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5.xml" ContentType="application/vnd.openxmlformats-officedocument.presentationml.notesSlide+xml"/>
  <Override PartName="/ppt/charts/chart11.xml" ContentType="application/vnd.openxmlformats-officedocument.drawingml.chart+xml"/>
  <Override PartName="/ppt/notesSlides/notesSlide6.xml" ContentType="application/vnd.openxmlformats-officedocument.presentationml.notesSlide+xml"/>
  <Override PartName="/ppt/charts/chart12.xml" ContentType="application/vnd.openxmlformats-officedocument.drawingml.chart+xml"/>
  <Override PartName="/ppt/drawings/drawing1.xml" ContentType="application/vnd.openxmlformats-officedocument.drawingml.chartshapes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notesSlides/notesSlide7.xml" ContentType="application/vnd.openxmlformats-officedocument.presentationml.notesSlide+xml"/>
  <Override PartName="/ppt/charts/chart16.xml" ContentType="application/vnd.openxmlformats-officedocument.drawingml.chart+xml"/>
  <Override PartName="/ppt/drawings/drawing2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drawings/drawing3.xml" ContentType="application/vnd.openxmlformats-officedocument.drawingml.chartshapes+xml"/>
  <Override PartName="/ppt/charts/chart19.xml" ContentType="application/vnd.openxmlformats-officedocument.drawingml.chart+xml"/>
  <Override PartName="/ppt/drawings/drawing4.xml" ContentType="application/vnd.openxmlformats-officedocument.drawingml.chartshapes+xml"/>
  <Override PartName="/ppt/charts/chart20.xml" ContentType="application/vnd.openxmlformats-officedocument.drawingml.chart+xml"/>
  <Override PartName="/ppt/drawings/drawing5.xml" ContentType="application/vnd.openxmlformats-officedocument.drawingml.chartshapes+xml"/>
  <Override PartName="/ppt/charts/chart21.xml" ContentType="application/vnd.openxmlformats-officedocument.drawingml.chart+xml"/>
  <Override PartName="/ppt/notesSlides/notesSlide9.xml" ContentType="application/vnd.openxmlformats-officedocument.presentationml.notesSlide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drawings/drawing6.xml" ContentType="application/vnd.openxmlformats-officedocument.drawingml.chartshapes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drawings/drawing7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02" r:id="rId1"/>
  </p:sldMasterIdLst>
  <p:notesMasterIdLst>
    <p:notesMasterId r:id="rId42"/>
  </p:notesMasterIdLst>
  <p:sldIdLst>
    <p:sldId id="256" r:id="rId2"/>
    <p:sldId id="420" r:id="rId3"/>
    <p:sldId id="421" r:id="rId4"/>
    <p:sldId id="419" r:id="rId5"/>
    <p:sldId id="345" r:id="rId6"/>
    <p:sldId id="422" r:id="rId7"/>
    <p:sldId id="260" r:id="rId8"/>
    <p:sldId id="424" r:id="rId9"/>
    <p:sldId id="425" r:id="rId10"/>
    <p:sldId id="426" r:id="rId11"/>
    <p:sldId id="427" r:id="rId12"/>
    <p:sldId id="428" r:id="rId13"/>
    <p:sldId id="429" r:id="rId14"/>
    <p:sldId id="388" r:id="rId15"/>
    <p:sldId id="431" r:id="rId16"/>
    <p:sldId id="430" r:id="rId17"/>
    <p:sldId id="394" r:id="rId18"/>
    <p:sldId id="432" r:id="rId19"/>
    <p:sldId id="322" r:id="rId20"/>
    <p:sldId id="274" r:id="rId21"/>
    <p:sldId id="390" r:id="rId22"/>
    <p:sldId id="399" r:id="rId23"/>
    <p:sldId id="387" r:id="rId24"/>
    <p:sldId id="433" r:id="rId25"/>
    <p:sldId id="403" r:id="rId26"/>
    <p:sldId id="434" r:id="rId27"/>
    <p:sldId id="435" r:id="rId28"/>
    <p:sldId id="436" r:id="rId29"/>
    <p:sldId id="437" r:id="rId30"/>
    <p:sldId id="438" r:id="rId31"/>
    <p:sldId id="439" r:id="rId32"/>
    <p:sldId id="440" r:id="rId33"/>
    <p:sldId id="441" r:id="rId34"/>
    <p:sldId id="442" r:id="rId35"/>
    <p:sldId id="443" r:id="rId36"/>
    <p:sldId id="444" r:id="rId37"/>
    <p:sldId id="445" r:id="rId38"/>
    <p:sldId id="446" r:id="rId39"/>
    <p:sldId id="448" r:id="rId40"/>
    <p:sldId id="447" r:id="rId41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A755D5D-7DD4-4466-A9DC-BC1D456B199F}">
          <p14:sldIdLst>
            <p14:sldId id="256"/>
            <p14:sldId id="420"/>
            <p14:sldId id="421"/>
            <p14:sldId id="419"/>
            <p14:sldId id="345"/>
            <p14:sldId id="422"/>
            <p14:sldId id="260"/>
            <p14:sldId id="424"/>
            <p14:sldId id="425"/>
            <p14:sldId id="426"/>
            <p14:sldId id="427"/>
            <p14:sldId id="428"/>
            <p14:sldId id="429"/>
            <p14:sldId id="388"/>
            <p14:sldId id="431"/>
            <p14:sldId id="430"/>
            <p14:sldId id="394"/>
            <p14:sldId id="432"/>
            <p14:sldId id="322"/>
          </p14:sldIdLst>
        </p14:section>
        <p14:section name="Раздел без заголовка" id="{E9965A41-EBCD-420C-A8AB-D50AF42EED24}">
          <p14:sldIdLst>
            <p14:sldId id="274"/>
            <p14:sldId id="390"/>
            <p14:sldId id="399"/>
            <p14:sldId id="387"/>
            <p14:sldId id="433"/>
            <p14:sldId id="403"/>
            <p14:sldId id="434"/>
            <p14:sldId id="435"/>
            <p14:sldId id="436"/>
            <p14:sldId id="437"/>
            <p14:sldId id="438"/>
            <p14:sldId id="439"/>
            <p14:sldId id="440"/>
            <p14:sldId id="441"/>
            <p14:sldId id="442"/>
            <p14:sldId id="443"/>
            <p14:sldId id="444"/>
            <p14:sldId id="445"/>
            <p14:sldId id="446"/>
            <p14:sldId id="448"/>
            <p14:sldId id="44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D1FD4"/>
    <a:srgbClr val="663300"/>
    <a:srgbClr val="FFFF00"/>
    <a:srgbClr val="FFFF99"/>
    <a:srgbClr val="E2C0C3"/>
    <a:srgbClr val="996600"/>
    <a:srgbClr val="CC6600"/>
    <a:srgbClr val="6B4D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2" autoAdjust="0"/>
    <p:restoredTop sz="86270" autoAdjust="0"/>
  </p:normalViewPr>
  <p:slideViewPr>
    <p:cSldViewPr>
      <p:cViewPr>
        <p:scale>
          <a:sx n="120" d="100"/>
          <a:sy n="120" d="100"/>
        </p:scale>
        <p:origin x="-137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269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2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LORA\Desktop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LORA\Desktop\&#1051;&#1080;&#1089;&#1090;%20Microsoft%20Office%20Excel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ORA\Desktop\&#1051;&#1080;&#1089;&#1090;%20Microsoft%20Office%20Excel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23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25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992073578157137"/>
          <c:y val="0.17589463630896934"/>
          <c:w val="0.80251295607677575"/>
          <c:h val="0.64344530780205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atte"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1.4172704285508405E-2"/>
                  <c:y val="0.11655036150220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697525122171708E-2"/>
                  <c:y val="0.214010771887714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858883488149671E-2"/>
                  <c:y val="0.245301056698767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310886056048318E-2"/>
                  <c:y val="0.270480344232063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8412">
                <a:noFill/>
              </a:ln>
            </c:spPr>
            <c:txPr>
              <a:bodyPr anchor="ctr" anchorCtr="0"/>
              <a:lstStyle/>
              <a:p>
                <a:pPr>
                  <a:defRPr sz="129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4221</c:v>
                </c:pt>
                <c:pt idx="1">
                  <c:v>4362.6000000000004</c:v>
                </c:pt>
                <c:pt idx="2">
                  <c:v>4683.7</c:v>
                </c:pt>
                <c:pt idx="3">
                  <c:v>5045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gapDepth val="170"/>
        <c:shape val="cylinder"/>
        <c:axId val="677851904"/>
        <c:axId val="677853440"/>
        <c:axId val="677129280"/>
      </c:bar3DChart>
      <c:catAx>
        <c:axId val="6778519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290" b="0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677853440"/>
        <c:crosses val="autoZero"/>
        <c:auto val="0"/>
        <c:lblAlgn val="ctr"/>
        <c:lblOffset val="100"/>
        <c:noMultiLvlLbl val="0"/>
      </c:catAx>
      <c:valAx>
        <c:axId val="677853440"/>
        <c:scaling>
          <c:orientation val="minMax"/>
          <c:max val="5000"/>
          <c:min val="1000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spPr>
          <a:ln w="31567"/>
        </c:spPr>
        <c:txPr>
          <a:bodyPr/>
          <a:lstStyle/>
          <a:p>
            <a:pPr>
              <a:defRPr sz="1290" baseline="0">
                <a:latin typeface="Arial Narrow" panose="020B0606020202030204" pitchFamily="34" charset="0"/>
              </a:defRPr>
            </a:pPr>
            <a:endParaRPr lang="ru-RU"/>
          </a:p>
        </c:txPr>
        <c:crossAx val="677851904"/>
        <c:crosses val="autoZero"/>
        <c:crossBetween val="between"/>
        <c:majorUnit val="1000"/>
        <c:minorUnit val="200"/>
      </c:valAx>
      <c:serAx>
        <c:axId val="677129280"/>
        <c:scaling>
          <c:orientation val="minMax"/>
        </c:scaling>
        <c:delete val="1"/>
        <c:axPos val="b"/>
        <c:majorTickMark val="out"/>
        <c:minorTickMark val="none"/>
        <c:tickLblPos val="nextTo"/>
        <c:crossAx val="677853440"/>
        <c:crosses val="autoZero"/>
      </c:ser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FFFFD9"/>
    </a:solidFill>
    <a:ln w="56816">
      <a:solidFill>
        <a:schemeClr val="tx2">
          <a:lumMod val="60000"/>
          <a:lumOff val="40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789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9"/>
      <c:rotY val="20"/>
      <c:depthPercent val="40"/>
      <c:rAngAx val="1"/>
    </c:view3D>
    <c:floor>
      <c:thickness val="0"/>
      <c:spPr>
        <a:ln>
          <a:solidFill>
            <a:srgbClr val="33CCCC"/>
          </a:solidFill>
        </a:ln>
      </c:spPr>
    </c:floor>
    <c:sideWall>
      <c:thickness val="0"/>
      <c:spPr>
        <a:ln w="25400">
          <a:noFill/>
        </a:ln>
      </c:spPr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6.4122905689420404E-2"/>
          <c:w val="0.99936695816577881"/>
          <c:h val="0.68071205263737966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всего доходов</c:v>
                </c:pt>
              </c:strCache>
            </c:strRef>
          </c:tx>
          <c:spPr>
            <a:gradFill rotWithShape="0">
              <a:gsLst>
                <a:gs pos="0">
                  <a:srgbClr val="00CCFF"/>
                </a:gs>
                <a:gs pos="50000">
                  <a:srgbClr val="DDF9FF"/>
                </a:gs>
                <a:gs pos="100000">
                  <a:srgbClr val="00CCFF"/>
                </a:gs>
              </a:gsLst>
              <a:lin ang="0" scaled="1"/>
            </a:gradFill>
            <a:ln w="11703">
              <a:solidFill>
                <a:srgbClr val="33CCCC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165100" prst="coolSlant"/>
              <a:contourClr>
                <a:srgbClr val="000000"/>
              </a:contourClr>
            </a:sp3d>
          </c:spPr>
          <c:invertIfNegative val="0"/>
          <c:dPt>
            <c:idx val="1"/>
            <c:invertIfNegative val="0"/>
            <c:bubble3D val="0"/>
            <c:spPr>
              <a:gradFill rotWithShape="0">
                <a:gsLst>
                  <a:gs pos="0">
                    <a:srgbClr val="00CCFF"/>
                  </a:gs>
                  <a:gs pos="50000">
                    <a:srgbClr val="DDF9FF"/>
                  </a:gs>
                  <a:gs pos="100000">
                    <a:srgbClr val="00CCFF"/>
                  </a:gs>
                </a:gsLst>
                <a:lin ang="0" scaled="1"/>
              </a:gradFill>
              <a:ln w="11703">
                <a:solidFill>
                  <a:srgbClr val="0066CC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1.147166087324066E-2"/>
                  <c:y val="0.30245598175788568"/>
                </c:manualLayout>
              </c:layout>
              <c:tx>
                <c:rich>
                  <a:bodyPr/>
                  <a:lstStyle/>
                  <a:p>
                    <a:r>
                      <a:rPr lang="ru-RU" sz="1586" baseline="0" dirty="0" smtClean="0"/>
                      <a:t>17 678,9</a:t>
                    </a:r>
                    <a:endParaRPr lang="en-US" sz="2000" baseline="0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017726572291537E-2"/>
                  <c:y val="0.18053852834079032"/>
                </c:manualLayout>
              </c:layout>
              <c:tx>
                <c:rich>
                  <a:bodyPr/>
                  <a:lstStyle/>
                  <a:p>
                    <a:r>
                      <a:rPr lang="ru-RU" sz="1586" baseline="0" dirty="0" smtClean="0"/>
                      <a:t>14 872,1</a:t>
                    </a:r>
                    <a:endParaRPr lang="en-US" sz="2000" baseline="0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spPr>
              <a:noFill/>
              <a:ln w="23408">
                <a:noFill/>
              </a:ln>
            </c:spPr>
            <c:txPr>
              <a:bodyPr/>
              <a:lstStyle/>
              <a:p>
                <a:pPr>
                  <a:defRPr sz="1586" b="1" i="0" u="none" strike="noStrike" baseline="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первоначальный план 2024</c:v>
                </c:pt>
                <c:pt idx="1">
                  <c:v>прогноз 2025</c:v>
                </c:pt>
              </c:strCache>
            </c:strRef>
          </c:cat>
          <c:val>
            <c:numRef>
              <c:f>Sheet1!$B$2:$C$2</c:f>
              <c:numCache>
                <c:formatCode>#,##0.0</c:formatCode>
                <c:ptCount val="2"/>
                <c:pt idx="0">
                  <c:v>17678861.300000001</c:v>
                </c:pt>
                <c:pt idx="1">
                  <c:v>14872107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gapDepth val="0"/>
        <c:shape val="cylinder"/>
        <c:axId val="23067264"/>
        <c:axId val="23351680"/>
        <c:axId val="313932416"/>
      </c:bar3DChart>
      <c:catAx>
        <c:axId val="23067264"/>
        <c:scaling>
          <c:orientation val="minMax"/>
        </c:scaling>
        <c:delete val="1"/>
        <c:axPos val="b"/>
        <c:majorTickMark val="out"/>
        <c:minorTickMark val="none"/>
        <c:tickLblPos val="nextTo"/>
        <c:crossAx val="23351680"/>
        <c:crossesAt val="0"/>
        <c:auto val="1"/>
        <c:lblAlgn val="ctr"/>
        <c:lblOffset val="100"/>
        <c:noMultiLvlLbl val="0"/>
      </c:catAx>
      <c:valAx>
        <c:axId val="23351680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23067264"/>
        <c:crosses val="autoZero"/>
        <c:crossBetween val="between"/>
        <c:majorUnit val="10000"/>
        <c:minorUnit val="2000"/>
      </c:valAx>
      <c:serAx>
        <c:axId val="313932416"/>
        <c:scaling>
          <c:orientation val="minMax"/>
        </c:scaling>
        <c:delete val="1"/>
        <c:axPos val="b"/>
        <c:majorTickMark val="out"/>
        <c:minorTickMark val="none"/>
        <c:tickLblPos val="nextTo"/>
        <c:crossAx val="23351680"/>
        <c:crosses val="autoZero"/>
      </c:serAx>
      <c:spPr>
        <a:noFill/>
      </c:spPr>
    </c:plotArea>
    <c:legend>
      <c:legendPos val="b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60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  <c:spPr>
        <a:solidFill>
          <a:srgbClr val="FFFFFF"/>
        </a:solidFill>
      </c:spPr>
    </c:sideWall>
    <c:backWall>
      <c:thickness val="0"/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9.8791848389115436E-2"/>
          <c:y val="5.8428230196644837E-2"/>
          <c:w val="0.7270194099990791"/>
          <c:h val="0.810238499141121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- всего</c:v>
                </c:pt>
              </c:strCache>
            </c:strRef>
          </c:tx>
          <c:spPr>
            <a:solidFill>
              <a:srgbClr val="72A2DC"/>
            </a:solidFill>
            <a:ln>
              <a:solidFill>
                <a:srgbClr val="0070C0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3.4035971904852282E-2"/>
                  <c:y val="-1.17505892973569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7130151168929759E-2"/>
                  <c:y val="-1.59235668789808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9417926407748E-2"/>
                  <c:y val="-1.59235668789808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  <a:ln w="19050" cmpd="thickThin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</c:spPr>
            <c:txPr>
              <a:bodyPr rot="-1920000"/>
              <a:lstStyle/>
              <a:p>
                <a:pPr>
                  <a:defRPr sz="14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14872.1</c:v>
                </c:pt>
                <c:pt idx="1">
                  <c:v>13504.8</c:v>
                </c:pt>
                <c:pt idx="2">
                  <c:v>13804.8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FF0000"/>
              </a:solidFill>
            </a:ln>
            <a:effectLst>
              <a:outerShdw algn="ctr" rotWithShape="0">
                <a:srgbClr val="92D050"/>
              </a:outerShdw>
            </a:effectLst>
            <a:scene3d>
              <a:camera prst="orthographicFront"/>
              <a:lightRig rig="threePt" dir="t"/>
            </a:scene3d>
            <a:sp3d prstMaterial="dkEdge">
              <a:bevelT/>
            </a:sp3d>
          </c:spPr>
          <c:invertIfNegative val="0"/>
          <c:dLbls>
            <c:dLbl>
              <c:idx val="0"/>
              <c:layout>
                <c:manualLayout>
                  <c:x val="2.1659254848542388E-2"/>
                  <c:y val="-9.55414012738853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206344480581158E-2"/>
                  <c:y val="-1.59235668789808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847613376697323E-2"/>
                  <c:y val="-1.91082802547770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EB"/>
              </a:solidFill>
              <a:ln w="19050" cap="rnd">
                <a:solidFill>
                  <a:srgbClr val="FF0000"/>
                </a:solidFill>
                <a:round/>
              </a:ln>
            </c:spPr>
            <c:txPr>
              <a:bodyPr rot="-1920000"/>
              <a:lstStyle/>
              <a:p>
                <a:pPr>
                  <a:defRPr sz="1400" b="1">
                    <a:latin typeface="Arial Narrow" panose="020B0606020202030204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4870.5</c:v>
                </c:pt>
                <c:pt idx="1">
                  <c:v>5102.3</c:v>
                </c:pt>
                <c:pt idx="2">
                  <c:v>5373.7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ln w="12672" cmpd="sng">
              <a:solidFill>
                <a:srgbClr val="8AAC46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3.2488882272813539E-2"/>
                  <c:y val="-1.910828025477706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</a:t>
                    </a:r>
                    <a:r>
                      <a:rPr lang="ru-RU" baseline="0" dirty="0" smtClean="0"/>
                      <a:t> 001,6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5582939718809763E-2"/>
                  <c:y val="-6.36942675159235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ru-RU" baseline="0" dirty="0" smtClean="0"/>
                      <a:t> 402,5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8677240800968501E-2"/>
                  <c:y val="-1.910828025477706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ru-RU" baseline="0" dirty="0" smtClean="0"/>
                      <a:t> 431,1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spPr>
              <a:solidFill>
                <a:srgbClr val="FFFFEB"/>
              </a:solidFill>
              <a:ln w="19050" cmpd="thickThin">
                <a:solidFill>
                  <a:srgbClr val="92D050"/>
                </a:solidFill>
              </a:ln>
            </c:spPr>
            <c:txPr>
              <a:bodyPr rot="-1920000"/>
              <a:lstStyle/>
              <a:p>
                <a:pPr>
                  <a:defRPr sz="14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10001.6</c:v>
                </c:pt>
                <c:pt idx="1">
                  <c:v>8402.5</c:v>
                </c:pt>
                <c:pt idx="2">
                  <c:v>8431.1</c:v>
                </c:pt>
              </c:numCache>
            </c:numRef>
          </c:val>
          <c:shape val="cylinder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9"/>
        <c:shape val="box"/>
        <c:axId val="182701056"/>
        <c:axId val="228107008"/>
        <c:axId val="0"/>
      </c:bar3DChart>
      <c:catAx>
        <c:axId val="1827010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400" b="1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228107008"/>
        <c:crosses val="autoZero"/>
        <c:auto val="0"/>
        <c:lblAlgn val="ctr"/>
        <c:lblOffset val="100"/>
        <c:noMultiLvlLbl val="0"/>
      </c:catAx>
      <c:valAx>
        <c:axId val="228107008"/>
        <c:scaling>
          <c:orientation val="minMax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spPr>
          <a:ln w="31673"/>
        </c:spPr>
        <c:txPr>
          <a:bodyPr/>
          <a:lstStyle/>
          <a:p>
            <a:pPr>
              <a:defRPr sz="1400" baseline="0">
                <a:latin typeface="Arial Narrow" panose="020B0606020202030204" pitchFamily="34" charset="0"/>
              </a:defRPr>
            </a:pPr>
            <a:endParaRPr lang="ru-RU"/>
          </a:p>
        </c:txPr>
        <c:crossAx val="182701056"/>
        <c:crosses val="autoZero"/>
        <c:crossBetween val="between"/>
      </c:valAx>
      <c:spPr>
        <a:noFill/>
        <a:ln w="25391">
          <a:noFill/>
        </a:ln>
      </c:spPr>
    </c:plotArea>
    <c:legend>
      <c:legendPos val="r"/>
      <c:layout>
        <c:manualLayout>
          <c:xMode val="edge"/>
          <c:yMode val="edge"/>
          <c:x val="0.81112398609501735"/>
          <c:y val="9.0476190476190474E-2"/>
          <c:w val="0.18887601390498263"/>
          <c:h val="0.71666666666666667"/>
        </c:manualLayout>
      </c:layout>
      <c:overlay val="0"/>
      <c:spPr>
        <a:ln>
          <a:noFill/>
        </a:ln>
      </c:spPr>
      <c:txPr>
        <a:bodyPr/>
        <a:lstStyle/>
        <a:p>
          <a:pPr>
            <a:defRPr sz="1593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DD"/>
    </a:solidFill>
    <a:ln w="57017">
      <a:solidFill>
        <a:schemeClr val="accent1">
          <a:lumMod val="75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793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791848389115436E-2"/>
          <c:y val="5.8428230196644837E-2"/>
          <c:w val="0.7270194099990791"/>
          <c:h val="0.8102384991411211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tx1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843,3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826,5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843,1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245">
                <a:noFill/>
              </a:ln>
            </c:spPr>
            <c:txPr>
              <a:bodyPr/>
              <a:lstStyle/>
              <a:p>
                <a:pPr>
                  <a:defRPr sz="1389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843.3</c:v>
                </c:pt>
                <c:pt idx="1">
                  <c:v>826.5</c:v>
                </c:pt>
                <c:pt idx="2">
                  <c:v>843.1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97CBFF"/>
            </a:solidFill>
            <a:ln>
              <a:solidFill>
                <a:schemeClr val="tx1"/>
              </a:solidFill>
            </a:ln>
            <a:effectLst>
              <a:outerShdw algn="ctr" rotWithShape="0">
                <a:srgbClr val="92D050"/>
              </a:outerShdw>
            </a:effectLst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</a:t>
                    </a:r>
                    <a:r>
                      <a:rPr lang="ru-RU" baseline="0" dirty="0" smtClean="0"/>
                      <a:t> 027,2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4 275,8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</a:t>
                    </a:r>
                    <a:r>
                      <a:rPr lang="ru-RU" baseline="0" dirty="0" smtClean="0"/>
                      <a:t> 530,6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pPr>
              <a:noFill/>
              <a:ln w="25245">
                <a:noFill/>
              </a:ln>
            </c:spPr>
            <c:txPr>
              <a:bodyPr/>
              <a:lstStyle/>
              <a:p>
                <a:pPr>
                  <a:defRPr sz="1389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4027.2</c:v>
                </c:pt>
                <c:pt idx="1">
                  <c:v>4275.8</c:v>
                </c:pt>
                <c:pt idx="2">
                  <c:v>4530.6000000000004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shape val="box"/>
        <c:axId val="517669632"/>
        <c:axId val="517671168"/>
        <c:axId val="0"/>
      </c:bar3DChart>
      <c:catAx>
        <c:axId val="5176696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389" b="1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517671168"/>
        <c:crosses val="autoZero"/>
        <c:auto val="0"/>
        <c:lblAlgn val="ctr"/>
        <c:lblOffset val="100"/>
        <c:noMultiLvlLbl val="0"/>
      </c:catAx>
      <c:valAx>
        <c:axId val="517671168"/>
        <c:scaling>
          <c:orientation val="minMax"/>
          <c:max val="6000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spPr>
          <a:ln w="31552"/>
        </c:spPr>
        <c:txPr>
          <a:bodyPr/>
          <a:lstStyle/>
          <a:p>
            <a:pPr>
              <a:defRPr sz="1389" baseline="0">
                <a:latin typeface="Arial Narrow" panose="020B0606020202030204" pitchFamily="34" charset="0"/>
              </a:defRPr>
            </a:pPr>
            <a:endParaRPr lang="ru-RU"/>
          </a:p>
        </c:txPr>
        <c:crossAx val="517669632"/>
        <c:crosses val="autoZero"/>
        <c:crossBetween val="between"/>
      </c:valAx>
      <c:spPr>
        <a:noFill/>
        <a:ln w="25386">
          <a:noFill/>
        </a:ln>
      </c:spPr>
    </c:plotArea>
    <c:legend>
      <c:legendPos val="r"/>
      <c:layout>
        <c:manualLayout>
          <c:xMode val="edge"/>
          <c:yMode val="edge"/>
          <c:x val="0.81957547169811318"/>
          <c:y val="0.25916870415647919"/>
          <c:w val="0.17099056603773585"/>
          <c:h val="0.38630806845965771"/>
        </c:manualLayout>
      </c:layout>
      <c:overlay val="0"/>
      <c:spPr>
        <a:ln>
          <a:noFill/>
        </a:ln>
      </c:spPr>
      <c:txPr>
        <a:bodyPr/>
        <a:lstStyle/>
        <a:p>
          <a:pPr>
            <a:defRPr sz="1489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D9"/>
    </a:solidFill>
    <a:ln w="56797">
      <a:solidFill>
        <a:schemeClr val="tx2">
          <a:lumMod val="60000"/>
          <a:lumOff val="40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789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20"/>
      <c:rotY val="3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18331389131914"/>
          <c:y val="3.8408361117022546E-2"/>
          <c:w val="0.63903164782249378"/>
          <c:h val="0.6964640416814770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0.21642360599705188"/>
                  <c:y val="-3.3185052019155503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17,3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E5A-46BC-8AD8-23D1A9033D9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0.20869419149715715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82.7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30941696"/>
        <c:axId val="130943232"/>
        <c:axId val="0"/>
      </c:bar3DChart>
      <c:catAx>
        <c:axId val="130941696"/>
        <c:scaling>
          <c:orientation val="minMax"/>
        </c:scaling>
        <c:delete val="0"/>
        <c:axPos val="b"/>
        <c:numFmt formatCode="\О\с\н\о\в\н\о\й" sourceLinked="0"/>
        <c:majorTickMark val="out"/>
        <c:minorTickMark val="none"/>
        <c:tickLblPos val="nextTo"/>
        <c:crossAx val="130943232"/>
        <c:crosses val="autoZero"/>
        <c:auto val="1"/>
        <c:lblAlgn val="ctr"/>
        <c:lblOffset val="100"/>
        <c:noMultiLvlLbl val="0"/>
      </c:catAx>
      <c:valAx>
        <c:axId val="1309432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309416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0458619462230981E-3"/>
          <c:y val="0.81069425785816884"/>
          <c:w val="0.6890888663565975"/>
          <c:h val="0.12987785735802937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Налоговые </a:t>
            </a:r>
            <a:r>
              <a:rPr lang="ru-RU" sz="1600" dirty="0" smtClean="0"/>
              <a:t>доходы – </a:t>
            </a:r>
            <a:r>
              <a:rPr lang="ru-RU" sz="1600" dirty="0" smtClean="0"/>
              <a:t>4</a:t>
            </a:r>
            <a:r>
              <a:rPr lang="ru-RU" sz="1600" baseline="0" dirty="0" smtClean="0"/>
              <a:t> 027,2</a:t>
            </a:r>
            <a:r>
              <a:rPr lang="ru-RU" sz="1600" dirty="0" smtClean="0"/>
              <a:t> </a:t>
            </a:r>
            <a:r>
              <a:rPr lang="ru-RU" sz="1600" dirty="0" smtClean="0"/>
              <a:t>млн. рублей</a:t>
            </a:r>
            <a:endParaRPr lang="en-US" sz="1600" dirty="0"/>
          </a:p>
        </c:rich>
      </c:tx>
      <c:layout>
        <c:manualLayout>
          <c:xMode val="edge"/>
          <c:yMode val="edge"/>
          <c:x val="8.3792939332008182E-2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2386708287839339E-2"/>
          <c:y val="0.22183221814720458"/>
          <c:w val="0.54601134316936828"/>
          <c:h val="0.64095719365043813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65100" prst="coolSlant"/>
              <a:contourClr>
                <a:srgbClr val="000000"/>
              </a:contourClr>
            </a:sp3d>
          </c:spPr>
          <c:explosion val="48"/>
          <c:dLbls>
            <c:dLbl>
              <c:idx val="0"/>
              <c:layout>
                <c:manualLayout>
                  <c:x val="-6.7669012134842652E-2"/>
                  <c:y val="-0.335788725888182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0B2-4AF5-8159-5923979039C2}"/>
                </c:ext>
              </c:extLst>
            </c:dLbl>
            <c:dLbl>
              <c:idx val="3"/>
              <c:layout>
                <c:manualLayout>
                  <c:x val="2.6458840766352174E-2"/>
                  <c:y val="-6.67228925781796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0903324094552853E-2"/>
                  <c:y val="-3.4500895881743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delete val="1"/>
            </c:dLbl>
            <c:dLbl>
              <c:idx val="7"/>
              <c:layout>
                <c:manualLayout>
                  <c:x val="3.4109997480332596E-2"/>
                  <c:y val="-2.4271046221898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6"/>
                <c:pt idx="0">
                  <c:v>2916.4</c:v>
                </c:pt>
                <c:pt idx="1">
                  <c:v>42.3</c:v>
                </c:pt>
                <c:pt idx="2">
                  <c:v>157.9</c:v>
                </c:pt>
                <c:pt idx="3">
                  <c:v>497.5</c:v>
                </c:pt>
                <c:pt idx="4">
                  <c:v>254.8</c:v>
                </c:pt>
                <c:pt idx="5">
                  <c:v>158.30000000000001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1-E0B2-4AF5-8159-5923979039C2}"/>
            </c:ext>
          </c:extLst>
        </c:ser>
        <c:ser>
          <c:idx val="1"/>
          <c:order val="1"/>
          <c:explosion val="25"/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2-E0B2-4AF5-8159-5923979039C2}"/>
            </c:ext>
          </c:extLst>
        </c:ser>
        <c:ser>
          <c:idx val="2"/>
          <c:order val="2"/>
          <c:explosion val="25"/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3-E0B2-4AF5-8159-5923979039C2}"/>
            </c:ext>
          </c:extLst>
        </c:ser>
        <c:ser>
          <c:idx val="3"/>
          <c:order val="3"/>
          <c:explosion val="25"/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4-E0B2-4AF5-8159-5923979039C2}"/>
            </c:ext>
          </c:extLst>
        </c:ser>
        <c:ser>
          <c:idx val="4"/>
          <c:order val="4"/>
          <c:explosion val="25"/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5-E0B2-4AF5-8159-5923979039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71357719669892461"/>
          <c:y val="0.15005074330188414"/>
          <c:w val="0.27160809217627718"/>
          <c:h val="0.77229800666312043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Неналоговые </a:t>
            </a:r>
            <a:r>
              <a:rPr lang="ru-RU" sz="1600" dirty="0" smtClean="0"/>
              <a:t>доходы – </a:t>
            </a:r>
            <a:r>
              <a:rPr lang="ru-RU" sz="1600" dirty="0" smtClean="0"/>
              <a:t>843,3 </a:t>
            </a:r>
            <a:r>
              <a:rPr lang="ru-RU" sz="1600" dirty="0" smtClean="0"/>
              <a:t>млн. рублей</a:t>
            </a:r>
            <a:endParaRPr lang="ru-RU" sz="1600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  <a:contourClr>
                <a:srgbClr val="000000"/>
              </a:contourClr>
            </a:sp3d>
          </c:spPr>
          <c:explosion val="18"/>
          <c:dLbls>
            <c:dLbl>
              <c:idx val="0"/>
              <c:layout>
                <c:manualLayout>
                  <c:x val="-7.6602360710608428E-2"/>
                  <c:y val="-8.13919062683725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450091921199747E-2"/>
                  <c:y val="4.6144558918222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5"/>
                <c:pt idx="0">
                  <c:v>доходы от использования имущества</c:v>
                </c:pt>
                <c:pt idx="1">
                  <c:v>за пользование природными ресурсами</c:v>
                </c:pt>
                <c:pt idx="2">
                  <c:v>доходы от платных услуг</c:v>
                </c:pt>
                <c:pt idx="3">
                  <c:v>доходы от продажи активов</c:v>
                </c:pt>
                <c:pt idx="4">
                  <c:v>адм. платежи и штрафы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276.10000000000002</c:v>
                </c:pt>
                <c:pt idx="1">
                  <c:v>7.3</c:v>
                </c:pt>
                <c:pt idx="2">
                  <c:v>445.2</c:v>
                </c:pt>
                <c:pt idx="3">
                  <c:v>69.5</c:v>
                </c:pt>
                <c:pt idx="4">
                  <c:v>45.2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D5-4302-8200-0161C28B45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720626432866422"/>
          <c:y val="0.15300610319437835"/>
          <c:w val="0.36538638010893676"/>
          <c:h val="0.8336606234643696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chemeClr val="accent4"/>
            </a:solidFill>
            <a:ln w="31800" cap="flat" cmpd="sng" algn="ctr">
              <a:solidFill>
                <a:schemeClr val="lt1"/>
              </a:solidFill>
              <a:prstDash val="solid"/>
            </a:ln>
            <a:effectLst>
              <a:outerShdw blurRad="50800" dist="25000" dir="5400000" rotWithShape="0">
                <a:schemeClr val="accent4">
                  <a:shade val="30000"/>
                  <a:satMod val="150000"/>
                  <a:alpha val="38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798,0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589,1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631,7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1798</c:v>
                </c:pt>
                <c:pt idx="1">
                  <c:v>1589.1</c:v>
                </c:pt>
                <c:pt idx="2">
                  <c:v>1631.7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chemeClr val="accent3"/>
            </a:solidFill>
            <a:ln w="31800" cap="flat" cmpd="sng" algn="ctr">
              <a:solidFill>
                <a:schemeClr val="lt1"/>
              </a:solidFill>
              <a:prstDash val="solid"/>
            </a:ln>
            <a:effectLst>
              <a:outerShdw blurRad="50800" dist="25000" dir="5400000" rotWithShape="0">
                <a:schemeClr val="accent3">
                  <a:shade val="30000"/>
                  <a:satMod val="150000"/>
                  <a:alpha val="38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313,7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932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2313.6999999999998</c:v>
                </c:pt>
                <c:pt idx="1">
                  <c:v>932</c:v>
                </c:pt>
                <c:pt idx="2">
                  <c:v>916.7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31800" cap="flat" cmpd="sng" algn="ctr">
                <a:solidFill>
                  <a:schemeClr val="lt1"/>
                </a:solidFill>
                <a:prstDash val="solid"/>
              </a:ln>
              <a:effectLst>
                <a:outerShdw blurRad="50800" dist="25000" dir="5400000" rotWithShape="0">
                  <a:schemeClr val="accent1">
                    <a:shade val="30000"/>
                    <a:satMod val="150000"/>
                    <a:alpha val="38000"/>
                  </a:scheme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31800" cap="flat" cmpd="sng" algn="ctr">
                <a:solidFill>
                  <a:schemeClr val="lt1"/>
                </a:solidFill>
                <a:prstDash val="solid"/>
              </a:ln>
              <a:effectLst>
                <a:outerShdw blurRad="50800" dist="25000" dir="5400000" rotWithShape="0">
                  <a:schemeClr val="accent1">
                    <a:shade val="30000"/>
                    <a:satMod val="150000"/>
                    <a:alpha val="38000"/>
                  </a:scheme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31800" cap="flat" cmpd="sng" algn="ctr">
                <a:solidFill>
                  <a:schemeClr val="lt1"/>
                </a:solidFill>
                <a:prstDash val="solid"/>
              </a:ln>
              <a:effectLst>
                <a:outerShdw blurRad="50800" dist="25000" dir="5400000" rotWithShape="0">
                  <a:schemeClr val="accent1">
                    <a:shade val="30000"/>
                    <a:satMod val="150000"/>
                    <a:alpha val="38000"/>
                  </a:scheme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889,8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881,4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822,6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5889.8</c:v>
                </c:pt>
                <c:pt idx="1">
                  <c:v>5881.4</c:v>
                </c:pt>
                <c:pt idx="2">
                  <c:v>5822.6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3371136"/>
        <c:axId val="127146240"/>
        <c:axId val="0"/>
      </c:bar3DChart>
      <c:catAx>
        <c:axId val="233711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0" vert="horz"/>
          <a:lstStyle/>
          <a:p>
            <a:pPr>
              <a:defRPr sz="1389" b="1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127146240"/>
        <c:crosses val="autoZero"/>
        <c:auto val="0"/>
        <c:lblAlgn val="ctr"/>
        <c:lblOffset val="100"/>
        <c:noMultiLvlLbl val="0"/>
      </c:catAx>
      <c:valAx>
        <c:axId val="127146240"/>
        <c:scaling>
          <c:orientation val="minMax"/>
          <c:max val="10000"/>
        </c:scaling>
        <c:delete val="0"/>
        <c:axPos val="l"/>
        <c:numFmt formatCode="0" sourceLinked="0"/>
        <c:majorTickMark val="none"/>
        <c:minorTickMark val="none"/>
        <c:tickLblPos val="nextTo"/>
        <c:txPr>
          <a:bodyPr/>
          <a:lstStyle/>
          <a:p>
            <a:pPr>
              <a:defRPr sz="1389" baseline="0">
                <a:latin typeface="Arial Narrow" panose="020B0606020202030204" pitchFamily="34" charset="0"/>
              </a:defRPr>
            </a:pPr>
            <a:endParaRPr lang="ru-RU"/>
          </a:p>
        </c:txPr>
        <c:crossAx val="23371136"/>
        <c:crosses val="autoZero"/>
        <c:crossBetween val="between"/>
      </c:valAx>
      <c:spPr>
        <a:noFill/>
        <a:ln w="25386">
          <a:noFill/>
        </a:ln>
      </c:spPr>
    </c:plotArea>
    <c:legend>
      <c:legendPos val="b"/>
      <c:layout/>
      <c:overlay val="0"/>
    </c:legend>
    <c:plotVisOnly val="1"/>
    <c:dispBlanksAs val="gap"/>
    <c:showDLblsOverMax val="0"/>
  </c:chart>
  <c:spPr>
    <a:solidFill>
      <a:srgbClr val="FFFFD9"/>
    </a:solidFill>
    <a:ln w="56797">
      <a:solidFill>
        <a:schemeClr val="tx2">
          <a:lumMod val="60000"/>
          <a:lumOff val="40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789"/>
      </a:pPr>
      <a:endParaRPr lang="ru-RU"/>
    </a:p>
  </c:tx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496825437117005E-2"/>
          <c:y val="0"/>
          <c:w val="0.88300634912575848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dk1">
                    <a:tint val="15000"/>
                    <a:satMod val="250000"/>
                  </a:schemeClr>
                </a:gs>
                <a:gs pos="49000">
                  <a:schemeClr val="dk1">
                    <a:tint val="50000"/>
                    <a:satMod val="200000"/>
                  </a:schemeClr>
                </a:gs>
                <a:gs pos="49100">
                  <a:schemeClr val="dk1">
                    <a:tint val="64000"/>
                    <a:satMod val="160000"/>
                  </a:schemeClr>
                </a:gs>
                <a:gs pos="92000">
                  <a:schemeClr val="dk1">
                    <a:tint val="50000"/>
                    <a:satMod val="200000"/>
                  </a:schemeClr>
                </a:gs>
                <a:gs pos="100000">
                  <a:schemeClr val="dk1">
                    <a:tint val="43000"/>
                    <a:satMod val="190000"/>
                  </a:schemeClr>
                </a:gs>
              </a:gsLst>
              <a:lin ang="5400000" scaled="1"/>
            </a:gradFill>
            <a:ln w="11430" cap="flat" cmpd="sng" algn="ctr">
              <a:solidFill>
                <a:schemeClr val="dk1"/>
              </a:solidFill>
              <a:prstDash val="solid"/>
            </a:ln>
            <a:effectLst>
              <a:outerShdw blurRad="50800" dist="25000" dir="5400000" rotWithShape="0">
                <a:schemeClr val="dk1">
                  <a:shade val="30000"/>
                  <a:satMod val="150000"/>
                  <a:alpha val="38000"/>
                </a:schemeClr>
              </a:outerShdw>
            </a:effectLst>
          </c:spPr>
          <c:explosion val="19"/>
          <c:dPt>
            <c:idx val="0"/>
            <c:bubble3D val="0"/>
            <c:spPr>
              <a:gradFill rotWithShape="1">
                <a:gsLst>
                  <a:gs pos="0">
                    <a:schemeClr val="dk1">
                      <a:tint val="15000"/>
                      <a:satMod val="250000"/>
                    </a:schemeClr>
                  </a:gs>
                  <a:gs pos="49000">
                    <a:schemeClr val="dk1">
                      <a:tint val="50000"/>
                      <a:satMod val="200000"/>
                    </a:schemeClr>
                  </a:gs>
                  <a:gs pos="49100">
                    <a:schemeClr val="dk1">
                      <a:tint val="64000"/>
                      <a:satMod val="160000"/>
                    </a:schemeClr>
                  </a:gs>
                  <a:gs pos="92000">
                    <a:schemeClr val="dk1">
                      <a:tint val="50000"/>
                      <a:satMod val="200000"/>
                    </a:schemeClr>
                  </a:gs>
                  <a:gs pos="100000">
                    <a:schemeClr val="dk1">
                      <a:tint val="43000"/>
                      <a:satMod val="190000"/>
                    </a:schemeClr>
                  </a:gs>
                </a:gsLst>
                <a:lin ang="5400000" scaled="1"/>
              </a:gradFill>
              <a:ln w="11430" cap="flat" cmpd="sng" algn="ctr">
                <a:solidFill>
                  <a:schemeClr val="dk1"/>
                </a:solidFill>
                <a:prstDash val="solid"/>
              </a:ln>
              <a:effectLst>
                <a:outerShdw blurRad="50800" dist="25000" dir="5400000" rotWithShape="0">
                  <a:schemeClr val="dk1">
                    <a:shade val="30000"/>
                    <a:satMod val="150000"/>
                    <a:alpha val="38000"/>
                  </a:scheme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dk1">
                      <a:tint val="15000"/>
                      <a:satMod val="250000"/>
                    </a:schemeClr>
                  </a:gs>
                  <a:gs pos="49000">
                    <a:schemeClr val="dk1">
                      <a:tint val="50000"/>
                      <a:satMod val="200000"/>
                    </a:schemeClr>
                  </a:gs>
                  <a:gs pos="49100">
                    <a:schemeClr val="dk1">
                      <a:tint val="64000"/>
                      <a:satMod val="160000"/>
                    </a:schemeClr>
                  </a:gs>
                  <a:gs pos="92000">
                    <a:schemeClr val="dk1">
                      <a:tint val="50000"/>
                      <a:satMod val="200000"/>
                    </a:schemeClr>
                  </a:gs>
                  <a:gs pos="100000">
                    <a:schemeClr val="dk1">
                      <a:tint val="43000"/>
                      <a:satMod val="190000"/>
                    </a:schemeClr>
                  </a:gs>
                </a:gsLst>
                <a:lin ang="5400000" scaled="1"/>
              </a:gradFill>
              <a:ln w="11430" cap="flat" cmpd="sng" algn="ctr">
                <a:solidFill>
                  <a:schemeClr val="dk1"/>
                </a:solidFill>
                <a:prstDash val="solid"/>
              </a:ln>
              <a:effectLst>
                <a:outerShdw blurRad="50800" dist="25000" dir="5400000" rotWithShape="0">
                  <a:schemeClr val="dk1">
                    <a:shade val="30000"/>
                    <a:satMod val="150000"/>
                    <a:alpha val="38000"/>
                  </a:schemeClr>
                </a:outerShdw>
              </a:effectLst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dk1">
                      <a:tint val="15000"/>
                      <a:satMod val="250000"/>
                    </a:schemeClr>
                  </a:gs>
                  <a:gs pos="49000">
                    <a:schemeClr val="dk1">
                      <a:tint val="50000"/>
                      <a:satMod val="200000"/>
                    </a:schemeClr>
                  </a:gs>
                  <a:gs pos="49100">
                    <a:schemeClr val="dk1">
                      <a:tint val="64000"/>
                      <a:satMod val="160000"/>
                    </a:schemeClr>
                  </a:gs>
                  <a:gs pos="92000">
                    <a:schemeClr val="dk1">
                      <a:tint val="50000"/>
                      <a:satMod val="200000"/>
                    </a:schemeClr>
                  </a:gs>
                  <a:gs pos="100000">
                    <a:schemeClr val="dk1">
                      <a:tint val="43000"/>
                      <a:satMod val="190000"/>
                    </a:schemeClr>
                  </a:gs>
                </a:gsLst>
                <a:lin ang="5400000" scaled="1"/>
              </a:gradFill>
              <a:ln w="11430" cap="flat" cmpd="sng" algn="ctr">
                <a:solidFill>
                  <a:schemeClr val="dk1"/>
                </a:solidFill>
                <a:prstDash val="solid"/>
              </a:ln>
              <a:effectLst>
                <a:outerShdw blurRad="50800" dist="25000" dir="5400000" rotWithShape="0">
                  <a:schemeClr val="dk1">
                    <a:shade val="30000"/>
                    <a:satMod val="150000"/>
                    <a:alpha val="38000"/>
                  </a:schemeClr>
                </a:outerShdw>
              </a:effectLst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dk1">
                      <a:tint val="15000"/>
                      <a:satMod val="250000"/>
                    </a:schemeClr>
                  </a:gs>
                  <a:gs pos="49000">
                    <a:schemeClr val="dk1">
                      <a:tint val="50000"/>
                      <a:satMod val="200000"/>
                    </a:schemeClr>
                  </a:gs>
                  <a:gs pos="49100">
                    <a:schemeClr val="dk1">
                      <a:tint val="64000"/>
                      <a:satMod val="160000"/>
                    </a:schemeClr>
                  </a:gs>
                  <a:gs pos="92000">
                    <a:schemeClr val="dk1">
                      <a:tint val="50000"/>
                      <a:satMod val="200000"/>
                    </a:schemeClr>
                  </a:gs>
                  <a:gs pos="100000">
                    <a:schemeClr val="dk1">
                      <a:tint val="43000"/>
                      <a:satMod val="190000"/>
                    </a:schemeClr>
                  </a:gs>
                </a:gsLst>
                <a:lin ang="5400000" scaled="1"/>
              </a:gradFill>
              <a:ln w="11430" cap="flat" cmpd="sng" algn="ctr">
                <a:solidFill>
                  <a:schemeClr val="dk1"/>
                </a:solidFill>
                <a:prstDash val="solid"/>
              </a:ln>
              <a:effectLst>
                <a:outerShdw blurRad="50800" dist="25000" dir="5400000" rotWithShape="0">
                  <a:schemeClr val="dk1">
                    <a:shade val="30000"/>
                    <a:satMod val="150000"/>
                    <a:alpha val="38000"/>
                  </a:schemeClr>
                </a:outerShdw>
              </a:effectLst>
            </c:spPr>
          </c:dPt>
          <c:dPt>
            <c:idx val="4"/>
            <c:bubble3D val="0"/>
            <c:explosion val="17"/>
            <c:spPr>
              <a:gradFill rotWithShape="1">
                <a:gsLst>
                  <a:gs pos="0">
                    <a:schemeClr val="dk1">
                      <a:tint val="15000"/>
                      <a:satMod val="250000"/>
                    </a:schemeClr>
                  </a:gs>
                  <a:gs pos="49000">
                    <a:schemeClr val="dk1">
                      <a:tint val="50000"/>
                      <a:satMod val="200000"/>
                    </a:schemeClr>
                  </a:gs>
                  <a:gs pos="49100">
                    <a:schemeClr val="dk1">
                      <a:tint val="64000"/>
                      <a:satMod val="160000"/>
                    </a:schemeClr>
                  </a:gs>
                  <a:gs pos="92000">
                    <a:schemeClr val="dk1">
                      <a:tint val="50000"/>
                      <a:satMod val="200000"/>
                    </a:schemeClr>
                  </a:gs>
                  <a:gs pos="100000">
                    <a:schemeClr val="dk1">
                      <a:tint val="43000"/>
                      <a:satMod val="190000"/>
                    </a:schemeClr>
                  </a:gs>
                </a:gsLst>
                <a:lin ang="5400000" scaled="1"/>
              </a:gradFill>
              <a:ln w="11430" cap="flat" cmpd="sng" algn="ctr">
                <a:solidFill>
                  <a:schemeClr val="dk1"/>
                </a:solidFill>
                <a:prstDash val="solid"/>
              </a:ln>
              <a:effectLst>
                <a:outerShdw blurRad="50800" dist="25000" dir="5400000" rotWithShape="0">
                  <a:schemeClr val="dk1">
                    <a:shade val="30000"/>
                    <a:satMod val="150000"/>
                    <a:alpha val="38000"/>
                  </a:schemeClr>
                </a:outerShdw>
              </a:effectLst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dk1">
                      <a:tint val="15000"/>
                      <a:satMod val="250000"/>
                    </a:schemeClr>
                  </a:gs>
                  <a:gs pos="49000">
                    <a:schemeClr val="dk1">
                      <a:tint val="50000"/>
                      <a:satMod val="200000"/>
                    </a:schemeClr>
                  </a:gs>
                  <a:gs pos="49100">
                    <a:schemeClr val="dk1">
                      <a:tint val="64000"/>
                      <a:satMod val="160000"/>
                    </a:schemeClr>
                  </a:gs>
                  <a:gs pos="92000">
                    <a:schemeClr val="dk1">
                      <a:tint val="50000"/>
                      <a:satMod val="200000"/>
                    </a:schemeClr>
                  </a:gs>
                  <a:gs pos="100000">
                    <a:schemeClr val="dk1">
                      <a:tint val="43000"/>
                      <a:satMod val="190000"/>
                    </a:schemeClr>
                  </a:gs>
                </a:gsLst>
                <a:lin ang="5400000" scaled="1"/>
              </a:gradFill>
              <a:ln w="11430" cap="flat" cmpd="sng" algn="ctr">
                <a:solidFill>
                  <a:schemeClr val="dk1"/>
                </a:solidFill>
                <a:prstDash val="solid"/>
              </a:ln>
              <a:effectLst>
                <a:outerShdw blurRad="50800" dist="25000" dir="5400000" rotWithShape="0">
                  <a:schemeClr val="dk1">
                    <a:shade val="30000"/>
                    <a:satMod val="150000"/>
                    <a:alpha val="38000"/>
                  </a:schemeClr>
                </a:outerShdw>
              </a:effectLst>
            </c:spPr>
          </c:dPt>
          <c:dPt>
            <c:idx val="6"/>
            <c:bubble3D val="0"/>
            <c:spPr>
              <a:gradFill rotWithShape="1">
                <a:gsLst>
                  <a:gs pos="0">
                    <a:schemeClr val="dk1">
                      <a:tint val="15000"/>
                      <a:satMod val="250000"/>
                    </a:schemeClr>
                  </a:gs>
                  <a:gs pos="49000">
                    <a:schemeClr val="dk1">
                      <a:tint val="50000"/>
                      <a:satMod val="200000"/>
                    </a:schemeClr>
                  </a:gs>
                  <a:gs pos="49100">
                    <a:schemeClr val="dk1">
                      <a:tint val="64000"/>
                      <a:satMod val="160000"/>
                    </a:schemeClr>
                  </a:gs>
                  <a:gs pos="92000">
                    <a:schemeClr val="dk1">
                      <a:tint val="50000"/>
                      <a:satMod val="200000"/>
                    </a:schemeClr>
                  </a:gs>
                  <a:gs pos="100000">
                    <a:schemeClr val="dk1">
                      <a:tint val="43000"/>
                      <a:satMod val="190000"/>
                    </a:schemeClr>
                  </a:gs>
                </a:gsLst>
                <a:lin ang="5400000" scaled="1"/>
              </a:gradFill>
              <a:ln w="11430" cap="flat" cmpd="sng" algn="ctr">
                <a:solidFill>
                  <a:schemeClr val="dk1"/>
                </a:solidFill>
                <a:prstDash val="solid"/>
              </a:ln>
              <a:effectLst>
                <a:outerShdw blurRad="50800" dist="25000" dir="5400000" rotWithShape="0">
                  <a:schemeClr val="dk1">
                    <a:shade val="30000"/>
                    <a:satMod val="150000"/>
                    <a:alpha val="38000"/>
                  </a:schemeClr>
                </a:outerShdw>
              </a:effectLst>
            </c:spPr>
          </c:dPt>
          <c:dPt>
            <c:idx val="7"/>
            <c:bubble3D val="0"/>
            <c:spPr>
              <a:gradFill rotWithShape="1">
                <a:gsLst>
                  <a:gs pos="0">
                    <a:schemeClr val="dk1">
                      <a:tint val="15000"/>
                      <a:satMod val="250000"/>
                    </a:schemeClr>
                  </a:gs>
                  <a:gs pos="49000">
                    <a:schemeClr val="dk1">
                      <a:tint val="50000"/>
                      <a:satMod val="200000"/>
                    </a:schemeClr>
                  </a:gs>
                  <a:gs pos="49100">
                    <a:schemeClr val="dk1">
                      <a:tint val="64000"/>
                      <a:satMod val="160000"/>
                    </a:schemeClr>
                  </a:gs>
                  <a:gs pos="92000">
                    <a:schemeClr val="dk1">
                      <a:tint val="50000"/>
                      <a:satMod val="200000"/>
                    </a:schemeClr>
                  </a:gs>
                  <a:gs pos="100000">
                    <a:schemeClr val="dk1">
                      <a:tint val="43000"/>
                      <a:satMod val="190000"/>
                    </a:schemeClr>
                  </a:gs>
                </a:gsLst>
                <a:lin ang="5400000" scaled="1"/>
              </a:gradFill>
              <a:ln w="11430" cap="flat" cmpd="sng" algn="ctr">
                <a:solidFill>
                  <a:schemeClr val="dk1"/>
                </a:solidFill>
                <a:prstDash val="solid"/>
              </a:ln>
              <a:effectLst>
                <a:outerShdw blurRad="50800" dist="25000" dir="5400000" rotWithShape="0">
                  <a:schemeClr val="dk1">
                    <a:shade val="30000"/>
                    <a:satMod val="150000"/>
                    <a:alpha val="38000"/>
                  </a:schemeClr>
                </a:outerShdw>
              </a:effectLst>
            </c:spPr>
          </c:dPt>
          <c:dPt>
            <c:idx val="8"/>
            <c:bubble3D val="0"/>
            <c:spPr>
              <a:gradFill rotWithShape="1">
                <a:gsLst>
                  <a:gs pos="0">
                    <a:schemeClr val="dk1">
                      <a:tint val="15000"/>
                      <a:satMod val="250000"/>
                    </a:schemeClr>
                  </a:gs>
                  <a:gs pos="49000">
                    <a:schemeClr val="dk1">
                      <a:tint val="50000"/>
                      <a:satMod val="200000"/>
                    </a:schemeClr>
                  </a:gs>
                  <a:gs pos="49100">
                    <a:schemeClr val="dk1">
                      <a:tint val="64000"/>
                      <a:satMod val="160000"/>
                    </a:schemeClr>
                  </a:gs>
                  <a:gs pos="92000">
                    <a:schemeClr val="dk1">
                      <a:tint val="50000"/>
                      <a:satMod val="200000"/>
                    </a:schemeClr>
                  </a:gs>
                  <a:gs pos="100000">
                    <a:schemeClr val="dk1">
                      <a:tint val="43000"/>
                      <a:satMod val="190000"/>
                    </a:schemeClr>
                  </a:gs>
                </a:gsLst>
                <a:lin ang="5400000" scaled="1"/>
              </a:gradFill>
              <a:ln w="11430" cap="flat" cmpd="sng" algn="ctr">
                <a:solidFill>
                  <a:schemeClr val="dk1"/>
                </a:solidFill>
                <a:prstDash val="solid"/>
              </a:ln>
              <a:effectLst>
                <a:outerShdw blurRad="50800" dist="25000" dir="5400000" rotWithShape="0">
                  <a:schemeClr val="dk1">
                    <a:shade val="30000"/>
                    <a:satMod val="150000"/>
                    <a:alpha val="38000"/>
                  </a:schemeClr>
                </a:outerShdw>
              </a:effectLst>
            </c:spPr>
          </c:dPt>
          <c:cat>
            <c:numRef>
              <c:f>Лист1!$A$2:$A$10</c:f>
              <c:numCache>
                <c:formatCode>General</c:formatCode>
                <c:ptCount val="9"/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4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2.0009301962109001E-3"/>
                  <c:y val="0.241318808836926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009301962109001E-3"/>
                  <c:y val="0.188004188279930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0009301962109001E-3"/>
                  <c:y val="0.171167992314563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0018603924218002E-3"/>
                  <c:y val="0.179585869349793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4"/>
                <c:pt idx="0">
                  <c:v>2024 ожид</c:v>
                </c:pt>
                <c:pt idx="1">
                  <c:v>2025 проект</c:v>
                </c:pt>
                <c:pt idx="2">
                  <c:v>2026 проект</c:v>
                </c:pt>
                <c:pt idx="3">
                  <c:v>2027 проект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22549.599999999999</c:v>
                </c:pt>
                <c:pt idx="1">
                  <c:v>14872.1</c:v>
                </c:pt>
                <c:pt idx="2">
                  <c:v>13504.8</c:v>
                </c:pt>
                <c:pt idx="3">
                  <c:v>13804.8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2024 ожид</c:v>
                </c:pt>
                <c:pt idx="1">
                  <c:v>2025 проект</c:v>
                </c:pt>
                <c:pt idx="2">
                  <c:v>2026 проект</c:v>
                </c:pt>
                <c:pt idx="3">
                  <c:v>2027 проект</c:v>
                </c:pt>
              </c:strCache>
            </c:strRef>
          </c:cat>
          <c:val>
            <c:numRef>
              <c:f>Лист1!$C$2:$C$6</c:f>
              <c:numCache>
                <c:formatCode>#,##0.00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2024 ожид</c:v>
                </c:pt>
                <c:pt idx="1">
                  <c:v>2025 проект</c:v>
                </c:pt>
                <c:pt idx="2">
                  <c:v>2026 проект</c:v>
                </c:pt>
                <c:pt idx="3">
                  <c:v>2027 проект</c:v>
                </c:pt>
              </c:strCache>
            </c:strRef>
          </c:cat>
          <c:val>
            <c:numRef>
              <c:f>Лист1!$D$2:$D$6</c:f>
              <c:numCache>
                <c:formatCode>#,##0.00</c:formatCode>
                <c:ptCount val="5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37732864"/>
        <c:axId val="137734400"/>
        <c:axId val="23019968"/>
      </c:bar3DChart>
      <c:catAx>
        <c:axId val="137732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ru-RU"/>
          </a:p>
        </c:txPr>
        <c:crossAx val="137734400"/>
        <c:crosses val="autoZero"/>
        <c:auto val="0"/>
        <c:lblAlgn val="ctr"/>
        <c:lblOffset val="100"/>
        <c:noMultiLvlLbl val="0"/>
      </c:catAx>
      <c:valAx>
        <c:axId val="137734400"/>
        <c:scaling>
          <c:orientation val="minMax"/>
        </c:scaling>
        <c:delete val="0"/>
        <c:axPos val="l"/>
        <c:majorGridlines/>
        <c:numFmt formatCode="#,##0.0" sourceLinked="1"/>
        <c:majorTickMark val="none"/>
        <c:minorTickMark val="none"/>
        <c:tickLblPos val="nextTo"/>
        <c:spPr>
          <a:ln w="11430">
            <a:noFill/>
          </a:ln>
        </c:spPr>
        <c:txPr>
          <a:bodyPr/>
          <a:lstStyle/>
          <a:p>
            <a:pPr>
              <a:defRPr sz="1200"/>
            </a:pPr>
            <a:endParaRPr lang="ru-RU"/>
          </a:p>
        </c:txPr>
        <c:crossAx val="137732864"/>
        <c:crosses val="autoZero"/>
        <c:crossBetween val="between"/>
        <c:majorUnit val="2000"/>
        <c:minorUnit val="500"/>
      </c:valAx>
      <c:serAx>
        <c:axId val="23019968"/>
        <c:scaling>
          <c:orientation val="minMax"/>
        </c:scaling>
        <c:delete val="1"/>
        <c:axPos val="b"/>
        <c:majorTickMark val="out"/>
        <c:minorTickMark val="none"/>
        <c:tickLblPos val="nextTo"/>
        <c:crossAx val="137734400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6805555555555555"/>
          <c:y val="0.1226851851851853"/>
          <c:w val="0.46388888888888996"/>
          <c:h val="0.77314814814814858"/>
        </c:manualLayout>
      </c:layout>
      <c:pieChart>
        <c:varyColors val="1"/>
        <c:ser>
          <c:idx val="0"/>
          <c:order val="0"/>
          <c:spPr>
            <a:ln w="76200"/>
            <a:scene3d>
              <a:camera prst="orthographicFront"/>
              <a:lightRig rig="contrasting" dir="t">
                <a:rot lat="0" lon="0" rev="1500000"/>
              </a:lightRig>
            </a:scene3d>
            <a:sp3d prstMaterial="powder">
              <a:bevelT w="50800" h="63500" prst="coolSlant"/>
            </a:sp3d>
          </c:spPr>
          <c:explosion val="12"/>
          <c:dLbls>
            <c:dLbl>
              <c:idx val="0"/>
              <c:layout>
                <c:manualLayout>
                  <c:x val="2.7180831131757489E-2"/>
                  <c:y val="-0.3642208157426952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Расходы на </a:t>
                    </a:r>
                    <a:r>
                      <a:rPr lang="ru-RU" dirty="0" smtClean="0"/>
                      <a:t>социальную сферу</a:t>
                    </a:r>
                  </a:p>
                  <a:p>
                    <a:r>
                      <a:rPr lang="ru-RU" dirty="0" smtClean="0"/>
                      <a:t>10</a:t>
                    </a:r>
                    <a:r>
                      <a:rPr lang="ru-RU" baseline="0" dirty="0" smtClean="0"/>
                      <a:t> 790,9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176727909011413E-2"/>
                  <c:y val="0.17867162438028567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latin typeface="Trebuchet MS" pitchFamily="34" charset="0"/>
                      </a:rPr>
                      <a:t>Р</a:t>
                    </a:r>
                    <a:r>
                      <a:rPr lang="ru-RU" dirty="0"/>
                      <a:t>асходы на другие </a:t>
                    </a:r>
                    <a:r>
                      <a:rPr lang="ru-RU" dirty="0" smtClean="0"/>
                      <a:t>отрасли </a:t>
                    </a:r>
                  </a:p>
                  <a:p>
                    <a:r>
                      <a:rPr lang="ru-RU" dirty="0" smtClean="0"/>
                      <a:t>4</a:t>
                    </a:r>
                    <a:r>
                      <a:rPr lang="ru-RU" baseline="0" dirty="0" smtClean="0"/>
                      <a:t> </a:t>
                    </a:r>
                    <a:r>
                      <a:rPr lang="ru-RU" baseline="0" dirty="0" smtClean="0"/>
                      <a:t>081,2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Trebuchet MS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Лист1!$A$3:$A$4</c:f>
              <c:strCache>
                <c:ptCount val="2"/>
                <c:pt idx="0">
                  <c:v>Расходы на соц.сферу</c:v>
                </c:pt>
                <c:pt idx="1">
                  <c:v>Расходы на другие отрасли</c:v>
                </c:pt>
              </c:strCache>
            </c:strRef>
          </c:cat>
          <c:val>
            <c:numRef>
              <c:f>Лист1!$B$3:$B$4</c:f>
              <c:numCache>
                <c:formatCode>General</c:formatCode>
                <c:ptCount val="2"/>
                <c:pt idx="0">
                  <c:v>175954.6</c:v>
                </c:pt>
                <c:pt idx="1">
                  <c:v>100163.6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406540280634638"/>
          <c:y val="8.1360672554267724E-2"/>
          <c:w val="0.8357907424633485"/>
          <c:h val="0.8375929486876921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atte"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7.5166061812988851E-3"/>
                  <c:y val="0.14618575420641192"/>
                </c:manualLayout>
              </c:layout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txPr>
                <a:bodyPr rot="0" anchor="ctr" anchorCtr="0"/>
                <a:lstStyle/>
                <a:p>
                  <a:pPr>
                    <a:defRPr sz="1289" b="1">
                      <a:solidFill>
                        <a:schemeClr val="bg1"/>
                      </a:solidFill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714164057279861E-2"/>
                  <c:y val="0.14709627374645085"/>
                </c:manualLayout>
              </c:layout>
              <c:tx>
                <c:rich>
                  <a:bodyPr rot="0" anchor="ctr" anchorCtr="0"/>
                  <a:lstStyle/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 </a:t>
                    </a:r>
                  </a:p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220,9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858883488149671E-2"/>
                  <c:y val="0.12262447677311718"/>
                </c:manualLayout>
              </c:layout>
              <c:tx>
                <c:rich>
                  <a:bodyPr anchor="ctr" anchorCtr="0"/>
                  <a:lstStyle/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 </a:t>
                    </a:r>
                    <a:r>
                      <a:rPr lang="ru-RU" dirty="0" smtClean="0"/>
                      <a:t>224,0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B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9830990344177035E-3"/>
                  <c:y val="0.1301472686326066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ru-RU" dirty="0" smtClean="0"/>
                      <a:t>222,0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3277870216306157E-3"/>
                  <c:y val="9.583638914763414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  </a:t>
                    </a:r>
                    <a:r>
                      <a:rPr lang="en-US" dirty="0" smtClean="0"/>
                      <a:t>224,9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8397">
                <a:noFill/>
              </a:ln>
              <a:scene3d>
                <a:camera prst="orthographicFront"/>
                <a:lightRig rig="threePt" dir="t"/>
              </a:scene3d>
              <a:sp3d>
                <a:bevelT w="6350"/>
              </a:sp3d>
            </c:spPr>
            <c:txPr>
              <a:bodyPr anchor="ctr" anchorCtr="0"/>
              <a:lstStyle/>
              <a:p>
                <a:pPr>
                  <a:defRPr sz="1289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218.1</c:v>
                </c:pt>
                <c:pt idx="1">
                  <c:v>220.9</c:v>
                </c:pt>
                <c:pt idx="2">
                  <c:v>224</c:v>
                </c:pt>
                <c:pt idx="3">
                  <c:v>222</c:v>
                </c:pt>
                <c:pt idx="4">
                  <c:v>224.9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shape val="cylinder"/>
        <c:axId val="196535808"/>
        <c:axId val="196537344"/>
        <c:axId val="677128384"/>
      </c:bar3DChart>
      <c:catAx>
        <c:axId val="196535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289" b="0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196537344"/>
        <c:crosses val="autoZero"/>
        <c:auto val="0"/>
        <c:lblAlgn val="ctr"/>
        <c:lblOffset val="100"/>
        <c:noMultiLvlLbl val="0"/>
      </c:catAx>
      <c:valAx>
        <c:axId val="196537344"/>
        <c:scaling>
          <c:orientation val="minMax"/>
          <c:max val="230"/>
          <c:min val="210"/>
        </c:scaling>
        <c:delete val="0"/>
        <c:axPos val="l"/>
        <c:majorGridlines/>
        <c:minorGridlines/>
        <c:numFmt formatCode="0" sourceLinked="0"/>
        <c:majorTickMark val="out"/>
        <c:minorTickMark val="none"/>
        <c:tickLblPos val="nextTo"/>
        <c:spPr>
          <a:ln w="31550"/>
        </c:spPr>
        <c:txPr>
          <a:bodyPr/>
          <a:lstStyle/>
          <a:p>
            <a:pPr>
              <a:defRPr sz="1289" baseline="0">
                <a:latin typeface="Arial Narrow" panose="020B0606020202030204" pitchFamily="34" charset="0"/>
              </a:defRPr>
            </a:pPr>
            <a:endParaRPr lang="ru-RU"/>
          </a:p>
        </c:txPr>
        <c:crossAx val="196535808"/>
        <c:crosses val="autoZero"/>
        <c:crossBetween val="between"/>
        <c:minorUnit val="2"/>
      </c:valAx>
      <c:serAx>
        <c:axId val="677128384"/>
        <c:scaling>
          <c:orientation val="minMax"/>
        </c:scaling>
        <c:delete val="1"/>
        <c:axPos val="b"/>
        <c:majorTickMark val="out"/>
        <c:minorTickMark val="none"/>
        <c:tickLblPos val="nextTo"/>
        <c:crossAx val="196537344"/>
        <c:crosses val="autoZero"/>
      </c:serAx>
      <c:spPr>
        <a:noFill/>
        <a:ln w="25386">
          <a:noFill/>
        </a:ln>
      </c:spPr>
    </c:plotArea>
    <c:plotVisOnly val="1"/>
    <c:dispBlanksAs val="gap"/>
    <c:showDLblsOverMax val="0"/>
  </c:chart>
  <c:spPr>
    <a:solidFill>
      <a:srgbClr val="FFFFD9"/>
    </a:solidFill>
    <a:ln w="56785">
      <a:solidFill>
        <a:schemeClr val="tx2">
          <a:lumMod val="60000"/>
          <a:lumOff val="40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788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5470085470085472E-2"/>
          <c:w val="0.93888888888888955"/>
          <c:h val="0.80741638064472632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Lbls>
            <c:delete val="1"/>
          </c:dLbls>
          <c:cat>
            <c:strRef>
              <c:f>Лист1!$A$9:$A$10</c:f>
              <c:strCache>
                <c:ptCount val="2"/>
                <c:pt idx="0">
                  <c:v>       2019 год                     </c:v>
                </c:pt>
                <c:pt idx="1">
                  <c:v>2020 год                        </c:v>
                </c:pt>
              </c:strCache>
            </c:strRef>
          </c:cat>
          <c:val>
            <c:numRef>
              <c:f>Лист1!$B$9:$B$10</c:f>
              <c:numCache>
                <c:formatCode>General</c:formatCode>
                <c:ptCount val="2"/>
                <c:pt idx="0">
                  <c:v>272759.09999999998</c:v>
                </c:pt>
                <c:pt idx="1">
                  <c:v>260911.3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92331136"/>
        <c:axId val="194964480"/>
        <c:axId val="0"/>
      </c:bar3DChart>
      <c:catAx>
        <c:axId val="192331136"/>
        <c:scaling>
          <c:orientation val="minMax"/>
        </c:scaling>
        <c:delete val="1"/>
        <c:axPos val="b"/>
        <c:majorTickMark val="none"/>
        <c:minorTickMark val="none"/>
        <c:tickLblPos val="none"/>
        <c:crossAx val="194964480"/>
        <c:crosses val="autoZero"/>
        <c:auto val="1"/>
        <c:lblAlgn val="ctr"/>
        <c:lblOffset val="100"/>
        <c:noMultiLvlLbl val="0"/>
      </c:catAx>
      <c:valAx>
        <c:axId val="1949644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923311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3888888888888888E-2"/>
          <c:y val="3.7174172839654455E-2"/>
          <c:w val="0.59807086614173233"/>
          <c:h val="0.91666666666666652"/>
        </c:manualLayout>
      </c:layout>
      <c:pie3DChart>
        <c:varyColors val="1"/>
        <c:ser>
          <c:idx val="0"/>
          <c:order val="0"/>
          <c:spPr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 w="165100" prst="coolSlant"/>
              <a:contourClr>
                <a:srgbClr val="000000"/>
              </a:contourClr>
            </a:sp3d>
          </c:spPr>
          <c:explosion val="20"/>
          <c:dLbls>
            <c:dLbl>
              <c:idx val="0"/>
              <c:layout>
                <c:manualLayout>
                  <c:x val="-0.13773643919510101"/>
                  <c:y val="0.2235243511227764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71,57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3.2493000874890682E-2"/>
                  <c:y val="0.1378809419655876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12,25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8.3486657917760179E-2"/>
                  <c:y val="-0.1306488772236801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16,18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200" b="1">
                    <a:latin typeface="Trebuchet MS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Лист1!$A$27:$A$29</c:f>
              <c:strCache>
                <c:ptCount val="3"/>
                <c:pt idx="0">
                  <c:v>МП Социальной сферы</c:v>
                </c:pt>
                <c:pt idx="1">
                  <c:v>МП Жилищно-коммунального и дорожного хозяйства</c:v>
                </c:pt>
                <c:pt idx="2">
                  <c:v>Прочие муниципальные программы</c:v>
                </c:pt>
              </c:strCache>
            </c:strRef>
          </c:cat>
          <c:val>
            <c:numRef>
              <c:f>Лист1!$B$27:$B$29</c:f>
              <c:numCache>
                <c:formatCode>General</c:formatCode>
                <c:ptCount val="3"/>
                <c:pt idx="0">
                  <c:v>168272.2</c:v>
                </c:pt>
                <c:pt idx="1">
                  <c:v>31653.8</c:v>
                </c:pt>
                <c:pt idx="2">
                  <c:v>60985.3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200" b="1">
              <a:latin typeface="Trebuchet MS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847388167388168"/>
          <c:y val="0.35335012345679012"/>
          <c:w val="0.82124367484367489"/>
          <c:h val="0.646649876543209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2025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  <a:contourClr>
                <a:srgbClr val="000000"/>
              </a:contourClr>
            </a:sp3d>
          </c:spPr>
          <c:explosion val="31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458,4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9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097,2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оборота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Обслуживание долга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734.3</c:v>
                </c:pt>
                <c:pt idx="1">
                  <c:v>3.9</c:v>
                </c:pt>
                <c:pt idx="2">
                  <c:v>74.3</c:v>
                </c:pt>
                <c:pt idx="3">
                  <c:v>2458.4</c:v>
                </c:pt>
                <c:pt idx="4">
                  <c:v>429.1</c:v>
                </c:pt>
                <c:pt idx="5">
                  <c:v>8.8000000000000007</c:v>
                </c:pt>
                <c:pt idx="6">
                  <c:v>9097.2000000000007</c:v>
                </c:pt>
                <c:pt idx="7">
                  <c:v>690.6</c:v>
                </c:pt>
                <c:pt idx="8">
                  <c:v>419.1</c:v>
                </c:pt>
                <c:pt idx="9" formatCode="#,##0.0">
                  <c:v>584</c:v>
                </c:pt>
                <c:pt idx="10">
                  <c:v>372.4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DC4-4109-99D5-30974CDE8F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147099817192029E-2"/>
          <c:y val="0.2418398419568594"/>
          <c:w val="0.49305625711880352"/>
          <c:h val="0.669191727815715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14 872,1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25"/>
          <c:dLbls>
            <c:dLbl>
              <c:idx val="0"/>
              <c:layout>
                <c:manualLayout>
                  <c:x val="-0.10101150377230819"/>
                  <c:y val="-0.13634143330273713"/>
                </c:manualLayout>
              </c:layout>
              <c:tx>
                <c:rich>
                  <a:bodyPr/>
                  <a:lstStyle/>
                  <a:p>
                    <a:r>
                      <a:rPr lang="ru-RU" sz="900" b="1" dirty="0" smtClean="0">
                        <a:latin typeface="Bahnschrift Condensed" panose="020B0502040204020203" pitchFamily="34" charset="0"/>
                      </a:rPr>
                      <a:t>10 545,6, 70,91%</a:t>
                    </a:r>
                    <a:endParaRPr lang="ru-RU" sz="900" b="1" baseline="0" dirty="0" smtClean="0">
                      <a:latin typeface="Bahnschrift Condensed" panose="020B0502040204020203" pitchFamily="34" charset="0"/>
                    </a:endParaRPr>
                  </a:p>
                  <a:p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257072446495844E-2"/>
                  <c:y val="1.0099365429832372E-2"/>
                </c:manualLayout>
              </c:layout>
              <c:tx>
                <c:rich>
                  <a:bodyPr/>
                  <a:lstStyle/>
                  <a:p>
                    <a:r>
                      <a:rPr lang="en-US" sz="900" b="1" dirty="0">
                        <a:latin typeface="Bahnschrift Condensed" panose="020B0502040204020203" pitchFamily="34" charset="0"/>
                      </a:rPr>
                      <a:t>1 </a:t>
                    </a:r>
                    <a:r>
                      <a:rPr lang="en-US" sz="900" b="1" dirty="0" smtClean="0">
                        <a:latin typeface="Bahnschrift Condensed" panose="020B0502040204020203" pitchFamily="34" charset="0"/>
                      </a:rPr>
                      <a:t>451,9</a:t>
                    </a:r>
                    <a:r>
                      <a:rPr lang="ru-RU" sz="900" b="1" dirty="0" smtClean="0">
                        <a:latin typeface="Bahnschrift Condensed" panose="020B0502040204020203" pitchFamily="34" charset="0"/>
                      </a:rPr>
                      <a:t>, 9,76%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2151074123077238E-2"/>
                  <c:y val="7.0695558008826612E-2"/>
                </c:manualLayout>
              </c:layout>
              <c:tx>
                <c:rich>
                  <a:bodyPr/>
                  <a:lstStyle/>
                  <a:p>
                    <a:r>
                      <a:rPr lang="en-US" sz="900" b="1" dirty="0">
                        <a:latin typeface="Bahnschrift Condensed" panose="020B0502040204020203" pitchFamily="34" charset="0"/>
                      </a:rPr>
                      <a:t>1 </a:t>
                    </a:r>
                    <a:r>
                      <a:rPr lang="en-US" sz="900" b="1" dirty="0" smtClean="0">
                        <a:latin typeface="Bahnschrift Condensed" panose="020B0502040204020203" pitchFamily="34" charset="0"/>
                      </a:rPr>
                      <a:t>881,1</a:t>
                    </a:r>
                    <a:r>
                      <a:rPr lang="ru-RU" sz="900" b="1" dirty="0" smtClean="0">
                        <a:latin typeface="Bahnschrift Condensed" panose="020B0502040204020203" pitchFamily="34" charset="0"/>
                      </a:rPr>
                      <a:t>, 12,65%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2067144054700993E-2"/>
                  <c:y val="7.5745041917336692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 dirty="0" smtClean="0">
                        <a:latin typeface="Bahnschrift Condensed" panose="020B0502040204020203" pitchFamily="34" charset="0"/>
                      </a:rPr>
                      <a:t>856,4,</a:t>
                    </a:r>
                    <a:r>
                      <a:rPr lang="ru-RU" sz="900" b="1" baseline="0" dirty="0" smtClean="0">
                        <a:latin typeface="Bahnschrift Condensed" panose="020B0502040204020203" pitchFamily="34" charset="0"/>
                      </a:rPr>
                      <a:t> </a:t>
                    </a:r>
                  </a:p>
                  <a:p>
                    <a:r>
                      <a:rPr lang="ru-RU" sz="900" b="1" baseline="0" dirty="0" smtClean="0">
                        <a:latin typeface="Bahnschrift Condensed" panose="020B0502040204020203" pitchFamily="34" charset="0"/>
                      </a:rPr>
                      <a:t>5,76%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1270515397279035E-2"/>
                  <c:y val="-1.0099365429832372E-2"/>
                </c:manualLayout>
              </c:layout>
              <c:tx>
                <c:rich>
                  <a:bodyPr/>
                  <a:lstStyle/>
                  <a:p>
                    <a:r>
                      <a:rPr lang="en-US" sz="900" b="1" dirty="0" smtClean="0">
                        <a:latin typeface="Bahnschrift Condensed" panose="020B0502040204020203" pitchFamily="34" charset="0"/>
                      </a:rPr>
                      <a:t>137,1</a:t>
                    </a:r>
                    <a:r>
                      <a:rPr lang="ru-RU" sz="900" b="1" dirty="0" smtClean="0">
                        <a:latin typeface="Bahnschrift Condensed" panose="020B0502040204020203" pitchFamily="34" charset="0"/>
                      </a:rPr>
                      <a:t>, 0,92%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9182389937106917E-2"/>
                  <c:y val="-1.122413064357795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>
                    <a:latin typeface="Bahnschrift Condensed" panose="020B0502040204020203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Программы социальной направленности</c:v>
                </c:pt>
                <c:pt idx="1">
                  <c:v>Программы поддержки отраслей экономики</c:v>
                </c:pt>
                <c:pt idx="2">
                  <c:v>Программы жилищно-коммунального, дорожного  хозяйства и градостроительства</c:v>
                </c:pt>
                <c:pt idx="3">
                  <c:v>Программы общего характера</c:v>
                </c:pt>
                <c:pt idx="4">
                  <c:v>Непрограммные расходы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10545.6</c:v>
                </c:pt>
                <c:pt idx="1">
                  <c:v>1451.9</c:v>
                </c:pt>
                <c:pt idx="2">
                  <c:v>1881.1000000000001</c:v>
                </c:pt>
                <c:pt idx="3">
                  <c:v>856.4</c:v>
                </c:pt>
                <c:pt idx="4">
                  <c:v>137.1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Программы социальной направленности</c:v>
                </c:pt>
                <c:pt idx="1">
                  <c:v>Программы поддержки отраслей экономики</c:v>
                </c:pt>
                <c:pt idx="2">
                  <c:v>Программы жилищно-коммунального, дорожного  хозяйства и градостроительства</c:v>
                </c:pt>
                <c:pt idx="3">
                  <c:v>Программы общего характера</c:v>
                </c:pt>
                <c:pt idx="4">
                  <c:v>Непрограммные расходы</c:v>
                </c:pt>
              </c:strCache>
            </c:strRef>
          </c:cat>
          <c:val>
            <c:numRef>
              <c:f>Лист1!$C$2:$C$6</c:f>
              <c:numCache>
                <c:formatCode>0.00%</c:formatCode>
                <c:ptCount val="5"/>
                <c:pt idx="0">
                  <c:v>0.70908614116365543</c:v>
                </c:pt>
                <c:pt idx="1">
                  <c:v>9.7625755609496975E-2</c:v>
                </c:pt>
                <c:pt idx="2">
                  <c:v>0.12648516349405936</c:v>
                </c:pt>
                <c:pt idx="3">
                  <c:v>5.7584335769662653E-2</c:v>
                </c:pt>
                <c:pt idx="4">
                  <c:v>9.2186039631255833E-3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369014014757584"/>
          <c:y val="0.1448816528106836"/>
          <c:w val="0.32725568371191077"/>
          <c:h val="0.52135985967448628"/>
        </c:manualLayout>
      </c:layout>
      <c:overlay val="0"/>
      <c:txPr>
        <a:bodyPr/>
        <a:lstStyle/>
        <a:p>
          <a:pPr>
            <a:defRPr sz="1000" b="1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Прогноз 2024</a:t>
            </a:r>
          </a:p>
        </c:rich>
      </c:tx>
      <c:layout>
        <c:manualLayout>
          <c:xMode val="edge"/>
          <c:yMode val="edge"/>
          <c:x val="0.41097484276729562"/>
          <c:y val="1.6836195965366927E-2"/>
        </c:manualLayout>
      </c:layout>
      <c:overlay val="0"/>
    </c:title>
    <c:autoTitleDeleted val="0"/>
    <c:view3D>
      <c:rotX val="5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646576306336331"/>
          <c:y val="0.14188140733806265"/>
          <c:w val="0.3658973077065511"/>
          <c:h val="0.8111931096210905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Bahnschrift" panose="020B0502040204020203" pitchFamily="34" charset="0"/>
        </a:defRPr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76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596451856294375"/>
          <c:y val="2.9853647482176015E-2"/>
          <c:w val="0.78808125429846376"/>
          <c:h val="0.909293343263642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FD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rgbClr val="72A2DC"/>
              </a:solidFill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explosion val="21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22364719766294569"/>
                  <c:y val="6.869051142470426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69,2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1378242953046103E-2"/>
                  <c:y val="5.031035892929859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30,8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3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Кредиты кредитных организаций</c:v>
                </c:pt>
                <c:pt idx="1">
                  <c:v>Бюджетные кредиты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69.2</c:v>
                </c:pt>
                <c:pt idx="1">
                  <c:v>30.8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76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099" b="0"/>
            </a:pPr>
            <a:endParaRPr lang="ru-RU"/>
          </a:p>
        </c:txPr>
      </c:legendEntry>
      <c:layout>
        <c:manualLayout>
          <c:xMode val="edge"/>
          <c:yMode val="edge"/>
          <c:x val="5.1470588235294115E-2"/>
          <c:y val="0.80246913580246915"/>
          <c:w val="0.87867647058823528"/>
          <c:h val="0.15637860082304528"/>
        </c:manualLayout>
      </c:layout>
      <c:overlay val="0"/>
      <c:txPr>
        <a:bodyPr/>
        <a:lstStyle/>
        <a:p>
          <a:pPr>
            <a:defRPr sz="1099" b="0"/>
          </a:pPr>
          <a:endParaRPr lang="ru-RU"/>
        </a:p>
      </c:txPr>
    </c:legend>
    <c:plotVisOnly val="1"/>
    <c:dispBlanksAs val="zero"/>
    <c:showDLblsOverMax val="0"/>
  </c:chart>
  <c:spPr>
    <a:solidFill>
      <a:srgbClr val="FFFFE5"/>
    </a:solidFill>
    <a:ln w="57096" cap="rnd" cmpd="sng">
      <a:solidFill>
        <a:srgbClr val="72A2DC"/>
      </a:solidFill>
      <a:bevel/>
    </a:ln>
    <a:effectLst>
      <a:softEdge rad="63500"/>
    </a:effectLst>
    <a:scene3d>
      <a:camera prst="orthographicFront"/>
      <a:lightRig rig="threePt" dir="t"/>
    </a:scene3d>
    <a:sp3d prstMaterial="dkEdge"/>
  </c:spPr>
  <c:txPr>
    <a:bodyPr/>
    <a:lstStyle/>
    <a:p>
      <a:pPr>
        <a:defRPr sz="1798"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6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100125325210991"/>
          <c:y val="1.1932291666666667E-2"/>
          <c:w val="0.78808125429846376"/>
          <c:h val="0.909293343263642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FD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explosion val="11"/>
          <c:dPt>
            <c:idx val="0"/>
            <c:bubble3D val="0"/>
            <c:spPr>
              <a:solidFill>
                <a:srgbClr val="72A2DC"/>
              </a:solidFill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6693270394097467"/>
                  <c:y val="0.16071719864304265"/>
                </c:manualLayout>
              </c:layout>
              <c:tx>
                <c:rich>
                  <a:bodyPr/>
                  <a:lstStyle/>
                  <a:p>
                    <a:pPr>
                      <a:defRPr sz="1100" b="1" i="0"/>
                    </a:pPr>
                    <a:r>
                      <a:rPr lang="en-US" smtClean="0"/>
                      <a:t>100,0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pPr>
                <a:solidFill>
                  <a:schemeClr val="bg1"/>
                </a:solidFill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639282810051767E-2"/>
                  <c:y val="-2.330491849823021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0,0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 i="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Кредиты кредитных организаций</c:v>
                </c:pt>
                <c:pt idx="1">
                  <c:v>Бюджетные кредиты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legend>
      <c:legendPos val="r"/>
      <c:layout>
        <c:manualLayout>
          <c:xMode val="edge"/>
          <c:yMode val="edge"/>
          <c:x val="5.3980443880283217E-2"/>
          <c:y val="0.79851284718393445"/>
          <c:w val="0.88447331363176585"/>
          <c:h val="0.15326452096887208"/>
        </c:manualLayout>
      </c:layout>
      <c:overlay val="0"/>
      <c:txPr>
        <a:bodyPr/>
        <a:lstStyle/>
        <a:p>
          <a:pPr>
            <a:defRPr sz="1100" b="0"/>
          </a:pPr>
          <a:endParaRPr lang="ru-RU"/>
        </a:p>
      </c:txPr>
    </c:legend>
    <c:plotVisOnly val="1"/>
    <c:dispBlanksAs val="zero"/>
    <c:showDLblsOverMax val="0"/>
  </c:chart>
  <c:spPr>
    <a:solidFill>
      <a:srgbClr val="FFFFE5"/>
    </a:solidFill>
    <a:ln w="57173" cap="rnd" cmpd="sng">
      <a:solidFill>
        <a:srgbClr val="72A2DC"/>
      </a:solidFill>
      <a:bevel/>
    </a:ln>
    <a:effectLst>
      <a:softEdge rad="63500"/>
    </a:effectLst>
    <a:scene3d>
      <a:camera prst="orthographicFront"/>
      <a:lightRig rig="threePt" dir="t"/>
    </a:scene3d>
    <a:sp3d prstMaterial="dkEdge"/>
  </c:spPr>
  <c:txPr>
    <a:bodyPr/>
    <a:lstStyle/>
    <a:p>
      <a:pPr>
        <a:defRPr sz="1801">
          <a:latin typeface="Arial Narrow" panose="020B0606020202030204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627750355725931"/>
          <c:y val="0.15731050647428263"/>
          <c:w val="0.541801541009301"/>
          <c:h val="0.59217091305485992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объема муниципального долга, млн. руб.</c:v>
                </c:pt>
              </c:strCache>
            </c:strRef>
          </c:tx>
          <c:spPr>
            <a:ln w="44388" cap="sq" cmpd="sng">
              <a:solidFill>
                <a:srgbClr val="72A2DC"/>
              </a:solidFill>
              <a:prstDash val="solid"/>
            </a:ln>
          </c:spPr>
          <c:marker>
            <c:symbol val="circle"/>
            <c:size val="11"/>
            <c:spPr>
              <a:solidFill>
                <a:srgbClr val="C00000"/>
              </a:solidFill>
              <a:ln>
                <a:solidFill>
                  <a:srgbClr val="72A2DC"/>
                </a:solidFill>
              </a:ln>
              <a:scene3d>
                <a:camera prst="orthographicFront"/>
                <a:lightRig rig="threePt" dir="t"/>
              </a:scene3d>
              <a:sp3d prstMaterial="dkEdge">
                <a:bevelT/>
              </a:sp3d>
            </c:spPr>
          </c:marker>
          <c:dLbls>
            <c:dLbl>
              <c:idx val="2"/>
              <c:layout>
                <c:manualLayout>
                  <c:x val="-5.6881627088515588E-2"/>
                  <c:y val="0.1683077287348330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  <a:ln cap="rnd">
                <a:solidFill>
                  <a:schemeClr val="accent1"/>
                </a:solidFill>
                <a:prstDash val="solid"/>
                <a:round/>
              </a:ln>
            </c:spPr>
            <c:txPr>
              <a:bodyPr/>
              <a:lstStyle/>
              <a:p>
                <a:pPr>
                  <a:defRPr sz="1398" b="1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2796.1</c:v>
                </c:pt>
                <c:pt idx="1">
                  <c:v>2796.1</c:v>
                </c:pt>
                <c:pt idx="2">
                  <c:v>2796.1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0252544"/>
        <c:axId val="320254336"/>
      </c:lineChart>
      <c:catAx>
        <c:axId val="320252544"/>
        <c:scaling>
          <c:orientation val="minMax"/>
        </c:scaling>
        <c:delete val="0"/>
        <c:axPos val="b"/>
        <c:minorGridlines/>
        <c:numFmt formatCode="General" sourceLinked="0"/>
        <c:majorTickMark val="none"/>
        <c:minorTickMark val="cross"/>
        <c:tickLblPos val="low"/>
        <c:spPr>
          <a:ln w="28535">
            <a:solidFill>
              <a:schemeClr val="tx1"/>
            </a:solidFill>
          </a:ln>
        </c:spPr>
        <c:txPr>
          <a:bodyPr/>
          <a:lstStyle/>
          <a:p>
            <a:pPr>
              <a:defRPr sz="1398"/>
            </a:pPr>
            <a:endParaRPr lang="ru-RU"/>
          </a:p>
        </c:txPr>
        <c:crossAx val="320254336"/>
        <c:crossesAt val="0"/>
        <c:auto val="1"/>
        <c:lblAlgn val="ctr"/>
        <c:lblOffset val="100"/>
        <c:tickLblSkip val="1"/>
        <c:noMultiLvlLbl val="0"/>
      </c:catAx>
      <c:valAx>
        <c:axId val="320254336"/>
        <c:scaling>
          <c:orientation val="minMax"/>
          <c:max val="3000"/>
          <c:min val="1000"/>
        </c:scaling>
        <c:delete val="0"/>
        <c:axPos val="l"/>
        <c:majorGridlines>
          <c:spPr>
            <a:ln>
              <a:solidFill>
                <a:schemeClr val="tx1"/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spPr>
          <a:ln w="28535">
            <a:solidFill>
              <a:schemeClr val="tx1"/>
            </a:solidFill>
          </a:ln>
        </c:spPr>
        <c:txPr>
          <a:bodyPr/>
          <a:lstStyle/>
          <a:p>
            <a:pPr>
              <a:defRPr sz="1398"/>
            </a:pPr>
            <a:endParaRPr lang="ru-RU"/>
          </a:p>
        </c:txPr>
        <c:crossAx val="320252544"/>
        <c:crossesAt val="1"/>
        <c:crossBetween val="between"/>
        <c:majorUnit val="500"/>
        <c:minorUnit val="500"/>
      </c:valAx>
      <c:spPr>
        <a:noFill/>
        <a:ln w="25365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b="1"/>
            </a:pPr>
            <a:endParaRPr lang="ru-RU"/>
          </a:p>
        </c:txPr>
      </c:legendEntry>
      <c:layout>
        <c:manualLayout>
          <c:xMode val="edge"/>
          <c:yMode val="edge"/>
          <c:x val="5.3892215568862277E-2"/>
          <c:y val="0"/>
          <c:w val="0.8967065868263473"/>
          <c:h val="0.12285504541592814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  <c:showDLblsOverMax val="0"/>
  </c:chart>
  <c:spPr>
    <a:solidFill>
      <a:schemeClr val="bg1"/>
    </a:solidFill>
    <a:ln w="38047" cap="sq">
      <a:solidFill>
        <a:schemeClr val="tx1"/>
      </a:solidFill>
      <a:prstDash val="solid"/>
      <a:bevel/>
    </a:ln>
  </c:spPr>
  <c:txPr>
    <a:bodyPr/>
    <a:lstStyle/>
    <a:p>
      <a:pPr>
        <a:defRPr sz="1798"/>
      </a:pPr>
      <a:endParaRPr lang="ru-RU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76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191855123151249"/>
          <c:y val="8.5193409579126939E-2"/>
          <c:w val="0.78808125429846376"/>
          <c:h val="0.909293343263642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FD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explosion val="12"/>
          <c:dPt>
            <c:idx val="0"/>
            <c:bubble3D val="0"/>
            <c:spPr>
              <a:solidFill>
                <a:srgbClr val="72A2DC"/>
              </a:solidFill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5599000167955976"/>
                  <c:y val="0.13130873055448619"/>
                </c:manualLayout>
              </c:layout>
              <c:tx>
                <c:rich>
                  <a:bodyPr/>
                  <a:lstStyle/>
                  <a:p>
                    <a:r>
                      <a:rPr lang="ru-RU" sz="1300" b="1" dirty="0" smtClean="0"/>
                      <a:t>84,6</a:t>
                    </a:r>
                    <a:r>
                      <a:rPr lang="en-US" sz="1300" b="1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4216880563541605E-2"/>
                  <c:y val="-7.94162405727529E-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15,4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300"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Кредиты кредитных организаций</c:v>
                </c:pt>
                <c:pt idx="1">
                  <c:v>Бюджетные кредиты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84.585672901541429</c:v>
                </c:pt>
                <c:pt idx="1">
                  <c:v>15.414327098458569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legend>
      <c:legendPos val="r"/>
      <c:layout>
        <c:manualLayout>
          <c:xMode val="edge"/>
          <c:yMode val="edge"/>
          <c:x val="4.8942660504968365E-2"/>
          <c:y val="0.82745842698312078"/>
          <c:w val="0.89958666375771035"/>
          <c:h val="0.15326452096887208"/>
        </c:manualLayout>
      </c:layout>
      <c:overlay val="0"/>
      <c:txPr>
        <a:bodyPr/>
        <a:lstStyle/>
        <a:p>
          <a:pPr>
            <a:defRPr sz="1100" b="0"/>
          </a:pPr>
          <a:endParaRPr lang="ru-RU"/>
        </a:p>
      </c:txPr>
    </c:legend>
    <c:plotVisOnly val="1"/>
    <c:dispBlanksAs val="zero"/>
    <c:showDLblsOverMax val="0"/>
  </c:chart>
  <c:spPr>
    <a:solidFill>
      <a:srgbClr val="FFFFE5"/>
    </a:solidFill>
    <a:ln w="57173" cap="rnd" cmpd="sng">
      <a:solidFill>
        <a:srgbClr val="72A2DC"/>
      </a:solidFill>
      <a:bevel/>
    </a:ln>
    <a:effectLst>
      <a:softEdge rad="63500"/>
    </a:effectLst>
    <a:scene3d>
      <a:camera prst="orthographicFront"/>
      <a:lightRig rig="threePt" dir="t"/>
    </a:scene3d>
    <a:sp3d prstMaterial="dkEdge"/>
  </c:spPr>
  <c:txPr>
    <a:bodyPr/>
    <a:lstStyle/>
    <a:p>
      <a:pPr>
        <a:defRPr sz="1801">
          <a:latin typeface="Arial Narrow" panose="020B0606020202030204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117022809752774"/>
          <c:y val="8.1360672554267724E-2"/>
          <c:w val="0.8357907424633485"/>
          <c:h val="0.8375929486876921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atte"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7.5166061812988851E-3"/>
                  <c:y val="0.16116031964405936"/>
                </c:manualLayout>
              </c:layout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txPr>
                <a:bodyPr rot="0" anchor="ctr" anchorCtr="0"/>
                <a:lstStyle/>
                <a:p>
                  <a:pPr>
                    <a:defRPr sz="1289" b="1">
                      <a:solidFill>
                        <a:schemeClr val="bg1"/>
                      </a:solidFill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714164057279861E-2"/>
                  <c:y val="0.14709627374645085"/>
                </c:manualLayout>
              </c:layout>
              <c:tx>
                <c:rich>
                  <a:bodyPr rot="0" anchor="ctr" anchorCtr="0"/>
                  <a:lstStyle/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 </a:t>
                    </a:r>
                  </a:p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387,4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186670509780288E-2"/>
                  <c:y val="0.14658357996014668"/>
                </c:manualLayout>
              </c:layout>
              <c:tx>
                <c:rich>
                  <a:bodyPr anchor="ctr" anchorCtr="0"/>
                  <a:lstStyle/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 </a:t>
                    </a:r>
                    <a:r>
                      <a:rPr lang="ru-RU" dirty="0" smtClean="0"/>
                      <a:t>384,3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B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9830990344177035E-3"/>
                  <c:y val="0.1451217412835599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ru-RU" dirty="0" smtClean="0"/>
                      <a:t>381,6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329450915141431E-2"/>
                  <c:y val="0.14076004291896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8397">
                <a:noFill/>
              </a:ln>
              <a:scene3d>
                <a:camera prst="orthographicFront"/>
                <a:lightRig rig="threePt" dir="t"/>
              </a:scene3d>
              <a:sp3d>
                <a:bevelT w="6350"/>
              </a:sp3d>
            </c:spPr>
            <c:txPr>
              <a:bodyPr anchor="ctr" anchorCtr="0"/>
              <a:lstStyle/>
              <a:p>
                <a:pPr>
                  <a:defRPr sz="1289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390.5</c:v>
                </c:pt>
                <c:pt idx="1">
                  <c:v>387.4</c:v>
                </c:pt>
                <c:pt idx="2">
                  <c:v>384.3</c:v>
                </c:pt>
                <c:pt idx="3">
                  <c:v>381.6</c:v>
                </c:pt>
                <c:pt idx="4">
                  <c:v>378.9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shape val="cylinder"/>
        <c:axId val="425095552"/>
        <c:axId val="425097088"/>
        <c:axId val="261457216"/>
      </c:bar3DChart>
      <c:catAx>
        <c:axId val="425095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289" b="0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425097088"/>
        <c:crosses val="autoZero"/>
        <c:auto val="0"/>
        <c:lblAlgn val="ctr"/>
        <c:lblOffset val="100"/>
        <c:noMultiLvlLbl val="0"/>
      </c:catAx>
      <c:valAx>
        <c:axId val="425097088"/>
        <c:scaling>
          <c:orientation val="minMax"/>
          <c:max val="400"/>
          <c:min val="300"/>
        </c:scaling>
        <c:delete val="0"/>
        <c:axPos val="l"/>
        <c:majorGridlines/>
        <c:minorGridlines/>
        <c:numFmt formatCode="0" sourceLinked="0"/>
        <c:majorTickMark val="out"/>
        <c:minorTickMark val="none"/>
        <c:tickLblPos val="nextTo"/>
        <c:spPr>
          <a:ln w="31550"/>
        </c:spPr>
        <c:txPr>
          <a:bodyPr/>
          <a:lstStyle/>
          <a:p>
            <a:pPr>
              <a:defRPr sz="1289" baseline="0">
                <a:latin typeface="Arial Narrow" panose="020B0606020202030204" pitchFamily="34" charset="0"/>
              </a:defRPr>
            </a:pPr>
            <a:endParaRPr lang="ru-RU"/>
          </a:p>
        </c:txPr>
        <c:crossAx val="425095552"/>
        <c:crosses val="autoZero"/>
        <c:crossBetween val="between"/>
        <c:minorUnit val="10"/>
      </c:valAx>
      <c:serAx>
        <c:axId val="261457216"/>
        <c:scaling>
          <c:orientation val="minMax"/>
        </c:scaling>
        <c:delete val="1"/>
        <c:axPos val="b"/>
        <c:majorTickMark val="out"/>
        <c:minorTickMark val="none"/>
        <c:tickLblPos val="nextTo"/>
        <c:crossAx val="425097088"/>
        <c:crosses val="autoZero"/>
      </c:ser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FFFFD9"/>
    </a:solidFill>
    <a:ln w="56785">
      <a:solidFill>
        <a:schemeClr val="tx2">
          <a:lumMod val="60000"/>
          <a:lumOff val="40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788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992073578157137"/>
          <c:y val="0.17589463630896934"/>
          <c:w val="0.80251295607677575"/>
          <c:h val="0.64344530780205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atte"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1.4172704285508405E-2"/>
                  <c:y val="0.11655036150220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697525122171708E-2"/>
                  <c:y val="0.214010771887714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858883488149671E-2"/>
                  <c:y val="0.245301056698767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310886056048318E-2"/>
                  <c:y val="0.270480344232063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8412">
                <a:noFill/>
              </a:ln>
            </c:spPr>
            <c:txPr>
              <a:bodyPr anchor="ctr" anchorCtr="0"/>
              <a:lstStyle/>
              <a:p>
                <a:pPr>
                  <a:defRPr sz="129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4221</c:v>
                </c:pt>
                <c:pt idx="1">
                  <c:v>4362.6000000000004</c:v>
                </c:pt>
                <c:pt idx="2">
                  <c:v>4683.7</c:v>
                </c:pt>
                <c:pt idx="3">
                  <c:v>5045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gapDepth val="170"/>
        <c:shape val="cylinder"/>
        <c:axId val="579893504"/>
        <c:axId val="522273152"/>
        <c:axId val="638803456"/>
      </c:bar3DChart>
      <c:catAx>
        <c:axId val="5798935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290" b="0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522273152"/>
        <c:crosses val="autoZero"/>
        <c:auto val="0"/>
        <c:lblAlgn val="ctr"/>
        <c:lblOffset val="100"/>
        <c:noMultiLvlLbl val="0"/>
      </c:catAx>
      <c:valAx>
        <c:axId val="522273152"/>
        <c:scaling>
          <c:orientation val="minMax"/>
          <c:max val="5000"/>
          <c:min val="1000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spPr>
          <a:ln w="31567"/>
        </c:spPr>
        <c:txPr>
          <a:bodyPr/>
          <a:lstStyle/>
          <a:p>
            <a:pPr>
              <a:defRPr sz="1290" baseline="0">
                <a:latin typeface="Arial Narrow" panose="020B0606020202030204" pitchFamily="34" charset="0"/>
              </a:defRPr>
            </a:pPr>
            <a:endParaRPr lang="ru-RU"/>
          </a:p>
        </c:txPr>
        <c:crossAx val="579893504"/>
        <c:crosses val="autoZero"/>
        <c:crossBetween val="between"/>
        <c:majorUnit val="1000"/>
        <c:minorUnit val="200"/>
      </c:valAx>
      <c:serAx>
        <c:axId val="638803456"/>
        <c:scaling>
          <c:orientation val="minMax"/>
        </c:scaling>
        <c:delete val="1"/>
        <c:axPos val="b"/>
        <c:majorTickMark val="out"/>
        <c:minorTickMark val="none"/>
        <c:tickLblPos val="nextTo"/>
        <c:crossAx val="522273152"/>
        <c:crosses val="autoZero"/>
      </c:ser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FFFFD9"/>
    </a:solidFill>
    <a:ln w="56816">
      <a:solidFill>
        <a:schemeClr val="tx2">
          <a:lumMod val="60000"/>
          <a:lumOff val="40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789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406540280634638"/>
          <c:y val="8.1360672554267724E-2"/>
          <c:w val="0.8357907424633485"/>
          <c:h val="0.8375929486876921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atte"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1.0843869141981212E-2"/>
                  <c:y val="0.1292692017006076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13 560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3863770356492461E-3"/>
                  <c:y val="0.1470963314496004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14 217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858621457675589E-2"/>
                  <c:y val="0.18014091099568774"/>
                </c:manualLayout>
              </c:layout>
              <c:tx>
                <c:rich>
                  <a:bodyPr rot="-5400000" vert="horz" anchor="ctr" anchorCtr="0"/>
                  <a:lstStyle/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 </a:t>
                    </a:r>
                    <a:r>
                      <a:rPr lang="ru-RU" dirty="0" smtClean="0"/>
                      <a:t>16 314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B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9830990344177035E-3"/>
                  <c:y val="0.1538304565847664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17 049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6555740432612314E-3"/>
                  <c:y val="0.1465861704545121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17 730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8397">
                <a:noFill/>
              </a:ln>
              <a:scene3d>
                <a:camera prst="orthographicFront"/>
                <a:lightRig rig="threePt" dir="t"/>
              </a:scene3d>
              <a:sp3d>
                <a:bevelT w="6350"/>
              </a:sp3d>
            </c:spPr>
            <c:txPr>
              <a:bodyPr rot="-5400000" vert="horz" anchor="ctr" anchorCtr="0"/>
              <a:lstStyle/>
              <a:p>
                <a:pPr>
                  <a:defRPr sz="1289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13560</c:v>
                </c:pt>
                <c:pt idx="1">
                  <c:v>14217</c:v>
                </c:pt>
                <c:pt idx="2">
                  <c:v>16314</c:v>
                </c:pt>
                <c:pt idx="3">
                  <c:v>17049</c:v>
                </c:pt>
                <c:pt idx="4">
                  <c:v>17730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shape val="box"/>
        <c:axId val="522852608"/>
        <c:axId val="522858496"/>
        <c:axId val="0"/>
      </c:bar3DChart>
      <c:catAx>
        <c:axId val="522852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289" b="0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522858496"/>
        <c:crosses val="autoZero"/>
        <c:auto val="0"/>
        <c:lblAlgn val="ctr"/>
        <c:lblOffset val="100"/>
        <c:noMultiLvlLbl val="0"/>
      </c:catAx>
      <c:valAx>
        <c:axId val="522858496"/>
        <c:scaling>
          <c:orientation val="minMax"/>
          <c:max val="20000"/>
          <c:min val="12000"/>
        </c:scaling>
        <c:delete val="0"/>
        <c:axPos val="l"/>
        <c:majorGridlines/>
        <c:minorGridlines/>
        <c:numFmt formatCode="0" sourceLinked="0"/>
        <c:majorTickMark val="out"/>
        <c:minorTickMark val="none"/>
        <c:tickLblPos val="nextTo"/>
        <c:spPr>
          <a:ln w="31550"/>
        </c:spPr>
        <c:txPr>
          <a:bodyPr/>
          <a:lstStyle/>
          <a:p>
            <a:pPr>
              <a:defRPr sz="1289" baseline="0">
                <a:latin typeface="Arial Narrow" panose="020B0606020202030204" pitchFamily="34" charset="0"/>
              </a:defRPr>
            </a:pPr>
            <a:endParaRPr lang="ru-RU"/>
          </a:p>
        </c:txPr>
        <c:crossAx val="522852608"/>
        <c:crosses val="autoZero"/>
        <c:crossBetween val="between"/>
        <c:minorUnit val="1000"/>
      </c:valAx>
      <c:spPr>
        <a:noFill/>
        <a:ln w="25386">
          <a:noFill/>
        </a:ln>
      </c:spPr>
    </c:plotArea>
    <c:plotVisOnly val="1"/>
    <c:dispBlanksAs val="gap"/>
    <c:showDLblsOverMax val="0"/>
  </c:chart>
  <c:spPr>
    <a:solidFill>
      <a:srgbClr val="FFFFD9"/>
    </a:solidFill>
    <a:ln w="56785">
      <a:solidFill>
        <a:schemeClr val="tx2">
          <a:lumMod val="60000"/>
          <a:lumOff val="40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788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117022809752774"/>
          <c:y val="8.1360672554267724E-2"/>
          <c:w val="0.8357907424633485"/>
          <c:h val="0.8375929486876921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atte"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7.5166061812989154E-3"/>
                  <c:y val="0.19165562998718286"/>
                </c:manualLayout>
              </c:layout>
              <c:tx>
                <c:rich>
                  <a:bodyPr rot="-5400000" vert="horz" anchor="ctr" anchorCtr="0"/>
                  <a:lstStyle/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 </a:t>
                    </a:r>
                    <a:r>
                      <a:rPr lang="en-US" dirty="0" smtClean="0"/>
                      <a:t>51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008,1</a:t>
                    </a:r>
                    <a:endParaRPr lang="en-US" dirty="0"/>
                  </a:p>
                </c:rich>
              </c:tx>
              <c:numFmt formatCode="#,##0.0" sourceLinked="0"/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9247710508732168E-3"/>
                  <c:y val="0.18436848671383008"/>
                </c:manualLayout>
              </c:layout>
              <c:tx>
                <c:rich>
                  <a:bodyPr rot="-5400000" vert="horz" anchor="ctr" anchorCtr="0"/>
                  <a:lstStyle/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 </a:t>
                    </a:r>
                  </a:p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56</a:t>
                    </a:r>
                    <a:r>
                      <a:rPr lang="ru-RU" baseline="0" dirty="0" smtClean="0"/>
                      <a:t> 931,0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514195500936759E-2"/>
                  <c:y val="0.20079757573687851"/>
                </c:manualLayout>
              </c:layout>
              <c:tx>
                <c:rich>
                  <a:bodyPr rot="-5400000" vert="horz" anchor="ctr" anchorCtr="0"/>
                  <a:lstStyle/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61</a:t>
                    </a:r>
                    <a:r>
                      <a:rPr lang="ru-RU" baseline="0" dirty="0" smtClean="0"/>
                      <a:t> 836,9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B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9830990344177035E-3"/>
                  <c:y val="0.20272414775668152"/>
                </c:manualLayout>
              </c:layout>
              <c:tx>
                <c:rich>
                  <a:bodyPr rot="-5400000" vert="horz" anchor="ctr" anchorCtr="0"/>
                  <a:lstStyle/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66</a:t>
                    </a:r>
                    <a:r>
                      <a:rPr lang="ru-RU" baseline="0" dirty="0" smtClean="0"/>
                      <a:t> 665,0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9966722129783693E-2"/>
                  <c:y val="0.18819735183724695"/>
                </c:manualLayout>
              </c:layout>
              <c:tx>
                <c:rich>
                  <a:bodyPr rot="-5400000" vert="horz" anchor="ctr" anchorCtr="0"/>
                  <a:lstStyle/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 </a:t>
                    </a:r>
                    <a:r>
                      <a:rPr lang="en-US" dirty="0" smtClean="0"/>
                      <a:t>71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598,2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8397">
                <a:noFill/>
              </a:ln>
              <a:scene3d>
                <a:camera prst="orthographicFront"/>
                <a:lightRig rig="threePt" dir="t"/>
              </a:scene3d>
              <a:sp3d>
                <a:bevelT w="6350"/>
              </a:sp3d>
            </c:spPr>
            <c:txPr>
              <a:bodyPr anchor="ctr" anchorCtr="0"/>
              <a:lstStyle/>
              <a:p>
                <a:pPr>
                  <a:defRPr sz="1289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51008.1</c:v>
                </c:pt>
                <c:pt idx="1">
                  <c:v>56931</c:v>
                </c:pt>
                <c:pt idx="2">
                  <c:v>61836.9</c:v>
                </c:pt>
                <c:pt idx="3">
                  <c:v>66665</c:v>
                </c:pt>
                <c:pt idx="4">
                  <c:v>71598.2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shape val="box"/>
        <c:axId val="522876032"/>
        <c:axId val="522877568"/>
        <c:axId val="0"/>
      </c:bar3DChart>
      <c:catAx>
        <c:axId val="5228760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289" b="0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522877568"/>
        <c:crosses val="autoZero"/>
        <c:auto val="0"/>
        <c:lblAlgn val="ctr"/>
        <c:lblOffset val="100"/>
        <c:noMultiLvlLbl val="0"/>
      </c:catAx>
      <c:valAx>
        <c:axId val="522877568"/>
        <c:scaling>
          <c:orientation val="minMax"/>
          <c:max val="75000"/>
          <c:min val="40000"/>
        </c:scaling>
        <c:delete val="0"/>
        <c:axPos val="l"/>
        <c:majorGridlines/>
        <c:minorGridlines/>
        <c:numFmt formatCode="0" sourceLinked="0"/>
        <c:majorTickMark val="out"/>
        <c:minorTickMark val="none"/>
        <c:tickLblPos val="nextTo"/>
        <c:spPr>
          <a:ln w="31550"/>
        </c:spPr>
        <c:txPr>
          <a:bodyPr/>
          <a:lstStyle/>
          <a:p>
            <a:pPr>
              <a:defRPr sz="1289" baseline="0">
                <a:latin typeface="Arial Narrow" panose="020B0606020202030204" pitchFamily="34" charset="0"/>
              </a:defRPr>
            </a:pPr>
            <a:endParaRPr lang="ru-RU"/>
          </a:p>
        </c:txPr>
        <c:crossAx val="522876032"/>
        <c:crosses val="autoZero"/>
        <c:crossBetween val="between"/>
        <c:minorUnit val="5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FFFFD9"/>
    </a:solidFill>
    <a:ln w="56785">
      <a:solidFill>
        <a:schemeClr val="tx2">
          <a:lumMod val="60000"/>
          <a:lumOff val="40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788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992073578157137"/>
          <c:y val="0.17589463630896934"/>
          <c:w val="0.80251295607677575"/>
          <c:h val="0.64344530780205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atte"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1.4172704285508405E-2"/>
                  <c:y val="0.11655036150220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697525122171708E-2"/>
                  <c:y val="0.214010771887714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858883488149671E-2"/>
                  <c:y val="0.245301056698767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310886056048318E-2"/>
                  <c:y val="0.270480344232063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8412">
                <a:noFill/>
              </a:ln>
            </c:spPr>
            <c:txPr>
              <a:bodyPr anchor="ctr" anchorCtr="0"/>
              <a:lstStyle/>
              <a:p>
                <a:pPr>
                  <a:defRPr sz="129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4221</c:v>
                </c:pt>
                <c:pt idx="1">
                  <c:v>4362.6000000000004</c:v>
                </c:pt>
                <c:pt idx="2">
                  <c:v>4683.7</c:v>
                </c:pt>
                <c:pt idx="3">
                  <c:v>5045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gapDepth val="170"/>
        <c:shape val="cylinder"/>
        <c:axId val="185261440"/>
        <c:axId val="192306176"/>
        <c:axId val="129806784"/>
      </c:bar3DChart>
      <c:catAx>
        <c:axId val="1852614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290" b="0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192306176"/>
        <c:crosses val="autoZero"/>
        <c:auto val="0"/>
        <c:lblAlgn val="ctr"/>
        <c:lblOffset val="100"/>
        <c:noMultiLvlLbl val="0"/>
      </c:catAx>
      <c:valAx>
        <c:axId val="192306176"/>
        <c:scaling>
          <c:orientation val="minMax"/>
          <c:max val="5000"/>
          <c:min val="1000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spPr>
          <a:ln w="31567"/>
        </c:spPr>
        <c:txPr>
          <a:bodyPr/>
          <a:lstStyle/>
          <a:p>
            <a:pPr>
              <a:defRPr sz="1290" baseline="0">
                <a:latin typeface="Arial Narrow" panose="020B0606020202030204" pitchFamily="34" charset="0"/>
              </a:defRPr>
            </a:pPr>
            <a:endParaRPr lang="ru-RU"/>
          </a:p>
        </c:txPr>
        <c:crossAx val="185261440"/>
        <c:crosses val="autoZero"/>
        <c:crossBetween val="between"/>
        <c:majorUnit val="1000"/>
        <c:minorUnit val="200"/>
      </c:valAx>
      <c:serAx>
        <c:axId val="129806784"/>
        <c:scaling>
          <c:orientation val="minMax"/>
        </c:scaling>
        <c:delete val="1"/>
        <c:axPos val="b"/>
        <c:majorTickMark val="out"/>
        <c:minorTickMark val="none"/>
        <c:tickLblPos val="nextTo"/>
        <c:crossAx val="192306176"/>
        <c:crosses val="autoZero"/>
      </c:ser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FFFFD9"/>
    </a:solidFill>
    <a:ln w="56816">
      <a:solidFill>
        <a:schemeClr val="tx2">
          <a:lumMod val="60000"/>
          <a:lumOff val="40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789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406540280634638"/>
          <c:y val="8.1360672554267724E-2"/>
          <c:w val="0.8357907424633485"/>
          <c:h val="0.8375929486876921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atte"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7.516082120350597E-3"/>
                  <c:y val="0.2646017267684271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86</a:t>
                    </a:r>
                    <a:r>
                      <a:rPr lang="ru-RU" baseline="0" dirty="0" smtClean="0"/>
                      <a:t> 824,5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3863770356492461E-3"/>
                  <c:y val="0.339944913268634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95</a:t>
                    </a:r>
                    <a:r>
                      <a:rPr lang="ru-RU" baseline="0" dirty="0" smtClean="0"/>
                      <a:t> 083,2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514195500936759E-2"/>
                  <c:y val="0.42712276924445824"/>
                </c:manualLayout>
              </c:layout>
              <c:tx>
                <c:rich>
                  <a:bodyPr rot="-5400000" vert="horz" anchor="ctr" anchorCtr="0"/>
                  <a:lstStyle/>
                  <a:p>
                    <a:pPr>
                      <a:defRPr sz="1289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 </a:t>
                    </a:r>
                    <a:r>
                      <a:rPr lang="ru-RU" dirty="0" smtClean="0"/>
                      <a:t>102</a:t>
                    </a:r>
                    <a:r>
                      <a:rPr lang="ru-RU" baseline="0" dirty="0" smtClean="0"/>
                      <a:t> 820,6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B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310886056048318E-2"/>
                  <c:y val="0.5090783348877925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110</a:t>
                    </a:r>
                    <a:r>
                      <a:rPr lang="ru-RU" baseline="0" dirty="0" smtClean="0"/>
                      <a:t> 671,0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9833610648918467E-3"/>
                  <c:y val="0.6236330549159673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120</a:t>
                    </a:r>
                    <a:r>
                      <a:rPr lang="ru-RU" baseline="0" dirty="0" smtClean="0"/>
                      <a:t> 392,9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8397">
                <a:noFill/>
              </a:ln>
              <a:scene3d>
                <a:camera prst="orthographicFront"/>
                <a:lightRig rig="threePt" dir="t"/>
              </a:scene3d>
              <a:sp3d>
                <a:bevelT w="6350"/>
              </a:sp3d>
            </c:spPr>
            <c:txPr>
              <a:bodyPr rot="-5400000" vert="horz" anchor="ctr" anchorCtr="0"/>
              <a:lstStyle/>
              <a:p>
                <a:pPr>
                  <a:defRPr sz="1289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86824.5</c:v>
                </c:pt>
                <c:pt idx="1">
                  <c:v>95083.199999999997</c:v>
                </c:pt>
                <c:pt idx="2">
                  <c:v>102820.6</c:v>
                </c:pt>
                <c:pt idx="3">
                  <c:v>110671</c:v>
                </c:pt>
                <c:pt idx="4">
                  <c:v>120392.9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shape val="cone"/>
        <c:axId val="196592768"/>
        <c:axId val="196594688"/>
        <c:axId val="0"/>
      </c:bar3DChart>
      <c:catAx>
        <c:axId val="1965927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289" b="0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196594688"/>
        <c:crosses val="autoZero"/>
        <c:auto val="0"/>
        <c:lblAlgn val="ctr"/>
        <c:lblOffset val="100"/>
        <c:noMultiLvlLbl val="0"/>
      </c:catAx>
      <c:valAx>
        <c:axId val="196594688"/>
        <c:scaling>
          <c:orientation val="minMax"/>
          <c:max val="125000"/>
          <c:min val="65000"/>
        </c:scaling>
        <c:delete val="0"/>
        <c:axPos val="l"/>
        <c:majorGridlines/>
        <c:minorGridlines/>
        <c:numFmt formatCode="0" sourceLinked="0"/>
        <c:majorTickMark val="out"/>
        <c:minorTickMark val="none"/>
        <c:tickLblPos val="nextTo"/>
        <c:spPr>
          <a:ln w="31550"/>
        </c:spPr>
        <c:txPr>
          <a:bodyPr/>
          <a:lstStyle/>
          <a:p>
            <a:pPr>
              <a:defRPr sz="1289" baseline="0">
                <a:latin typeface="Arial Narrow" panose="020B0606020202030204" pitchFamily="34" charset="0"/>
              </a:defRPr>
            </a:pPr>
            <a:endParaRPr lang="ru-RU"/>
          </a:p>
        </c:txPr>
        <c:crossAx val="196592768"/>
        <c:crosses val="autoZero"/>
        <c:crossBetween val="between"/>
        <c:minorUnit val="10000"/>
      </c:valAx>
      <c:spPr>
        <a:noFill/>
        <a:ln w="25386">
          <a:noFill/>
        </a:ln>
      </c:spPr>
    </c:plotArea>
    <c:plotVisOnly val="1"/>
    <c:dispBlanksAs val="gap"/>
    <c:showDLblsOverMax val="0"/>
  </c:chart>
  <c:spPr>
    <a:solidFill>
      <a:srgbClr val="FFFFD9"/>
    </a:solidFill>
    <a:ln w="56785">
      <a:solidFill>
        <a:schemeClr val="tx2">
          <a:lumMod val="60000"/>
          <a:lumOff val="40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788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117022809752774"/>
          <c:y val="8.1360672554267724E-2"/>
          <c:w val="0.8357907424633485"/>
          <c:h val="0.8375929486876921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atte"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1.7499967246190733E-2"/>
                  <c:y val="0.23570452078755469"/>
                </c:manualLayout>
              </c:layout>
              <c:tx>
                <c:rich>
                  <a:bodyPr rot="-5400000" vert="horz" anchor="ctr" anchorCtr="0"/>
                  <a:lstStyle/>
                  <a:p>
                    <a:pPr>
                      <a:defRPr sz="1200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sz="1200" dirty="0" smtClean="0"/>
                      <a:t> </a:t>
                    </a:r>
                    <a:r>
                      <a:rPr lang="ru-RU" sz="1200" dirty="0" smtClean="0"/>
                      <a:t>306 270,7</a:t>
                    </a:r>
                    <a:endParaRPr lang="en-US" dirty="0"/>
                  </a:p>
                </c:rich>
              </c:tx>
              <c:numFmt formatCode="#,##0.0" sourceLinked="0"/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714164057279861E-2"/>
                  <c:y val="0.36056404991531726"/>
                </c:manualLayout>
              </c:layout>
              <c:tx>
                <c:rich>
                  <a:bodyPr rot="-5400000" vert="horz" anchor="ctr" anchorCtr="0"/>
                  <a:lstStyle/>
                  <a:p>
                    <a:pPr>
                      <a:defRPr sz="1200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sz="1200" dirty="0" smtClean="0"/>
                      <a:t> </a:t>
                    </a:r>
                    <a:r>
                      <a:rPr lang="ru-RU" sz="1200" dirty="0" smtClean="0"/>
                      <a:t>344 597,4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186408479306205E-2"/>
                  <c:y val="0.4583141681082829"/>
                </c:manualLayout>
              </c:layout>
              <c:tx>
                <c:rich>
                  <a:bodyPr rot="-5400000" vert="horz" anchor="ctr" anchorCtr="0"/>
                  <a:lstStyle/>
                  <a:p>
                    <a:pPr>
                      <a:defRPr sz="1200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sz="1200" dirty="0" smtClean="0"/>
                      <a:t>372 930,2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B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6622034142570781E-2"/>
                  <c:y val="0.55172689794424279"/>
                </c:manualLayout>
              </c:layout>
              <c:tx>
                <c:rich>
                  <a:bodyPr rot="-5400000" vert="horz" anchor="ctr" anchorCtr="0"/>
                  <a:lstStyle/>
                  <a:p>
                    <a:pPr>
                      <a:defRPr sz="1200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sz="1200" dirty="0" smtClean="0"/>
                      <a:t>394</a:t>
                    </a:r>
                    <a:r>
                      <a:rPr lang="ru-RU" sz="1200" baseline="0" dirty="0" smtClean="0"/>
                      <a:t> 482,6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9950083194675417E-2"/>
                  <c:y val="0.62529788362555183"/>
                </c:manualLayout>
              </c:layout>
              <c:tx>
                <c:rich>
                  <a:bodyPr rot="-5400000" vert="horz" anchor="ctr" anchorCtr="0"/>
                  <a:lstStyle/>
                  <a:p>
                    <a:pPr>
                      <a:defRPr sz="1200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sz="1200" dirty="0" smtClean="0"/>
                      <a:t> </a:t>
                    </a:r>
                    <a:r>
                      <a:rPr lang="ru-RU" sz="1200" dirty="0" smtClean="0"/>
                      <a:t>418</a:t>
                    </a:r>
                    <a:r>
                      <a:rPr lang="ru-RU" sz="1200" baseline="0" dirty="0" smtClean="0"/>
                      <a:t> 095,5</a:t>
                    </a:r>
                    <a:endParaRPr lang="en-US" dirty="0"/>
                  </a:p>
                </c:rich>
              </c:tx>
              <c:spPr>
                <a:noFill/>
                <a:ln w="28397">
                  <a:noFill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8397">
                <a:noFill/>
              </a:ln>
              <a:scene3d>
                <a:camera prst="orthographicFront"/>
                <a:lightRig rig="threePt" dir="t"/>
              </a:scene3d>
              <a:sp3d>
                <a:bevelT w="6350"/>
              </a:sp3d>
            </c:spPr>
            <c:txPr>
              <a:bodyPr anchor="ctr" anchorCtr="0"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306270.7</c:v>
                </c:pt>
                <c:pt idx="1">
                  <c:v>344597.4</c:v>
                </c:pt>
                <c:pt idx="2">
                  <c:v>372930.2</c:v>
                </c:pt>
                <c:pt idx="3">
                  <c:v>394482.6</c:v>
                </c:pt>
                <c:pt idx="4">
                  <c:v>418095.5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shape val="cone"/>
        <c:axId val="202243072"/>
        <c:axId val="225548160"/>
        <c:axId val="0"/>
      </c:bar3DChart>
      <c:catAx>
        <c:axId val="2022430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289" b="0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225548160"/>
        <c:crosses val="autoZero"/>
        <c:auto val="0"/>
        <c:lblAlgn val="ctr"/>
        <c:lblOffset val="100"/>
        <c:noMultiLvlLbl val="0"/>
      </c:catAx>
      <c:valAx>
        <c:axId val="225548160"/>
        <c:scaling>
          <c:orientation val="minMax"/>
          <c:max val="420000"/>
          <c:min val="260000"/>
        </c:scaling>
        <c:delete val="0"/>
        <c:axPos val="l"/>
        <c:majorGridlines/>
        <c:minorGridlines/>
        <c:numFmt formatCode="0" sourceLinked="0"/>
        <c:majorTickMark val="out"/>
        <c:minorTickMark val="none"/>
        <c:tickLblPos val="nextTo"/>
        <c:spPr>
          <a:ln w="31550"/>
        </c:spPr>
        <c:txPr>
          <a:bodyPr/>
          <a:lstStyle/>
          <a:p>
            <a:pPr>
              <a:defRPr sz="1289" baseline="0">
                <a:latin typeface="Arial Narrow" panose="020B0606020202030204" pitchFamily="34" charset="0"/>
              </a:defRPr>
            </a:pPr>
            <a:endParaRPr lang="ru-RU"/>
          </a:p>
        </c:txPr>
        <c:crossAx val="202243072"/>
        <c:crosses val="autoZero"/>
        <c:crossBetween val="between"/>
        <c:minorUnit val="10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FFFFD9"/>
    </a:solidFill>
    <a:ln w="56785">
      <a:solidFill>
        <a:schemeClr val="tx2">
          <a:lumMod val="60000"/>
          <a:lumOff val="40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788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0.2143</cdr:x>
      <cdr:y>0.14407</cdr:y>
    </cdr:from>
    <cdr:to>
      <cdr:x>0.23216</cdr:x>
      <cdr:y>0.19961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728192" y="747105"/>
          <a:ext cx="144032" cy="28802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0.39288</cdr:x>
      <cdr:y>0.1163</cdr:y>
    </cdr:from>
    <cdr:to>
      <cdr:x>0.41123</cdr:x>
      <cdr:y>0.16507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3168352" y="603089"/>
          <a:ext cx="147984" cy="25291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0.5536</cdr:x>
      <cdr:y>0.08852</cdr:y>
    </cdr:from>
    <cdr:to>
      <cdr:x>0.57146</cdr:x>
      <cdr:y>0.14406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4464496" y="459073"/>
          <a:ext cx="144032" cy="28802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0.23216</cdr:x>
      <cdr:y>0.14068</cdr:y>
    </cdr:from>
    <cdr:to>
      <cdr:x>0.39288</cdr:x>
      <cdr:y>0.17184</cdr:y>
    </cdr:to>
    <cdr:cxnSp macro="">
      <cdr:nvCxnSpPr>
        <cdr:cNvPr id="11" name="Прямая соединительная линия 10"/>
        <cdr:cNvCxnSpPr>
          <a:stCxn xmlns:a="http://schemas.openxmlformats.org/drawingml/2006/main" id="2" idx="3"/>
          <a:endCxn xmlns:a="http://schemas.openxmlformats.org/drawingml/2006/main" id="4" idx="1"/>
        </cdr:cNvCxnSpPr>
      </cdr:nvCxnSpPr>
      <cdr:spPr>
        <a:xfrm xmlns:a="http://schemas.openxmlformats.org/drawingml/2006/main" flipV="1">
          <a:off x="1872224" y="729546"/>
          <a:ext cx="1296128" cy="161570"/>
        </a:xfrm>
        <a:prstGeom xmlns:a="http://schemas.openxmlformats.org/drawingml/2006/main" prst="line">
          <a:avLst/>
        </a:prstGeom>
        <a:ln xmlns:a="http://schemas.openxmlformats.org/drawingml/2006/main" w="317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0.41123</cdr:x>
      <cdr:y>0.11629</cdr:y>
    </cdr:from>
    <cdr:to>
      <cdr:x>0.5536</cdr:x>
      <cdr:y>0.14068</cdr:y>
    </cdr:to>
    <cdr:cxnSp macro="">
      <cdr:nvCxnSpPr>
        <cdr:cNvPr id="15" name="Прямая соединительная линия 14"/>
        <cdr:cNvCxnSpPr>
          <a:stCxn xmlns:a="http://schemas.openxmlformats.org/drawingml/2006/main" id="4" idx="3"/>
          <a:endCxn xmlns:a="http://schemas.openxmlformats.org/drawingml/2006/main" id="5" idx="3"/>
        </cdr:cNvCxnSpPr>
      </cdr:nvCxnSpPr>
      <cdr:spPr>
        <a:xfrm xmlns:a="http://schemas.openxmlformats.org/drawingml/2006/main" flipV="1">
          <a:off x="3316336" y="603084"/>
          <a:ext cx="1148160" cy="126462"/>
        </a:xfrm>
        <a:prstGeom xmlns:a="http://schemas.openxmlformats.org/drawingml/2006/main" prst="line">
          <a:avLst/>
        </a:prstGeom>
        <a:ln xmlns:a="http://schemas.openxmlformats.org/drawingml/2006/main" w="317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0.17858</cdr:x>
      <cdr:y>0.03298</cdr:y>
    </cdr:from>
    <cdr:to>
      <cdr:x>0.26831</cdr:x>
      <cdr:y>0.10703</cdr:y>
    </cdr:to>
    <cdr:sp macro="" textlink="">
      <cdr:nvSpPr>
        <cdr:cNvPr id="22" name="Прямоугольник 21"/>
        <cdr:cNvSpPr/>
      </cdr:nvSpPr>
      <cdr:spPr>
        <a:xfrm xmlns:a="http://schemas.openxmlformats.org/drawingml/2006/main">
          <a:off x="1440160" y="171041"/>
          <a:ext cx="723628" cy="384011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2">
              <a:lumMod val="75000"/>
            </a:schemeClr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4 870,5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0.36609</cdr:x>
      <cdr:y>0.0191</cdr:y>
    </cdr:from>
    <cdr:to>
      <cdr:x>0.45156</cdr:x>
      <cdr:y>0.09316</cdr:y>
    </cdr:to>
    <cdr:sp macro="" textlink="">
      <cdr:nvSpPr>
        <cdr:cNvPr id="23" name="Прямоугольник 22"/>
        <cdr:cNvSpPr/>
      </cdr:nvSpPr>
      <cdr:spPr>
        <a:xfrm xmlns:a="http://schemas.openxmlformats.org/drawingml/2006/main">
          <a:off x="2952328" y="99033"/>
          <a:ext cx="689273" cy="384063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2">
              <a:lumMod val="75000"/>
            </a:schemeClr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5 102,3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0.58039</cdr:x>
      <cdr:y>0.0191</cdr:y>
    </cdr:from>
    <cdr:to>
      <cdr:x>0.66586</cdr:x>
      <cdr:y>0.09316</cdr:y>
    </cdr:to>
    <cdr:sp macro="" textlink="">
      <cdr:nvSpPr>
        <cdr:cNvPr id="24" name="Прямоугольник 23"/>
        <cdr:cNvSpPr/>
      </cdr:nvSpPr>
      <cdr:spPr>
        <a:xfrm xmlns:a="http://schemas.openxmlformats.org/drawingml/2006/main">
          <a:off x="4680520" y="99033"/>
          <a:ext cx="689273" cy="384063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1"/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5 373,7</a:t>
          </a:r>
          <a:endParaRPr lang="ru-RU" sz="1350" b="1" dirty="0" smtClean="0">
            <a:latin typeface="Arial Narrow" panose="020B0606020202030204" pitchFamily="34" charset="0"/>
          </a:endParaRPr>
        </a:p>
        <a:p xmlns:a="http://schemas.openxmlformats.org/drawingml/2006/main">
          <a:endParaRPr lang="ru-RU" sz="1350" b="1" dirty="0">
            <a:latin typeface="Arial Narrow" panose="020B060602020203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0.18751</cdr:x>
      <cdr:y>0.0191</cdr:y>
    </cdr:from>
    <cdr:to>
      <cdr:x>0.28573</cdr:x>
      <cdr:y>0.09315</cdr:y>
    </cdr:to>
    <cdr:sp macro="" textlink="">
      <cdr:nvSpPr>
        <cdr:cNvPr id="22" name="Прямоугольник 21"/>
        <cdr:cNvSpPr/>
      </cdr:nvSpPr>
      <cdr:spPr>
        <a:xfrm xmlns:a="http://schemas.openxmlformats.org/drawingml/2006/main">
          <a:off x="1512168" y="99033"/>
          <a:ext cx="792088" cy="384011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2">
              <a:lumMod val="75000"/>
            </a:schemeClr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10 001,6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0.39288</cdr:x>
      <cdr:y>0.13018</cdr:y>
    </cdr:from>
    <cdr:to>
      <cdr:x>0.47835</cdr:x>
      <cdr:y>0.20424</cdr:y>
    </cdr:to>
    <cdr:sp macro="" textlink="">
      <cdr:nvSpPr>
        <cdr:cNvPr id="23" name="Прямоугольник 22"/>
        <cdr:cNvSpPr/>
      </cdr:nvSpPr>
      <cdr:spPr>
        <a:xfrm xmlns:a="http://schemas.openxmlformats.org/drawingml/2006/main">
          <a:off x="3168352" y="675097"/>
          <a:ext cx="689273" cy="384063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2">
              <a:lumMod val="75000"/>
            </a:schemeClr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8 402,5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0.58931</cdr:x>
      <cdr:y>0.13018</cdr:y>
    </cdr:from>
    <cdr:to>
      <cdr:x>0.67478</cdr:x>
      <cdr:y>0.20424</cdr:y>
    </cdr:to>
    <cdr:sp macro="" textlink="">
      <cdr:nvSpPr>
        <cdr:cNvPr id="24" name="Прямоугольник 23"/>
        <cdr:cNvSpPr/>
      </cdr:nvSpPr>
      <cdr:spPr>
        <a:xfrm xmlns:a="http://schemas.openxmlformats.org/drawingml/2006/main">
          <a:off x="4752528" y="675097"/>
          <a:ext cx="689273" cy="384063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1"/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8 431,0</a:t>
          </a:r>
          <a:endParaRPr lang="ru-RU" sz="1350" b="1" dirty="0" smtClean="0">
            <a:latin typeface="Arial Narrow" panose="020B0606020202030204" pitchFamily="34" charset="0"/>
          </a:endParaRPr>
        </a:p>
        <a:p xmlns:a="http://schemas.openxmlformats.org/drawingml/2006/main">
          <a:endParaRPr lang="ru-RU" sz="1350" b="1" dirty="0">
            <a:latin typeface="Arial Narrow" panose="020B060602020203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0.62962</cdr:x>
      <cdr:y>0.15871</cdr:y>
    </cdr:from>
    <cdr:to>
      <cdr:x>0.78351</cdr:x>
      <cdr:y>0.20347</cdr:y>
    </cdr:to>
    <cdr:sp macro="" textlink="">
      <cdr:nvSpPr>
        <cdr:cNvPr id="8" name="TextBox 7"/>
        <cdr:cNvSpPr txBox="1"/>
      </cdr:nvSpPr>
      <cdr:spPr>
        <a:xfrm xmlns:a="http://schemas.openxmlformats.org/drawingml/2006/main" rot="20867262">
          <a:off x="5023824" y="749610"/>
          <a:ext cx="1211640" cy="2137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600" b="0" dirty="0"/>
        </a:p>
      </cdr:txBody>
    </cdr:sp>
  </cdr:relSizeAnchor>
  <cdr:relSizeAnchor xmlns:cdr="http://schemas.openxmlformats.org/drawingml/2006/chartDrawing">
    <cdr:from>
      <cdr:x>0.50975</cdr:x>
      <cdr:y>0.04629</cdr:y>
    </cdr:from>
    <cdr:to>
      <cdr:x>0.63455</cdr:x>
      <cdr:y>0.15513</cdr:y>
    </cdr:to>
    <cdr:sp macro="" textlink="">
      <cdr:nvSpPr>
        <cdr:cNvPr id="9" name="TextBox 8"/>
        <cdr:cNvSpPr txBox="1"/>
      </cdr:nvSpPr>
      <cdr:spPr>
        <a:xfrm xmlns:a="http://schemas.openxmlformats.org/drawingml/2006/main" rot="19434464">
          <a:off x="4068881" y="225340"/>
          <a:ext cx="995256" cy="507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0.48405</cdr:x>
      <cdr:y>0.19729</cdr:y>
    </cdr:from>
    <cdr:to>
      <cdr:x>0.54075</cdr:x>
      <cdr:y>0.47835</cdr:y>
    </cdr:to>
    <cdr:sp macro="" textlink="">
      <cdr:nvSpPr>
        <cdr:cNvPr id="10" name="TextBox 9"/>
        <cdr:cNvSpPr txBox="1"/>
      </cdr:nvSpPr>
      <cdr:spPr>
        <a:xfrm xmlns:a="http://schemas.openxmlformats.org/drawingml/2006/main" rot="3695199">
          <a:off x="2616167" y="1349000"/>
          <a:ext cx="1272067" cy="3598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dirty="0" smtClean="0"/>
            <a:t>     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0.80905</cdr:x>
      <cdr:y>0</cdr:y>
    </cdr:from>
    <cdr:to>
      <cdr:x>0.92444</cdr:x>
      <cdr:y>0.22208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6658158" y="0"/>
          <a:ext cx="949613" cy="10456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 </a:t>
          </a:r>
          <a:r>
            <a:rPr lang="ru-RU" sz="1600" dirty="0" smtClean="0"/>
            <a:t>млн</a:t>
          </a:r>
          <a:r>
            <a:rPr lang="ru-RU" sz="1100" dirty="0" smtClean="0"/>
            <a:t>. </a:t>
          </a:r>
          <a:r>
            <a:rPr lang="ru-RU" sz="1600" dirty="0" smtClean="0"/>
            <a:t>рублей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0.74896</cdr:x>
      <cdr:y>0.62458</cdr:y>
    </cdr:from>
    <cdr:to>
      <cdr:x>0.86469</cdr:x>
      <cdr:y>0.68558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5943632" y="2917304"/>
          <a:ext cx="928646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0.35421</cdr:x>
      <cdr:y>0.42672</cdr:y>
    </cdr:from>
    <cdr:to>
      <cdr:x>0.48741</cdr:x>
      <cdr:y>0.4849</cdr:y>
    </cdr:to>
    <cdr:sp macro="" textlink="">
      <cdr:nvSpPr>
        <cdr:cNvPr id="7" name="AutoShape 13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 rot="1133385">
          <a:off x="2550589" y="1931311"/>
          <a:ext cx="959133" cy="263342"/>
        </a:xfrm>
        <a:prstGeom xmlns:a="http://schemas.openxmlformats.org/drawingml/2006/main" prst="rightArrow">
          <a:avLst>
            <a:gd name="adj1" fmla="val 50000"/>
            <a:gd name="adj2" fmla="val 89494"/>
          </a:avLst>
        </a:prstGeom>
        <a:solidFill xmlns:a="http://schemas.openxmlformats.org/drawingml/2006/main">
          <a:srgbClr val="3366FF"/>
        </a:solidFill>
        <a:ln xmlns:a="http://schemas.openxmlformats.org/drawingml/2006/main" w="9525">
          <a:solidFill>
            <a:srgbClr val="3366FF"/>
          </a:solidFill>
          <a:miter lim="800000"/>
          <a:headEnd/>
          <a:tailEnd/>
        </a:ln>
      </cdr:spPr>
      <cdr:txBody>
        <a:bodyPr xmlns:a="http://schemas.openxmlformats.org/drawingml/2006/main" wrap="none" lIns="91430" tIns="45715" rIns="91430" bIns="45715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pPr eaLnBrk="1" hangingPunct="1">
            <a:spcBef>
              <a:spcPct val="0"/>
            </a:spcBef>
            <a:buClrTx/>
            <a:buFontTx/>
            <a:buNone/>
          </a:pPr>
          <a:endParaRPr lang="ru-RU" altLang="ru-RU" b="0">
            <a:solidFill>
              <a:srgbClr val="3333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0.92308</cdr:x>
      <cdr:y>0.03125</cdr:y>
    </cdr:from>
    <cdr:to>
      <cdr:x>1</cdr:x>
      <cdr:y>1</cdr:y>
    </cdr:to>
    <cdr:sp macro="" textlink="">
      <cdr:nvSpPr>
        <cdr:cNvPr id="3" name="Правая фигурная скобка 2"/>
        <cdr:cNvSpPr/>
      </cdr:nvSpPr>
      <cdr:spPr>
        <a:xfrm xmlns:a="http://schemas.openxmlformats.org/drawingml/2006/main">
          <a:off x="3456384" y="72008"/>
          <a:ext cx="288032" cy="2232248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0.08511</cdr:x>
      <cdr:y>0</cdr:y>
    </cdr:from>
    <cdr:to>
      <cdr:x>0.44681</cdr:x>
      <cdr:y>0.19355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8032" y="0"/>
          <a:ext cx="1224136" cy="4599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100" b="1" dirty="0" smtClean="0">
            <a:latin typeface="Trebuchet MS" pitchFamily="34" charset="0"/>
          </a:endParaRPr>
        </a:p>
        <a:p xmlns:a="http://schemas.openxmlformats.org/drawingml/2006/main">
          <a:pPr algn="ctr"/>
          <a:r>
            <a:rPr lang="ru-RU" b="1" dirty="0" smtClean="0">
              <a:latin typeface="Trebuchet MS" pitchFamily="34" charset="0"/>
            </a:rPr>
            <a:t>13 программ</a:t>
          </a:r>
        </a:p>
        <a:p xmlns:a="http://schemas.openxmlformats.org/drawingml/2006/main">
          <a:pPr algn="ctr"/>
          <a:endParaRPr lang="ru-RU" sz="1100" dirty="0">
            <a:latin typeface="Trebuchet MS" pitchFamily="34" charset="0"/>
          </a:endParaRPr>
        </a:p>
      </cdr:txBody>
    </cdr:sp>
  </cdr:relSizeAnchor>
  <cdr:relSizeAnchor xmlns:cdr="http://schemas.openxmlformats.org/drawingml/2006/chartDrawing">
    <cdr:from>
      <cdr:x>0.51064</cdr:x>
      <cdr:y>0.25806</cdr:y>
    </cdr:from>
    <cdr:to>
      <cdr:x>0.82979</cdr:x>
      <cdr:y>0.45161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28192" y="576064"/>
          <a:ext cx="108012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0.53191</cdr:x>
      <cdr:y>0.22581</cdr:y>
    </cdr:from>
    <cdr:to>
      <cdr:x>0.95745</cdr:x>
      <cdr:y>0.45161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800182" y="536584"/>
          <a:ext cx="1440177" cy="5365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100" b="1" dirty="0" smtClean="0">
              <a:latin typeface="Trebuchet MS" pitchFamily="34" charset="0"/>
            </a:rPr>
            <a:t>Непрограммные мероприятия </a:t>
          </a:r>
          <a:endParaRPr lang="ru-RU" sz="1100" b="1" dirty="0">
            <a:latin typeface="Trebuchet MS" pitchFamily="34" charset="0"/>
          </a:endParaRPr>
        </a:p>
      </cdr:txBody>
    </cdr:sp>
  </cdr:relSizeAnchor>
  <cdr:relSizeAnchor xmlns:cdr="http://schemas.openxmlformats.org/drawingml/2006/chartDrawing">
    <cdr:from>
      <cdr:x>0.08511</cdr:x>
      <cdr:y>0.86207</cdr:y>
    </cdr:from>
    <cdr:to>
      <cdr:x>0.40426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88032" y="2048505"/>
          <a:ext cx="1080120" cy="3277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>
              <a:latin typeface="Trebuchet MS" pitchFamily="34" charset="0"/>
            </a:rPr>
            <a:t>14 735,0</a:t>
          </a:r>
          <a:endParaRPr lang="ru-RU" sz="1200" b="1" dirty="0">
            <a:latin typeface="Trebuchet MS" pitchFamily="34" charset="0"/>
          </a:endParaRPr>
        </a:p>
      </cdr:txBody>
    </cdr:sp>
  </cdr:relSizeAnchor>
  <cdr:relSizeAnchor xmlns:cdr="http://schemas.openxmlformats.org/drawingml/2006/chartDrawing">
    <cdr:from>
      <cdr:x>0.53191</cdr:x>
      <cdr:y>0.84848</cdr:y>
    </cdr:from>
    <cdr:to>
      <cdr:x>0.85106</cdr:x>
      <cdr:y>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800200" y="2016224"/>
          <a:ext cx="108012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>
            <a:latin typeface="Trebuchet MS" pitchFamily="34" charset="0"/>
          </a:endParaRPr>
        </a:p>
      </cdr:txBody>
    </cdr:sp>
  </cdr:relSizeAnchor>
  <cdr:relSizeAnchor xmlns:cdr="http://schemas.openxmlformats.org/drawingml/2006/chartDrawing">
    <cdr:from>
      <cdr:x>0.51064</cdr:x>
      <cdr:y>0.84848</cdr:y>
    </cdr:from>
    <cdr:to>
      <cdr:x>0.82979</cdr:x>
      <cdr:y>0.9697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728192" y="2016224"/>
          <a:ext cx="108012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rebuchet MS" pitchFamily="34" charset="0"/>
            </a:rPr>
            <a:t>   </a:t>
          </a:r>
          <a:r>
            <a:rPr lang="ru-RU" sz="1200" b="1" dirty="0" smtClean="0">
              <a:latin typeface="Trebuchet MS" pitchFamily="34" charset="0"/>
            </a:rPr>
            <a:t>137,1</a:t>
          </a:r>
          <a:endParaRPr lang="ru-RU" sz="1200" b="1" dirty="0">
            <a:latin typeface="Trebuchet MS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0.11423</cdr:x>
      <cdr:y>0.03361</cdr:y>
    </cdr:from>
    <cdr:to>
      <cdr:x>0.91043</cdr:x>
      <cdr:y>0.16159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288032" y="75702"/>
          <a:ext cx="2007571" cy="28853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68579" tIns="34289" rIns="68579" bIns="34289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685783"/>
          <a:r>
            <a:rPr lang="ru-RU" sz="1600" u="sng" dirty="0">
              <a:solidFill>
                <a:prstClr val="black"/>
              </a:solidFill>
              <a:latin typeface="Arial Narrow" panose="020B0606020202030204" pitchFamily="34" charset="0"/>
            </a:rPr>
            <a:t>на </a:t>
          </a:r>
          <a:r>
            <a:rPr lang="ru-RU" sz="1600" u="sng" dirty="0" smtClean="0">
              <a:solidFill>
                <a:prstClr val="black"/>
              </a:solidFill>
              <a:latin typeface="Arial Narrow" panose="020B0606020202030204" pitchFamily="34" charset="0"/>
            </a:rPr>
            <a:t>01.01.20</a:t>
          </a:r>
          <a:r>
            <a:rPr lang="en-US" sz="1600" u="sng" dirty="0" smtClean="0">
              <a:solidFill>
                <a:prstClr val="black"/>
              </a:solidFill>
              <a:latin typeface="Arial Narrow" panose="020B0606020202030204" pitchFamily="34" charset="0"/>
            </a:rPr>
            <a:t>2</a:t>
          </a:r>
          <a:r>
            <a:rPr lang="ru-RU" sz="1600" u="sng" dirty="0" smtClean="0">
              <a:solidFill>
                <a:prstClr val="black"/>
              </a:solidFill>
              <a:latin typeface="Arial Narrow" panose="020B0606020202030204" pitchFamily="34" charset="0"/>
            </a:rPr>
            <a:t>8</a:t>
          </a:r>
          <a:endParaRPr lang="ru-RU" sz="1600" u="sng" dirty="0">
            <a:solidFill>
              <a:prstClr val="black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0.11423</cdr:x>
      <cdr:y>0.03361</cdr:y>
    </cdr:from>
    <cdr:to>
      <cdr:x>0.91043</cdr:x>
      <cdr:y>0.16159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289050" y="104875"/>
          <a:ext cx="2014725" cy="39934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68579" tIns="34289" rIns="68579" bIns="34289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685783"/>
          <a:r>
            <a:rPr lang="ru-RU" sz="1600" u="sng" dirty="0">
              <a:solidFill>
                <a:prstClr val="black"/>
              </a:solidFill>
              <a:latin typeface="Arial Narrow" panose="020B0606020202030204" pitchFamily="34" charset="0"/>
            </a:rPr>
            <a:t>на </a:t>
          </a:r>
          <a:r>
            <a:rPr lang="ru-RU" sz="1600" u="sng" dirty="0" smtClean="0">
              <a:solidFill>
                <a:prstClr val="black"/>
              </a:solidFill>
              <a:latin typeface="Arial Narrow" panose="020B0606020202030204" pitchFamily="34" charset="0"/>
            </a:rPr>
            <a:t>01.01.20</a:t>
          </a:r>
          <a:r>
            <a:rPr lang="en-US" sz="1600" u="sng" dirty="0" smtClean="0">
              <a:solidFill>
                <a:prstClr val="black"/>
              </a:solidFill>
              <a:latin typeface="Arial Narrow" panose="020B0606020202030204" pitchFamily="34" charset="0"/>
            </a:rPr>
            <a:t>2</a:t>
          </a:r>
          <a:r>
            <a:rPr lang="ru-RU" sz="1600" u="sng" dirty="0">
              <a:solidFill>
                <a:prstClr val="black"/>
              </a:solidFill>
              <a:latin typeface="Arial Narrow" panose="020B0606020202030204" pitchFamily="34" charset="0"/>
            </a:rPr>
            <a:t>7</a:t>
          </a:r>
          <a:r>
            <a:rPr lang="ru-RU" sz="1600" u="sng" dirty="0" smtClean="0">
              <a:solidFill>
                <a:prstClr val="black"/>
              </a:solidFill>
              <a:latin typeface="Arial Narrow" panose="020B0606020202030204" pitchFamily="34" charset="0"/>
            </a:rPr>
            <a:t> </a:t>
          </a:r>
          <a:endParaRPr lang="ru-RU" sz="1600" u="sng" dirty="0">
            <a:solidFill>
              <a:prstClr val="black"/>
            </a:solidFill>
            <a:latin typeface="Arial Narrow" panose="020B060602020203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51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28" y="0"/>
            <a:ext cx="2946351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009D96B-92F8-4DFD-97F5-A888EF0AD00E}" type="datetimeFigureOut">
              <a:rPr lang="ru-RU"/>
              <a:pPr>
                <a:defRPr/>
              </a:pPr>
              <a:t>02.12.2024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8" y="4716027"/>
            <a:ext cx="5437821" cy="4467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467"/>
            <a:ext cx="2946351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28" y="9430467"/>
            <a:ext cx="2946351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2446552-D103-4E83-87BE-C03D649C4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2405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0A6720-42BD-4B32-A844-CD139FCA342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5E26E-A891-4D31-B07C-835CA0427777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1521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5E26E-A891-4D31-B07C-835CA0427777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1961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F81FDD-6542-4F5C-A6CB-E0D5FE2D2992}" type="slidenum">
              <a:rPr lang="ru-RU" altLang="ru-RU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8500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8FC00132-905C-49FB-B9B2-07A1A2AAC228}" type="slidenum">
              <a:rPr lang="ru-RU" altLang="ru-RU">
                <a:solidFill>
                  <a:srgbClr val="000000"/>
                </a:solidFill>
              </a:rPr>
              <a:pPr/>
              <a:t>36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292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F81FDD-6542-4F5C-A6CB-E0D5FE2D2992}" type="slidenum">
              <a:rPr lang="ru-RU" altLang="ru-RU" smtClean="0">
                <a:solidFill>
                  <a:prstClr val="black"/>
                </a:solidFill>
              </a:rPr>
              <a:pPr>
                <a:defRPr/>
              </a:pPr>
              <a:t>38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039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290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07CBD569-E3DC-4397-A25B-BE21A8B437E0}" type="slidenum">
              <a:rPr lang="ru-RU" altLang="ru-RU" smtClean="0">
                <a:solidFill>
                  <a:srgbClr val="000000"/>
                </a:solidFill>
              </a:rPr>
              <a:pPr/>
              <a:t>9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290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07CBD569-E3DC-4397-A25B-BE21A8B437E0}" type="slidenum">
              <a:rPr lang="ru-RU" altLang="ru-RU" smtClean="0">
                <a:solidFill>
                  <a:srgbClr val="000000"/>
                </a:solidFill>
              </a:rPr>
              <a:pPr/>
              <a:t>10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290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07CBD569-E3DC-4397-A25B-BE21A8B437E0}" type="slidenum">
              <a:rPr lang="ru-RU" altLang="ru-RU" smtClean="0">
                <a:solidFill>
                  <a:srgbClr val="000000"/>
                </a:solidFill>
              </a:rPr>
              <a:pPr/>
              <a:t>11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7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137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CAEC0932-F6A3-4626-AA46-B9A31E4307D6}" type="slidenum">
              <a:rPr lang="ru-RU" altLang="ru-RU" smtClean="0">
                <a:solidFill>
                  <a:srgbClr val="000000"/>
                </a:solidFill>
              </a:rPr>
              <a:pPr/>
              <a:t>15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269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0F641177-86BE-448C-BD26-F6EC03DB6436}" type="slidenum">
              <a:rPr lang="ru-RU" altLang="ru-RU" smtClean="0">
                <a:solidFill>
                  <a:srgbClr val="000000"/>
                </a:solidFill>
              </a:rPr>
              <a:pPr/>
              <a:t>16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269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0F641177-86BE-448C-BD26-F6EC03DB6436}" type="slidenum">
              <a:rPr lang="ru-RU" altLang="ru-RU" smtClean="0">
                <a:solidFill>
                  <a:srgbClr val="000000"/>
                </a:solidFill>
              </a:rPr>
              <a:pPr/>
              <a:t>18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003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5E26E-A891-4D31-B07C-835CA0427777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266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A851C3-D703-4780-A9A3-D4484FBA993C}" type="datetimeFigureOut">
              <a:rPr lang="ru-RU" smtClean="0"/>
              <a:pPr>
                <a:defRPr/>
              </a:pPr>
              <a:t>02.12.2024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926187-5BEE-4B4A-88B2-729716C49F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180AD7-52EB-436C-BCE7-8CFEF8929294}" type="datetimeFigureOut">
              <a:rPr lang="ru-RU" smtClean="0"/>
              <a:pPr>
                <a:defRPr/>
              </a:pPr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91F5B2-D6DD-4A62-B0E0-C83053FED2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4D1B38-411F-4FF2-9B1B-34E7348F00A9}" type="datetimeFigureOut">
              <a:rPr lang="ru-RU" smtClean="0"/>
              <a:pPr>
                <a:defRPr/>
              </a:pPr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B2C166-792D-43B6-9776-37DF7D80DE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1"/>
            <a:ext cx="3977641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1"/>
            <a:ext cx="3977641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CEF19-CF86-4D63-8388-F08648BA3448}" type="datetime1">
              <a:rPr lang="ru-RU" smtClean="0"/>
              <a:pPr/>
              <a:t>02.12.2024</a:t>
            </a:fld>
            <a:endParaRPr lang="ru-RU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1F487C"/>
                </a:solidFill>
                <a:latin typeface="Tahoma"/>
                <a:cs typeface="Tahoma"/>
              </a:defRPr>
            </a:lvl1pPr>
          </a:lstStyle>
          <a:p>
            <a:fld id="{8856579A-26EE-4AAB-A52B-7127D00329B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912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500188" y="228600"/>
            <a:ext cx="74914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00188" y="1524000"/>
            <a:ext cx="3668712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321300" y="1524000"/>
            <a:ext cx="36703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500188" y="3957638"/>
            <a:ext cx="3668712" cy="2281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21300" y="3957638"/>
            <a:ext cx="3670300" cy="2281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77969-37E6-4EAD-AE48-ADF4C5BC08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9274055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4C31BDB-50F3-43CA-877E-F9C7672D8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74453DF6-9509-45CB-BD4E-84F90C1C9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8AF27442-62D0-4CA6-81B4-B7FDDA51A9A2}"/>
              </a:ext>
            </a:extLst>
          </p:cNvPr>
          <p:cNvSpPr/>
          <p:nvPr userDrawn="1"/>
        </p:nvSpPr>
        <p:spPr>
          <a:xfrm>
            <a:off x="0" y="0"/>
            <a:ext cx="9144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E1FD6AC4-0F96-4D40-B8AD-EF85E9EDE11D}"/>
              </a:ext>
            </a:extLst>
          </p:cNvPr>
          <p:cNvSpPr/>
          <p:nvPr userDrawn="1"/>
        </p:nvSpPr>
        <p:spPr>
          <a:xfrm>
            <a:off x="0" y="6759000"/>
            <a:ext cx="9144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73640FF5-D492-4210-9DE4-D7B66426125F}"/>
              </a:ext>
            </a:extLst>
          </p:cNvPr>
          <p:cNvGrpSpPr/>
          <p:nvPr userDrawn="1"/>
        </p:nvGrpSpPr>
        <p:grpSpPr>
          <a:xfrm>
            <a:off x="7010437" y="37980"/>
            <a:ext cx="2133563" cy="286020"/>
            <a:chOff x="9347250" y="37980"/>
            <a:chExt cx="2844750" cy="286020"/>
          </a:xfrm>
          <a:solidFill>
            <a:schemeClr val="accent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="" xmlns:a16="http://schemas.microsoft.com/office/drawing/2014/main" id="{062B47E0-EF90-4ECC-A73E-6E5DA1F62FCD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="" xmlns:a16="http://schemas.microsoft.com/office/drawing/2014/main" id="{2FC4DE4B-558A-425B-A23E-B63E9353355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D1C3AA05-E7C7-4C27-A908-2E47AFEBA600}"/>
              </a:ext>
            </a:extLst>
          </p:cNvPr>
          <p:cNvGrpSpPr/>
          <p:nvPr userDrawn="1"/>
        </p:nvGrpSpPr>
        <p:grpSpPr>
          <a:xfrm>
            <a:off x="-26438" y="6583500"/>
            <a:ext cx="2133563" cy="274500"/>
            <a:chOff x="-35250" y="6583500"/>
            <a:chExt cx="2844750" cy="274500"/>
          </a:xfrm>
          <a:solidFill>
            <a:schemeClr val="accent1"/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="" xmlns:a16="http://schemas.microsoft.com/office/drawing/2014/main" id="{D94BF255-53E4-439B-83D0-7DE93A9900DD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7" name="Блок-схема: объединение 16">
              <a:extLst>
                <a:ext uri="{FF2B5EF4-FFF2-40B4-BE49-F238E27FC236}">
                  <a16:creationId xmlns="" xmlns:a16="http://schemas.microsoft.com/office/drawing/2014/main" id="{E38044D4-D5F4-4E1E-8B74-E24D6E7B2929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841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6"/>
            <a:ext cx="788669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9144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474EC097-BE1E-47C5-A4A4-558BFD9F9C06}"/>
              </a:ext>
            </a:extLst>
          </p:cNvPr>
          <p:cNvSpPr/>
          <p:nvPr userDrawn="1"/>
        </p:nvSpPr>
        <p:spPr>
          <a:xfrm>
            <a:off x="9337" y="6772425"/>
            <a:ext cx="9144000" cy="9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ECD6CA42-8F84-4EF7-AC44-C6D7CA7B5256}"/>
              </a:ext>
            </a:extLst>
          </p:cNvPr>
          <p:cNvGrpSpPr/>
          <p:nvPr userDrawn="1"/>
        </p:nvGrpSpPr>
        <p:grpSpPr>
          <a:xfrm>
            <a:off x="0" y="49500"/>
            <a:ext cx="2133563" cy="274500"/>
            <a:chOff x="5228062" y="49500"/>
            <a:chExt cx="2844750" cy="274500"/>
          </a:xfrm>
          <a:solidFill>
            <a:schemeClr val="tx2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="" xmlns:a16="http://schemas.microsoft.com/office/drawing/2014/main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="" xmlns:a16="http://schemas.microsoft.com/office/drawing/2014/main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F77822EB-8A6C-4A70-8594-303E6651250C}"/>
              </a:ext>
            </a:extLst>
          </p:cNvPr>
          <p:cNvGrpSpPr/>
          <p:nvPr userDrawn="1"/>
        </p:nvGrpSpPr>
        <p:grpSpPr>
          <a:xfrm>
            <a:off x="7036987" y="6596925"/>
            <a:ext cx="2133563" cy="274500"/>
            <a:chOff x="9347250" y="6571200"/>
            <a:chExt cx="2844750" cy="274500"/>
          </a:xfrm>
          <a:solidFill>
            <a:schemeClr val="tx2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="" xmlns:a16="http://schemas.microsoft.com/office/drawing/2014/main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="" xmlns:a16="http://schemas.microsoft.com/office/drawing/2014/main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="" xmlns:a16="http://schemas.microsoft.com/office/drawing/2014/main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51" y="2033588"/>
            <a:ext cx="7833122" cy="40497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4032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915518-66BF-4B5D-BA39-212C1E4200CB}" type="datetimeFigureOut">
              <a:rPr lang="ru-RU" smtClean="0"/>
              <a:pPr>
                <a:defRPr/>
              </a:pPr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15C271-4799-4DEC-AE18-76B3C0B7B3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37832E-DD7E-4502-A5E8-5307DB32BF70}" type="datetimeFigureOut">
              <a:rPr lang="ru-RU" smtClean="0"/>
              <a:pPr>
                <a:defRPr/>
              </a:pPr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05722710-B370-4E2D-8089-9302918E0B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412374-227F-4E8A-823B-872FB32C3A1F}" type="datetimeFigureOut">
              <a:rPr lang="ru-RU" smtClean="0"/>
              <a:pPr>
                <a:defRPr/>
              </a:pPr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88194-D58F-41CE-A13E-3F9482B555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2143F0-B257-46D3-A55D-D211751637EF}" type="datetimeFigureOut">
              <a:rPr lang="ru-RU" smtClean="0"/>
              <a:pPr>
                <a:defRPr/>
              </a:pPr>
              <a:t>02.12.2024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035AD-A413-40BB-8371-FFD385582F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EA7D6D-BFFD-4026-B2A2-DD0C48B808A8}" type="datetimeFigureOut">
              <a:rPr lang="ru-RU" smtClean="0"/>
              <a:pPr>
                <a:defRPr/>
              </a:pPr>
              <a:t>02.12.2024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AAC5F9-D781-4389-A88F-8C952C9621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AE4EDB-7CB1-405F-B6E5-44257EF9BF30}" type="datetimeFigureOut">
              <a:rPr lang="ru-RU" smtClean="0"/>
              <a:pPr>
                <a:defRPr/>
              </a:pPr>
              <a:t>02.12.2024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FE222D-599D-481A-BA3B-BC2ACF4DDA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33A0DC-7823-4872-9B3E-E339472A05F3}" type="datetimeFigureOut">
              <a:rPr lang="ru-RU" smtClean="0"/>
              <a:pPr>
                <a:defRPr/>
              </a:pPr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10278D-0143-4E67-A758-7D2536DC2E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01209B-1C6E-4999-AE36-FCC6029F59B4}" type="datetimeFigureOut">
              <a:rPr lang="ru-RU" smtClean="0"/>
              <a:pPr>
                <a:defRPr/>
              </a:pPr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4C5D4-2C30-4964-A1B3-7C06DF0A5D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CA30039-5ABC-4015-9EDE-A3A8F496C63E}" type="datetimeFigureOut">
              <a:rPr lang="ru-RU" smtClean="0"/>
              <a:pPr>
                <a:defRPr/>
              </a:pPr>
              <a:t>02.12.2024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5DB89BB0-FA86-4232-8A53-18EE199CD0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3" r:id="rId1"/>
    <p:sldLayoutId id="2147485104" r:id="rId2"/>
    <p:sldLayoutId id="2147485105" r:id="rId3"/>
    <p:sldLayoutId id="2147485106" r:id="rId4"/>
    <p:sldLayoutId id="2147485107" r:id="rId5"/>
    <p:sldLayoutId id="2147485108" r:id="rId6"/>
    <p:sldLayoutId id="2147485109" r:id="rId7"/>
    <p:sldLayoutId id="2147485110" r:id="rId8"/>
    <p:sldLayoutId id="2147485111" r:id="rId9"/>
    <p:sldLayoutId id="2147485112" r:id="rId10"/>
    <p:sldLayoutId id="2147485113" r:id="rId11"/>
    <p:sldLayoutId id="2147485114" r:id="rId12"/>
    <p:sldLayoutId id="2147485115" r:id="rId13"/>
    <p:sldLayoutId id="2147485116" r:id="rId14"/>
    <p:sldLayoutId id="2147485117" r:id="rId15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2.xls"/><Relationship Id="rId5" Type="http://schemas.openxmlformats.org/officeDocument/2006/relationships/image" Target="../media/image15.emf"/><Relationship Id="rId4" Type="http://schemas.openxmlformats.org/officeDocument/2006/relationships/oleObject" Target="../embeddings/Microsoft_Excel_97-2003_Worksheet1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chart" Target="../charts/chart17.xml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28.xml"/><Relationship Id="rId5" Type="http://schemas.openxmlformats.org/officeDocument/2006/relationships/chart" Target="../charts/chart27.xml"/><Relationship Id="rId4" Type="http://schemas.openxmlformats.org/officeDocument/2006/relationships/chart" Target="../charts/chart2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828800" y="404664"/>
            <a:ext cx="5486400" cy="727224"/>
          </a:xfrm>
        </p:spPr>
        <p:txBody>
          <a:bodyPr>
            <a:noAutofit/>
          </a:bodyPr>
          <a:lstStyle/>
          <a:p>
            <a:r>
              <a:rPr lang="ru-RU" sz="2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ПРОЕКТ БЮДЖЕТА для ГРАЖДАН на 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2025 </a:t>
            </a:r>
            <a:r>
              <a:rPr lang="ru-RU" sz="2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год и на плановый период 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2026 </a:t>
            </a:r>
            <a:r>
              <a:rPr lang="ru-RU" sz="2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и 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2027 </a:t>
            </a:r>
            <a:r>
              <a:rPr lang="ru-RU" sz="2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годов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1828800" y="5877272"/>
            <a:ext cx="6919664" cy="576063"/>
          </a:xfrm>
        </p:spPr>
        <p:txBody>
          <a:bodyPr>
            <a:noAutofit/>
          </a:bodyPr>
          <a:lstStyle/>
          <a:p>
            <a:pPr algn="r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24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Финансовое управление Брянской городской администрации </a:t>
            </a:r>
          </a:p>
          <a:p>
            <a:pPr algn="r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2024 </a:t>
            </a:r>
            <a:r>
              <a:rPr lang="ru-RU" sz="24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год</a:t>
            </a:r>
          </a:p>
        </p:txBody>
      </p:sp>
      <p:sp>
        <p:nvSpPr>
          <p:cNvPr id="2" name="AutoShape 2" descr="https://bga32.ru/templates/bga32/gfx/gerb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bga32.ru/templates/bga32/gfx/gerb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4" r="3824"/>
          <a:stretch>
            <a:fillRect/>
          </a:stretch>
        </p:blipFill>
        <p:spPr>
          <a:xfrm>
            <a:off x="755576" y="1412776"/>
            <a:ext cx="7632848" cy="43815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 со стрелкой вниз 2"/>
          <p:cNvSpPr/>
          <p:nvPr/>
        </p:nvSpPr>
        <p:spPr>
          <a:xfrm rot="10800000">
            <a:off x="789843" y="5090585"/>
            <a:ext cx="3125787" cy="1435100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629651" y="6525684"/>
            <a:ext cx="473075" cy="3217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7645671"/>
              </p:ext>
            </p:extLst>
          </p:nvPr>
        </p:nvGraphicFramePr>
        <p:xfrm>
          <a:off x="539750" y="1241564"/>
          <a:ext cx="3816350" cy="3699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" name="Выгнутая вверх стрелка 41"/>
          <p:cNvSpPr>
            <a:spLocks/>
          </p:cNvSpPr>
          <p:nvPr/>
        </p:nvSpPr>
        <p:spPr>
          <a:xfrm rot="19980000">
            <a:off x="1411542" y="1547850"/>
            <a:ext cx="828000" cy="697452"/>
          </a:xfrm>
          <a:prstGeom prst="curvedDownArrow">
            <a:avLst>
              <a:gd name="adj1" fmla="val 14343"/>
              <a:gd name="adj2" fmla="val 46387"/>
              <a:gd name="adj3" fmla="val 59719"/>
            </a:avLst>
          </a:prstGeom>
          <a:solidFill>
            <a:srgbClr val="C0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376363" y="969435"/>
            <a:ext cx="684212" cy="387349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198689" y="844552"/>
            <a:ext cx="682625" cy="355600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39750" y="1200151"/>
            <a:ext cx="660400" cy="2709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млн. руб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91145" name="Заголовок 1"/>
          <p:cNvSpPr txBox="1">
            <a:spLocks noChangeAspect="1"/>
          </p:cNvSpPr>
          <p:nvPr/>
        </p:nvSpPr>
        <p:spPr bwMode="auto">
          <a:xfrm>
            <a:off x="1031876" y="5518151"/>
            <a:ext cx="2665413" cy="1007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0000"/>
                </a:solidFill>
                <a:latin typeface="Arial Narrow" pitchFamily="34" charset="0"/>
              </a:rPr>
              <a:t>Среднегодовая заработная плата, рублей</a:t>
            </a:r>
            <a:endParaRPr lang="ru-RU" altLang="ru-RU" sz="2000" b="1" dirty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20" name="Выгнутая вверх стрелка 19"/>
          <p:cNvSpPr/>
          <p:nvPr/>
        </p:nvSpPr>
        <p:spPr>
          <a:xfrm rot="20821040">
            <a:off x="2191076" y="1322207"/>
            <a:ext cx="783932" cy="580204"/>
          </a:xfrm>
          <a:prstGeom prst="curvedDownArrow">
            <a:avLst>
              <a:gd name="adj1" fmla="val 15235"/>
              <a:gd name="adj2" fmla="val 50704"/>
              <a:gd name="adj3" fmla="val 59719"/>
            </a:avLst>
          </a:prstGeom>
          <a:solidFill>
            <a:srgbClr val="C0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049588" y="700618"/>
            <a:ext cx="684212" cy="296807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Выноска со стрелкой вниз 30"/>
          <p:cNvSpPr/>
          <p:nvPr/>
        </p:nvSpPr>
        <p:spPr>
          <a:xfrm rot="10800000">
            <a:off x="5091113" y="5090585"/>
            <a:ext cx="3168650" cy="1341967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1150" name="Заголовок 1"/>
          <p:cNvSpPr txBox="1">
            <a:spLocks noChangeAspect="1"/>
          </p:cNvSpPr>
          <p:nvPr/>
        </p:nvSpPr>
        <p:spPr bwMode="auto">
          <a:xfrm>
            <a:off x="4941888" y="5547785"/>
            <a:ext cx="3467100" cy="95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2000" b="1" dirty="0" smtClean="0">
                <a:solidFill>
                  <a:srgbClr val="000000"/>
                </a:solidFill>
                <a:latin typeface="Arial Narrow" pitchFamily="34" charset="0"/>
              </a:rPr>
              <a:t>Величина прожиточного минимума, рублей</a:t>
            </a:r>
            <a:endParaRPr lang="ru-RU" altLang="ru-RU" sz="2000" b="1" dirty="0">
              <a:solidFill>
                <a:srgbClr val="000000"/>
              </a:solidFill>
              <a:latin typeface="Arial Narrow" pitchFamily="34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5885886"/>
              </p:ext>
            </p:extLst>
          </p:nvPr>
        </p:nvGraphicFramePr>
        <p:xfrm>
          <a:off x="4767263" y="1187450"/>
          <a:ext cx="3816350" cy="37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Прямоугольник 34"/>
          <p:cNvSpPr/>
          <p:nvPr/>
        </p:nvSpPr>
        <p:spPr>
          <a:xfrm>
            <a:off x="5607354" y="1099073"/>
            <a:ext cx="773956" cy="381092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522667" y="1088534"/>
            <a:ext cx="651055" cy="448732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198253" y="1128702"/>
            <a:ext cx="721387" cy="368393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760913" y="1187451"/>
            <a:ext cx="660400" cy="2709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68245"/>
            <a:ext cx="85362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ED1F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Основные показатели социально-экономического развития </a:t>
            </a:r>
          </a:p>
          <a:p>
            <a:pPr algn="ctr"/>
            <a:r>
              <a:rPr lang="ru-RU" sz="2800" b="1" dirty="0" smtClean="0">
                <a:solidFill>
                  <a:srgbClr val="ED1F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города Брянска</a:t>
            </a:r>
            <a:endParaRPr lang="ru-RU" sz="2800" b="1" dirty="0">
              <a:solidFill>
                <a:srgbClr val="ED1F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graphicFrame>
        <p:nvGraphicFramePr>
          <p:cNvPr id="2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0202426"/>
              </p:ext>
            </p:extLst>
          </p:nvPr>
        </p:nvGraphicFramePr>
        <p:xfrm>
          <a:off x="539750" y="1214755"/>
          <a:ext cx="3816350" cy="3748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01980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 со стрелкой вниз 2"/>
          <p:cNvSpPr/>
          <p:nvPr/>
        </p:nvSpPr>
        <p:spPr>
          <a:xfrm rot="10800000">
            <a:off x="789843" y="5090585"/>
            <a:ext cx="3125787" cy="1435100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629651" y="6525684"/>
            <a:ext cx="473075" cy="3217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9642118"/>
              </p:ext>
            </p:extLst>
          </p:nvPr>
        </p:nvGraphicFramePr>
        <p:xfrm>
          <a:off x="539750" y="1241564"/>
          <a:ext cx="3816350" cy="3699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" name="Выгнутая вверх стрелка 41"/>
          <p:cNvSpPr>
            <a:spLocks/>
          </p:cNvSpPr>
          <p:nvPr/>
        </p:nvSpPr>
        <p:spPr>
          <a:xfrm rot="19980000">
            <a:off x="1411542" y="1547850"/>
            <a:ext cx="828000" cy="697452"/>
          </a:xfrm>
          <a:prstGeom prst="curvedDownArrow">
            <a:avLst>
              <a:gd name="adj1" fmla="val 14343"/>
              <a:gd name="adj2" fmla="val 46387"/>
              <a:gd name="adj3" fmla="val 59719"/>
            </a:avLst>
          </a:prstGeom>
          <a:solidFill>
            <a:srgbClr val="C0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376363" y="969435"/>
            <a:ext cx="684212" cy="387349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198689" y="844552"/>
            <a:ext cx="682625" cy="355600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39750" y="1200151"/>
            <a:ext cx="660400" cy="2709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млн. руб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91145" name="Заголовок 1"/>
          <p:cNvSpPr txBox="1">
            <a:spLocks noChangeAspect="1"/>
          </p:cNvSpPr>
          <p:nvPr/>
        </p:nvSpPr>
        <p:spPr bwMode="auto">
          <a:xfrm>
            <a:off x="1031876" y="5518151"/>
            <a:ext cx="2665413" cy="1007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0000"/>
                </a:solidFill>
                <a:latin typeface="Arial Narrow" pitchFamily="34" charset="0"/>
              </a:rPr>
              <a:t>Объем отгруженных товаров, млн. рублей</a:t>
            </a:r>
            <a:endParaRPr lang="ru-RU" altLang="ru-RU" sz="2000" b="1" dirty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20" name="Выгнутая вверх стрелка 19"/>
          <p:cNvSpPr/>
          <p:nvPr/>
        </p:nvSpPr>
        <p:spPr>
          <a:xfrm rot="20821040">
            <a:off x="2191076" y="1322207"/>
            <a:ext cx="783932" cy="580204"/>
          </a:xfrm>
          <a:prstGeom prst="curvedDownArrow">
            <a:avLst>
              <a:gd name="adj1" fmla="val 15235"/>
              <a:gd name="adj2" fmla="val 50704"/>
              <a:gd name="adj3" fmla="val 59719"/>
            </a:avLst>
          </a:prstGeom>
          <a:solidFill>
            <a:srgbClr val="C0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049588" y="700618"/>
            <a:ext cx="684212" cy="296807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Выноска со стрелкой вниз 30"/>
          <p:cNvSpPr/>
          <p:nvPr/>
        </p:nvSpPr>
        <p:spPr>
          <a:xfrm rot="10800000">
            <a:off x="5091113" y="5090585"/>
            <a:ext cx="3168650" cy="1341967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1150" name="Заголовок 1"/>
          <p:cNvSpPr txBox="1">
            <a:spLocks noChangeAspect="1"/>
          </p:cNvSpPr>
          <p:nvPr/>
        </p:nvSpPr>
        <p:spPr bwMode="auto">
          <a:xfrm>
            <a:off x="4941888" y="5547785"/>
            <a:ext cx="3467100" cy="95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2000" b="1" dirty="0" smtClean="0">
                <a:solidFill>
                  <a:srgbClr val="000000"/>
                </a:solidFill>
                <a:latin typeface="Arial Narrow" pitchFamily="34" charset="0"/>
              </a:rPr>
              <a:t>Оборот розничной торговли, млн. рублей</a:t>
            </a:r>
            <a:endParaRPr lang="ru-RU" altLang="ru-RU" sz="2000" b="1" dirty="0">
              <a:solidFill>
                <a:srgbClr val="000000"/>
              </a:solidFill>
              <a:latin typeface="Arial Narrow" pitchFamily="34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2272736"/>
              </p:ext>
            </p:extLst>
          </p:nvPr>
        </p:nvGraphicFramePr>
        <p:xfrm>
          <a:off x="4767263" y="1187450"/>
          <a:ext cx="3816350" cy="37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Прямоугольник 34"/>
          <p:cNvSpPr/>
          <p:nvPr/>
        </p:nvSpPr>
        <p:spPr>
          <a:xfrm>
            <a:off x="5607354" y="1099073"/>
            <a:ext cx="773956" cy="381092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522667" y="1088534"/>
            <a:ext cx="651055" cy="448732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198253" y="1128702"/>
            <a:ext cx="721387" cy="368393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760913" y="1187451"/>
            <a:ext cx="660400" cy="2709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68245"/>
            <a:ext cx="85362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ED1F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Основные показатели социально-экономического развития </a:t>
            </a:r>
          </a:p>
          <a:p>
            <a:pPr algn="ctr"/>
            <a:r>
              <a:rPr lang="ru-RU" sz="2800" b="1" dirty="0" smtClean="0">
                <a:solidFill>
                  <a:srgbClr val="ED1F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города Брянска</a:t>
            </a:r>
            <a:endParaRPr lang="ru-RU" sz="2800" b="1" dirty="0">
              <a:solidFill>
                <a:srgbClr val="ED1F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graphicFrame>
        <p:nvGraphicFramePr>
          <p:cNvPr id="2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235621"/>
              </p:ext>
            </p:extLst>
          </p:nvPr>
        </p:nvGraphicFramePr>
        <p:xfrm>
          <a:off x="539750" y="1214755"/>
          <a:ext cx="3816350" cy="3748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10567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Заголовок 1"/>
          <p:cNvSpPr>
            <a:spLocks noGrp="1"/>
          </p:cNvSpPr>
          <p:nvPr>
            <p:ph type="title"/>
          </p:nvPr>
        </p:nvSpPr>
        <p:spPr>
          <a:xfrm>
            <a:off x="231056" y="188640"/>
            <a:ext cx="8642350" cy="648072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dirty="0" smtClean="0">
                <a:solidFill>
                  <a:srgbClr val="ED1FD4"/>
                </a:solidFill>
                <a:latin typeface="Bahnschrift Light Condensed" panose="020B0502040204020203" pitchFamily="34" charset="0"/>
              </a:rPr>
              <a:t>ДОХОДЫ БЮДЖЕТА города БРЯНСКА</a:t>
            </a:r>
            <a:endParaRPr lang="ru-RU" altLang="ru-RU" sz="2800" dirty="0" smtClean="0">
              <a:solidFill>
                <a:srgbClr val="ED1FD4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30053" name="Прямоугольник 10"/>
          <p:cNvSpPr>
            <a:spLocks noChangeArrowheads="1"/>
          </p:cNvSpPr>
          <p:nvPr/>
        </p:nvSpPr>
        <p:spPr bwMode="auto">
          <a:xfrm>
            <a:off x="6588224" y="3356993"/>
            <a:ext cx="2304951" cy="302433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400" dirty="0" smtClean="0">
              <a:solidFill>
                <a:srgbClr val="0070C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-поступающие в бюджет денежные средства из областного бюджета  и от физических и юридических лиц, в том числе добровольные пожертвования</a:t>
            </a:r>
            <a:endParaRPr lang="ru-RU" altLang="ru-RU" sz="1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0054" name="Прямоугольник 11"/>
          <p:cNvSpPr>
            <a:spLocks noChangeArrowheads="1"/>
          </p:cNvSpPr>
          <p:nvPr/>
        </p:nvSpPr>
        <p:spPr bwMode="auto">
          <a:xfrm>
            <a:off x="259557" y="3356993"/>
            <a:ext cx="2592984" cy="302433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400" dirty="0" smtClean="0">
              <a:solidFill>
                <a:srgbClr val="0070C0"/>
              </a:solidFill>
            </a:endParaRPr>
          </a:p>
          <a:p>
            <a:pPr algn="ctr">
              <a:spcBef>
                <a:spcPct val="0"/>
              </a:spcBef>
              <a:buClrTx/>
              <a:buNone/>
            </a:pPr>
            <a:r>
              <a:rPr lang="ru-RU" alt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налог на доходы физических лиц,  </a:t>
            </a:r>
          </a:p>
          <a:p>
            <a:pPr algn="ctr">
              <a:spcBef>
                <a:spcPct val="0"/>
              </a:spcBef>
              <a:buClrTx/>
              <a:buNone/>
            </a:pP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-налог на имущество </a:t>
            </a: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изических лиц, </a:t>
            </a:r>
          </a:p>
          <a:p>
            <a:pPr algn="ctr">
              <a:spcBef>
                <a:spcPct val="0"/>
              </a:spcBef>
              <a:buClrTx/>
              <a:buNone/>
            </a:pP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-земельный налог, </a:t>
            </a:r>
          </a:p>
          <a:p>
            <a:pPr algn="ctr">
              <a:spcBef>
                <a:spcPct val="0"/>
              </a:spcBef>
              <a:buClrTx/>
              <a:buNone/>
            </a:pP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-акцизы, </a:t>
            </a:r>
          </a:p>
          <a:p>
            <a:pPr algn="ctr">
              <a:spcBef>
                <a:spcPct val="0"/>
              </a:spcBef>
              <a:buClrTx/>
              <a:buNone/>
            </a:pP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-налоги на совокупный доход, </a:t>
            </a:r>
          </a:p>
          <a:p>
            <a:pPr algn="ctr">
              <a:spcBef>
                <a:spcPct val="0"/>
              </a:spcBef>
              <a:buClrTx/>
              <a:buNone/>
            </a:pP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-государственная пошлина</a:t>
            </a:r>
            <a:endParaRPr lang="ru-RU" altLang="ru-RU" sz="1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0056" name="Прямоугольник 13"/>
          <p:cNvSpPr>
            <a:spLocks noChangeArrowheads="1"/>
          </p:cNvSpPr>
          <p:nvPr/>
        </p:nvSpPr>
        <p:spPr bwMode="auto">
          <a:xfrm>
            <a:off x="3571987" y="3356993"/>
            <a:ext cx="2376264" cy="302433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-доходы от использования имущества,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-платежи за пользование природными ресурсами,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-доходы от оказания платных услуг и компенсации затрат государства,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-доходы от продажи материальных и нематериальных активов,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-штрафы, санкции, возмещение ущерба</a:t>
            </a:r>
            <a:endParaRPr lang="ru-RU" altLang="ru-RU" sz="1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250825" y="1631816"/>
            <a:ext cx="2592984" cy="10050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Налоговые доходы – поступления от уплаты налогов, установленных законодательством РФ 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571987" y="1628790"/>
            <a:ext cx="2376264" cy="100812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Неналоговые доходы – платежи от использования и продажи имущества, штрафы, санкции и др.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6588224" y="1584515"/>
            <a:ext cx="2304951" cy="105239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Безвозмездные поступления – средства, получаемые из других бюджетов, физических  и юридических  лиц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13" name="Стрелка вниз 3"/>
          <p:cNvSpPr>
            <a:spLocks noChangeArrowheads="1"/>
          </p:cNvSpPr>
          <p:nvPr/>
        </p:nvSpPr>
        <p:spPr bwMode="auto">
          <a:xfrm>
            <a:off x="1520103" y="2795588"/>
            <a:ext cx="198437" cy="31371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14" name="Стрелка вниз 3"/>
          <p:cNvSpPr>
            <a:spLocks noChangeArrowheads="1"/>
          </p:cNvSpPr>
          <p:nvPr/>
        </p:nvSpPr>
        <p:spPr bwMode="auto">
          <a:xfrm>
            <a:off x="7747097" y="2795588"/>
            <a:ext cx="198437" cy="31371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15" name="Стрелка вниз 3"/>
          <p:cNvSpPr>
            <a:spLocks noChangeArrowheads="1"/>
          </p:cNvSpPr>
          <p:nvPr/>
        </p:nvSpPr>
        <p:spPr bwMode="auto">
          <a:xfrm>
            <a:off x="4760118" y="2795588"/>
            <a:ext cx="198437" cy="31371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59557" y="836712"/>
            <a:ext cx="8642350" cy="57758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Поступления, формирующие доходную часть бюджета города Брянска</a:t>
            </a:r>
            <a:endParaRPr lang="ru-RU" alt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075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424045"/>
              </p:ext>
            </p:extLst>
          </p:nvPr>
        </p:nvGraphicFramePr>
        <p:xfrm>
          <a:off x="250825" y="1123952"/>
          <a:ext cx="8713788" cy="5580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919"/>
                <a:gridCol w="1080120"/>
                <a:gridCol w="1080120"/>
                <a:gridCol w="890877"/>
                <a:gridCol w="981331"/>
                <a:gridCol w="854913"/>
                <a:gridCol w="945287"/>
                <a:gridCol w="864221"/>
              </a:tblGrid>
              <a:tr h="13106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ПОКАЗАТЕЛИ</a:t>
                      </a:r>
                      <a:endParaRPr lang="ru-RU" sz="1900" b="0" dirty="0" smtClean="0">
                        <a:solidFill>
                          <a:schemeClr val="tx1"/>
                        </a:solidFill>
                        <a:effectLst/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Ожидаем </a:t>
                      </a:r>
                      <a:endParaRPr lang="ru-RU" sz="1500" dirty="0" smtClean="0">
                        <a:solidFill>
                          <a:schemeClr val="tx1"/>
                        </a:solidFill>
                        <a:effectLst/>
                        <a:latin typeface="Bahnschrift Light Condensed" panose="020B0502040204020203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 2024 год</a:t>
                      </a:r>
                      <a:endParaRPr lang="ru-RU" sz="1500" dirty="0" smtClean="0">
                        <a:solidFill>
                          <a:schemeClr val="tx1"/>
                        </a:solidFill>
                        <a:effectLst/>
                        <a:latin typeface="Bahnschrift Light Condensed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Проект бюджета </a:t>
                      </a: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на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2025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год</a:t>
                      </a:r>
                      <a:endParaRPr lang="ru-RU" sz="1500" b="0" dirty="0" smtClean="0">
                        <a:solidFill>
                          <a:schemeClr val="tx1"/>
                        </a:solidFill>
                        <a:effectLst/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Отклоне-ние</a:t>
                      </a:r>
                      <a:endParaRPr lang="ru-RU" sz="1500" dirty="0" smtClean="0">
                        <a:solidFill>
                          <a:schemeClr val="tx1"/>
                        </a:solidFill>
                        <a:effectLst/>
                        <a:latin typeface="Bahnschrift Light Condensed" panose="020B0502040204020203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2025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к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2024</a:t>
                      </a:r>
                      <a:endParaRPr lang="ru-RU" sz="1500" b="0" dirty="0" smtClean="0">
                        <a:solidFill>
                          <a:schemeClr val="tx1"/>
                        </a:solidFill>
                        <a:effectLst/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</a:rPr>
                        <a:t>в %</a:t>
                      </a:r>
                      <a:endParaRPr lang="ru-RU" sz="150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Проект бюджета</a:t>
                      </a: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на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2026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год</a:t>
                      </a:r>
                      <a:endParaRPr lang="ru-RU" sz="1500" b="0" dirty="0" smtClean="0">
                        <a:solidFill>
                          <a:schemeClr val="tx1"/>
                        </a:solidFill>
                        <a:effectLst/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Отклоне-ние</a:t>
                      </a:r>
                      <a:endParaRPr kumimoji="0" lang="ru-RU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Bahnschrift Light Condensed" panose="020B0502040204020203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2026 </a:t>
                      </a: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к </a:t>
                      </a: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2025</a:t>
                      </a:r>
                      <a:endParaRPr kumimoji="0" lang="ru-RU" sz="1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Bahnschrift Light Condensed" panose="020B0502040204020203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в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Проект бюджета </a:t>
                      </a: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на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2027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год</a:t>
                      </a:r>
                      <a:endParaRPr lang="ru-RU" sz="1500" b="0" dirty="0" smtClean="0">
                        <a:solidFill>
                          <a:schemeClr val="tx1"/>
                        </a:solidFill>
                        <a:effectLst/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Отклоне-ние</a:t>
                      </a:r>
                      <a:endParaRPr kumimoji="0" lang="ru-RU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Bahnschrift Light Condensed" panose="020B0502040204020203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2027 </a:t>
                      </a: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к </a:t>
                      </a: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2026</a:t>
                      </a:r>
                      <a:endParaRPr kumimoji="0" lang="ru-RU" sz="1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Bahnschrift Light Condensed" panose="020B0502040204020203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в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</a:tr>
              <a:tr h="610375"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effectLst/>
                          <a:latin typeface="Bahnschrift Light Condensed" panose="020B0502040204020203" pitchFamily="34" charset="0"/>
                        </a:rPr>
                        <a:t>ДОХОДЫ</a:t>
                      </a:r>
                      <a:endParaRPr lang="ru-RU" sz="1900" b="1" dirty="0">
                        <a:solidFill>
                          <a:sysClr val="windowText" lastClr="000000"/>
                        </a:solidFill>
                        <a:effectLst/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22 149,1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sz="1900" b="1" baseline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 872,1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67,1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13 504,8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90,8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13 804,8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102,2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9768"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latin typeface="Bahnschrift Light Condensed" panose="020B0502040204020203" pitchFamily="34" charset="0"/>
                        </a:rPr>
                        <a:t>собственные</a:t>
                      </a:r>
                      <a:endParaRPr lang="ru-RU" sz="1900" b="1" i="1" dirty="0">
                        <a:solidFill>
                          <a:sysClr val="windowText" lastClr="000000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4 486,1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4 870,5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108,6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5 102,3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104,7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5 373,7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105,3</a:t>
                      </a:r>
                      <a:endParaRPr lang="ru-RU" sz="1900" b="1" i="0" dirty="0" smtClean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468560"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latin typeface="Bahnschrift Light Condensed" panose="020B0502040204020203" pitchFamily="34" charset="0"/>
                        </a:rPr>
                        <a:t>    - налоговые</a:t>
                      </a:r>
                      <a:endParaRPr lang="ru-RU" sz="1900" b="1" dirty="0">
                        <a:solidFill>
                          <a:sysClr val="windowText" lastClr="000000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3 730,6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4 027,2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107,9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4 275,8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106,2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4 530,6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106,0</a:t>
                      </a:r>
                      <a:endParaRPr lang="ru-RU" sz="1900" b="1" i="0" dirty="0" smtClean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4799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    - неналоговые </a:t>
                      </a: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       доходы </a:t>
                      </a:r>
                      <a:endParaRPr kumimoji="0" lang="ru-RU" sz="19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Bahnschrift Light Condensed" panose="020B0502040204020203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755,5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843,3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111,6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826,5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98,0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843,1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102,0</a:t>
                      </a:r>
                      <a:endParaRPr lang="ru-RU" sz="1900" b="1" i="0" dirty="0" smtClean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670560"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latin typeface="Bahnschrift Light Condensed" panose="020B0502040204020203" pitchFamily="34" charset="0"/>
                        </a:rPr>
                        <a:t>безвозмездные поступления</a:t>
                      </a:r>
                      <a:endParaRPr lang="ru-RU" sz="1900" b="1" dirty="0">
                        <a:solidFill>
                          <a:sysClr val="windowText" lastClr="000000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17 663,0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10 001,6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</a:rPr>
                        <a:t>56,6</a:t>
                      </a:r>
                      <a:endParaRPr lang="ru-RU" sz="1900" b="1" i="0" dirty="0" smtClean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8 402,5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87,0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8 431,0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100,3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699968"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latin typeface="Bahnschrift Light Condensed" panose="020B0502040204020203" pitchFamily="34" charset="0"/>
                        </a:rPr>
                        <a:t>РАСХОДЫ</a:t>
                      </a:r>
                      <a:endParaRPr lang="ru-RU" sz="1900" b="1" dirty="0">
                        <a:solidFill>
                          <a:sysClr val="windowText" lastClr="000000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22 549,6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14 872,1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65,9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13 504,8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90,8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13 804,8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i="0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102,2</a:t>
                      </a:r>
                      <a:endParaRPr lang="ru-RU" sz="1900" b="1" i="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70559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Bahnschrift Light Condensed" panose="020B0502040204020203" pitchFamily="34" charset="0"/>
                        </a:rPr>
                        <a:t>ДЕФИЦИТ (ПРОФИЦИТ) +,-</a:t>
                      </a:r>
                      <a:endParaRPr lang="ru-RU" sz="1900" b="1" dirty="0">
                        <a:solidFill>
                          <a:sysClr val="windowText" lastClr="000000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-400,5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900" b="1" i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900" b="1" i="1" dirty="0" smtClean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900" b="1" i="1" dirty="0">
                        <a:solidFill>
                          <a:srgbClr val="C00000"/>
                        </a:solidFill>
                        <a:latin typeface="Bahnschrift Light Condensed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740661" y="740833"/>
            <a:ext cx="1223963" cy="3831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10" rIns="91420" bIns="4571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0825" y="165100"/>
            <a:ext cx="8929688" cy="764117"/>
          </a:xfrm>
          <a:prstGeom prst="rect">
            <a:avLst/>
          </a:prstGeom>
        </p:spPr>
        <p:txBody>
          <a:bodyPr lIns="91420" tIns="45710" rIns="91420" bIns="4571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2800" b="1" dirty="0">
                <a:ln w="6350">
                  <a:noFill/>
                </a:ln>
                <a:solidFill>
                  <a:srgbClr val="ED1FD4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  <a:t>ОСНОВНЫЕ ПАРАМЕТРЫ БЮДЖЕТА ГОРОДА </a:t>
            </a:r>
            <a:r>
              <a:rPr lang="ru-RU" sz="2800" b="1" dirty="0">
                <a:ln w="6350">
                  <a:noFill/>
                </a:ln>
                <a:solidFill>
                  <a:srgbClr val="ED1FD4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  <a:t>БРЯНСКА </a:t>
            </a:r>
            <a:r>
              <a:rPr lang="ru-RU" sz="2800" b="1" dirty="0">
                <a:ln w="6350">
                  <a:noFill/>
                </a:ln>
                <a:solidFill>
                  <a:srgbClr val="ED1FD4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  <a:t/>
            </a:r>
            <a:br>
              <a:rPr lang="ru-RU" sz="2800" b="1" dirty="0">
                <a:ln w="6350">
                  <a:noFill/>
                </a:ln>
                <a:solidFill>
                  <a:srgbClr val="ED1FD4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</a:br>
            <a:r>
              <a:rPr lang="ru-RU" sz="2800" b="1" dirty="0">
                <a:ln w="6350">
                  <a:noFill/>
                </a:ln>
                <a:solidFill>
                  <a:srgbClr val="ED1FD4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  <a:t>на </a:t>
            </a:r>
            <a:r>
              <a:rPr lang="ru-RU" sz="2800" b="1" dirty="0">
                <a:ln w="6350">
                  <a:noFill/>
                </a:ln>
                <a:solidFill>
                  <a:srgbClr val="ED1FD4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  <a:t>2025 </a:t>
            </a:r>
            <a:r>
              <a:rPr lang="ru-RU" sz="2800" b="1" dirty="0">
                <a:ln w="6350">
                  <a:noFill/>
                </a:ln>
                <a:solidFill>
                  <a:srgbClr val="ED1FD4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  <a:t>год и на плановый период </a:t>
            </a:r>
            <a:r>
              <a:rPr lang="ru-RU" sz="2800" b="1" dirty="0">
                <a:ln w="6350">
                  <a:noFill/>
                </a:ln>
                <a:solidFill>
                  <a:srgbClr val="ED1FD4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  <a:t>2026 </a:t>
            </a:r>
            <a:r>
              <a:rPr lang="ru-RU" sz="2800" b="1" dirty="0">
                <a:ln w="6350">
                  <a:noFill/>
                </a:ln>
                <a:solidFill>
                  <a:srgbClr val="ED1FD4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  <a:t>и </a:t>
            </a:r>
            <a:r>
              <a:rPr lang="ru-RU" sz="2800" b="1" dirty="0">
                <a:ln w="6350">
                  <a:noFill/>
                </a:ln>
                <a:solidFill>
                  <a:srgbClr val="ED1FD4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  <a:t>2027 </a:t>
            </a:r>
            <a:r>
              <a:rPr lang="ru-RU" sz="2800" b="1" dirty="0">
                <a:ln w="6350">
                  <a:noFill/>
                </a:ln>
                <a:solidFill>
                  <a:srgbClr val="ED1FD4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  <a:t>годов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629661" y="6525684"/>
            <a:ext cx="473075" cy="321733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 smtClean="0">
              <a:solidFill>
                <a:prstClr val="black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938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0" y="0"/>
            <a:ext cx="9144000" cy="76517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100" b="1" kern="1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  <a:ea typeface="+mn-ea"/>
                <a:cs typeface="+mn-cs"/>
              </a:rPr>
              <a:t>Основные параметры бюджета города </a:t>
            </a:r>
            <a:r>
              <a:rPr lang="ru-RU" sz="3100" b="1" kern="1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  <a:ea typeface="+mn-ea"/>
                <a:cs typeface="+mn-cs"/>
              </a:rPr>
              <a:t>Брянска на 2025 год</a:t>
            </a:r>
            <a:r>
              <a:rPr lang="ru-RU" sz="3100" b="1" kern="1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  <a:ea typeface="+mn-ea"/>
                <a:cs typeface="+mn-cs"/>
              </a:rPr>
              <a:t/>
            </a:r>
            <a:br>
              <a:rPr lang="ru-RU" sz="3100" b="1" kern="1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  <a:ea typeface="+mn-ea"/>
                <a:cs typeface="+mn-cs"/>
              </a:rPr>
            </a:br>
            <a:r>
              <a:rPr lang="ru-RU" sz="2200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	</a:t>
            </a:r>
            <a:r>
              <a:rPr lang="ru-RU" sz="2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						</a:t>
            </a:r>
            <a:r>
              <a:rPr lang="ru-RU" sz="2200" b="1" kern="1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 </a:t>
            </a:r>
            <a:endParaRPr lang="ru-RU" sz="1900" b="1" kern="1200" dirty="0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2" name="Object 5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55295320"/>
              </p:ext>
            </p:extLst>
          </p:nvPr>
        </p:nvGraphicFramePr>
        <p:xfrm>
          <a:off x="971600" y="1520392"/>
          <a:ext cx="6939187" cy="1969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6740" name="Object 6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013902998"/>
              </p:ext>
            </p:extLst>
          </p:nvPr>
        </p:nvGraphicFramePr>
        <p:xfrm>
          <a:off x="4572000" y="4532649"/>
          <a:ext cx="4276725" cy="187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6" name="Лист" r:id="rId4" imgW="5143414" imgH="2257464" progId="Excel.Sheet.8">
                  <p:embed/>
                </p:oleObj>
              </mc:Choice>
              <mc:Fallback>
                <p:oleObj name="Лист" r:id="rId4" imgW="5143414" imgH="2257464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532649"/>
                        <a:ext cx="4276725" cy="187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41" name="Object 7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728142835"/>
              </p:ext>
            </p:extLst>
          </p:nvPr>
        </p:nvGraphicFramePr>
        <p:xfrm>
          <a:off x="26094" y="4206875"/>
          <a:ext cx="5038725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7" name="Лист" r:id="rId6" imgW="5038862" imgH="2438374" progId="Excel.Sheet.8">
                  <p:embed/>
                </p:oleObj>
              </mc:Choice>
              <mc:Fallback>
                <p:oleObj name="Лист" r:id="rId6" imgW="5038862" imgH="2438374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94" y="4206875"/>
                        <a:ext cx="5038725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742" name="Содержимое 21"/>
          <p:cNvSpPr>
            <a:spLocks noGrp="1"/>
          </p:cNvSpPr>
          <p:nvPr>
            <p:ph sz="quarter" idx="4"/>
          </p:nvPr>
        </p:nvSpPr>
        <p:spPr>
          <a:xfrm flipV="1">
            <a:off x="6919913" y="7288213"/>
            <a:ext cx="3670300" cy="146050"/>
          </a:xfrm>
        </p:spPr>
        <p:txBody>
          <a:bodyPr>
            <a:normAutofit fontScale="25000" lnSpcReduction="20000"/>
          </a:bodyPr>
          <a:lstStyle/>
          <a:p>
            <a:pPr marL="0" indent="0">
              <a:buFont typeface="Wingdings" pitchFamily="2" charset="2"/>
              <a:buNone/>
            </a:pPr>
            <a:endParaRPr lang="ru-RU" altLang="ru-RU" smtClean="0">
              <a:solidFill>
                <a:schemeClr val="tx2"/>
              </a:solidFill>
            </a:endParaRPr>
          </a:p>
        </p:txBody>
      </p:sp>
      <p:sp>
        <p:nvSpPr>
          <p:cNvPr id="115721" name="Rectangle 9"/>
          <p:cNvSpPr>
            <a:spLocks noChangeArrowheads="1"/>
          </p:cNvSpPr>
          <p:nvPr/>
        </p:nvSpPr>
        <p:spPr bwMode="auto">
          <a:xfrm>
            <a:off x="1043608" y="822325"/>
            <a:ext cx="203931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5" rIns="91430" bIns="45715" anchor="ctr"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		</a:t>
            </a:r>
            <a:r>
              <a:rPr lang="ru-RU" sz="2000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Доходы </a:t>
            </a:r>
          </a:p>
          <a:p>
            <a:pPr eaLnBrk="1" hangingPunct="1">
              <a:defRPr/>
            </a:pPr>
            <a:r>
              <a:rPr lang="ru-RU" sz="2000" b="1" dirty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	</a:t>
            </a:r>
            <a:r>
              <a:rPr lang="ru-RU" sz="2000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	</a:t>
            </a:r>
            <a:r>
              <a:rPr lang="ru-RU" sz="2000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- </a:t>
            </a:r>
            <a:r>
              <a:rPr lang="ru-RU" sz="2000" b="1" dirty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на </a:t>
            </a:r>
            <a:r>
              <a:rPr lang="ru-RU" sz="2000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15,9</a:t>
            </a:r>
            <a:r>
              <a:rPr lang="ru-RU" sz="2000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 % или </a:t>
            </a:r>
            <a:r>
              <a:rPr lang="ru-RU" sz="2000" b="1" dirty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на </a:t>
            </a:r>
            <a:r>
              <a:rPr lang="ru-RU" sz="2000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2 806,8</a:t>
            </a:r>
            <a:r>
              <a:rPr lang="ru-RU" sz="2000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 </a:t>
            </a:r>
            <a:r>
              <a:rPr lang="ru-RU" sz="2000" b="1" dirty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млн. рублей.</a:t>
            </a:r>
          </a:p>
        </p:txBody>
      </p:sp>
      <p:sp>
        <p:nvSpPr>
          <p:cNvPr id="115722" name="Rectangle 10"/>
          <p:cNvSpPr>
            <a:spLocks noChangeArrowheads="1"/>
          </p:cNvSpPr>
          <p:nvPr/>
        </p:nvSpPr>
        <p:spPr bwMode="auto">
          <a:xfrm>
            <a:off x="4773928" y="3700463"/>
            <a:ext cx="28082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5" rIns="91430" bIns="45715" anchor="ctr"/>
          <a:lstStyle/>
          <a:p>
            <a:pPr eaLnBrk="1" hangingPunct="1">
              <a:defRPr/>
            </a:pPr>
            <a:r>
              <a:rPr lang="ru-RU" sz="1800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	</a:t>
            </a:r>
            <a:r>
              <a:rPr lang="ru-RU" sz="2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Дефицит </a:t>
            </a:r>
            <a:endParaRPr lang="ru-RU" sz="2000" b="1" dirty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115723" name="Rectangle 11"/>
          <p:cNvSpPr>
            <a:spLocks noChangeArrowheads="1"/>
          </p:cNvSpPr>
          <p:nvPr/>
        </p:nvSpPr>
        <p:spPr bwMode="auto">
          <a:xfrm>
            <a:off x="615950" y="3846513"/>
            <a:ext cx="324008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5" rIns="91430" bIns="45715" anchor="ctr"/>
          <a:lstStyle/>
          <a:p>
            <a:pPr>
              <a:defRPr/>
            </a:pPr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Расходы </a:t>
            </a:r>
            <a:endParaRPr lang="ru-RU" sz="2000" b="1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ahnschrift Condensed" panose="020B0502040204020203" pitchFamily="34" charset="0"/>
            </a:endParaRPr>
          </a:p>
          <a:p>
            <a:pPr>
              <a:defRPr/>
            </a:pPr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- на 16,8% </a:t>
            </a:r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или на </a:t>
            </a:r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547,4 </a:t>
            </a:r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hnschrift Condensed" panose="020B0502040204020203" pitchFamily="34" charset="0"/>
              </a:rPr>
              <a:t>млн. руб.</a:t>
            </a:r>
          </a:p>
          <a:p>
            <a:pPr eaLnBrk="1" hangingPunct="1">
              <a:defRPr/>
            </a:pPr>
            <a:endParaRPr lang="ru-RU" sz="1600" b="1" dirty="0">
              <a:solidFill>
                <a:srgbClr val="CC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6746" name="AutoShape 13"/>
          <p:cNvSpPr>
            <a:spLocks noChangeArrowheads="1"/>
          </p:cNvSpPr>
          <p:nvPr/>
        </p:nvSpPr>
        <p:spPr bwMode="auto">
          <a:xfrm rot="2004031">
            <a:off x="4039671" y="1854745"/>
            <a:ext cx="1204858" cy="258762"/>
          </a:xfrm>
          <a:prstGeom prst="rightArrow">
            <a:avLst>
              <a:gd name="adj1" fmla="val 50000"/>
              <a:gd name="adj2" fmla="val 89494"/>
            </a:avLst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  <p:sp>
        <p:nvSpPr>
          <p:cNvPr id="116747" name="AutoShape 15"/>
          <p:cNvSpPr>
            <a:spLocks noChangeArrowheads="1"/>
          </p:cNvSpPr>
          <p:nvPr/>
        </p:nvSpPr>
        <p:spPr bwMode="auto">
          <a:xfrm>
            <a:off x="2643188" y="1125538"/>
            <a:ext cx="1000125" cy="3587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0033CC"/>
              </a:solidFill>
              <a:latin typeface="Arial Black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0033CC"/>
              </a:solidFill>
              <a:latin typeface="Arial Black" pitchFamily="34" charset="0"/>
            </a:endParaRPr>
          </a:p>
        </p:txBody>
      </p:sp>
      <p:sp>
        <p:nvSpPr>
          <p:cNvPr id="116748" name="AutoShape 16"/>
          <p:cNvSpPr>
            <a:spLocks noChangeArrowheads="1"/>
          </p:cNvSpPr>
          <p:nvPr/>
        </p:nvSpPr>
        <p:spPr bwMode="auto">
          <a:xfrm rot="2219727">
            <a:off x="6483749" y="5120019"/>
            <a:ext cx="1154744" cy="278414"/>
          </a:xfrm>
          <a:prstGeom prst="rightArrow">
            <a:avLst>
              <a:gd name="adj1" fmla="val 50000"/>
              <a:gd name="adj2" fmla="val 88057"/>
            </a:avLst>
          </a:prstGeom>
          <a:solidFill>
            <a:srgbClr val="008000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  <p:sp>
        <p:nvSpPr>
          <p:cNvPr id="116749" name="AutoShape 17"/>
          <p:cNvSpPr>
            <a:spLocks noChangeArrowheads="1"/>
          </p:cNvSpPr>
          <p:nvPr/>
        </p:nvSpPr>
        <p:spPr bwMode="auto">
          <a:xfrm rot="1130898">
            <a:off x="1878776" y="4384448"/>
            <a:ext cx="1427968" cy="263408"/>
          </a:xfrm>
          <a:prstGeom prst="rightArrow">
            <a:avLst>
              <a:gd name="adj1" fmla="val 50000"/>
              <a:gd name="adj2" fmla="val 74018"/>
            </a:avLst>
          </a:prstGeom>
          <a:solidFill>
            <a:srgbClr val="993300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  <p:sp>
        <p:nvSpPr>
          <p:cNvPr id="116750" name="Rectangle 21"/>
          <p:cNvSpPr>
            <a:spLocks noChangeArrowheads="1"/>
          </p:cNvSpPr>
          <p:nvPr/>
        </p:nvSpPr>
        <p:spPr bwMode="auto">
          <a:xfrm rot="10800000" flipH="1" flipV="1">
            <a:off x="828675" y="3808413"/>
            <a:ext cx="12239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800000"/>
              </a:solidFill>
              <a:latin typeface="Arial Black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800000"/>
              </a:solidFill>
              <a:latin typeface="Arial Black" pitchFamily="34" charset="0"/>
            </a:endParaRPr>
          </a:p>
        </p:txBody>
      </p:sp>
      <p:sp>
        <p:nvSpPr>
          <p:cNvPr id="116751" name="AutoShape 15"/>
          <p:cNvSpPr>
            <a:spLocks noChangeArrowheads="1"/>
          </p:cNvSpPr>
          <p:nvPr/>
        </p:nvSpPr>
        <p:spPr bwMode="auto">
          <a:xfrm>
            <a:off x="4572000" y="3968750"/>
            <a:ext cx="1000125" cy="3587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>
                <a:solidFill>
                  <a:srgbClr val="008000"/>
                </a:solidFill>
                <a:latin typeface="Arial Black" pitchFamily="34" charset="0"/>
              </a:rPr>
              <a:t>	</a:t>
            </a:r>
            <a:endParaRPr lang="ru-RU" altLang="ru-RU" sz="1600" dirty="0">
              <a:solidFill>
                <a:srgbClr val="008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1911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Заголовок 1"/>
          <p:cNvSpPr>
            <a:spLocks noGrp="1"/>
          </p:cNvSpPr>
          <p:nvPr>
            <p:ph type="title"/>
          </p:nvPr>
        </p:nvSpPr>
        <p:spPr>
          <a:xfrm>
            <a:off x="323851" y="67733"/>
            <a:ext cx="8640763" cy="491067"/>
          </a:xfrm>
        </p:spPr>
        <p:txBody>
          <a:bodyPr/>
          <a:lstStyle/>
          <a:p>
            <a:pPr eaLnBrk="1" hangingPunct="1"/>
            <a:r>
              <a:rPr lang="ru-RU" altLang="ru-RU" sz="2000" b="1" dirty="0" smtClean="0">
                <a:latin typeface="Bahnschrift" panose="020B0502040204020203" pitchFamily="34" charset="0"/>
                <a:cs typeface="Times New Roman" pitchFamily="18" charset="0"/>
              </a:rPr>
              <a:t>ДИНАМИКА ПОСТУПЛЕНИЙ ДОХОДОВ БЮДЖЕТА ГОРОДА </a:t>
            </a:r>
            <a:r>
              <a:rPr lang="ru-RU" altLang="ru-RU" sz="2000" dirty="0" smtClean="0">
                <a:latin typeface="Bahnschrift" panose="020B0502040204020203" pitchFamily="34" charset="0"/>
                <a:cs typeface="Times New Roman" pitchFamily="18" charset="0"/>
              </a:rPr>
              <a:t>БРЯНСКА</a:t>
            </a:r>
            <a:endParaRPr lang="ru-RU" altLang="ru-RU" sz="2000" b="1" dirty="0" smtClean="0">
              <a:latin typeface="Bahnschrift" panose="020B0502040204020203" pitchFamily="34" charset="0"/>
              <a:cs typeface="Times New Roman" pitchFamily="18" charset="0"/>
            </a:endParaRPr>
          </a:p>
        </p:txBody>
      </p:sp>
      <p:graphicFrame>
        <p:nvGraphicFramePr>
          <p:cNvPr id="2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3833916"/>
              </p:ext>
            </p:extLst>
          </p:nvPr>
        </p:nvGraphicFramePr>
        <p:xfrm>
          <a:off x="611188" y="848784"/>
          <a:ext cx="8208962" cy="5317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596188" y="548217"/>
            <a:ext cx="1223962" cy="2878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млн.</a:t>
            </a:r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388425" y="6525684"/>
            <a:ext cx="755576" cy="3217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01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 noGrp="1"/>
          </p:cNvSpPr>
          <p:nvPr>
            <p:ph type="title"/>
          </p:nvPr>
        </p:nvSpPr>
        <p:spPr>
          <a:xfrm>
            <a:off x="107952" y="4235"/>
            <a:ext cx="8928100" cy="68791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200" b="1" dirty="0">
                <a:solidFill>
                  <a:schemeClr val="tx2"/>
                </a:solidFill>
                <a:latin typeface="Bahnschrift" panose="020B0502040204020203" pitchFamily="34" charset="0"/>
                <a:cs typeface="Times New Roman" pitchFamily="18" charset="0"/>
              </a:rPr>
              <a:t>ДИНАМИКА ПОСТУПЛЕНИЙ НАЛОГОВЫХ И НЕНАЛОГОВЫХ ДОХОДОВ </a:t>
            </a:r>
          </a:p>
        </p:txBody>
      </p:sp>
      <p:graphicFrame>
        <p:nvGraphicFramePr>
          <p:cNvPr id="2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6014658"/>
              </p:ext>
            </p:extLst>
          </p:nvPr>
        </p:nvGraphicFramePr>
        <p:xfrm>
          <a:off x="611560" y="1025711"/>
          <a:ext cx="8064500" cy="5185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410461" y="764119"/>
            <a:ext cx="1439863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10" rIns="91420" bIns="4571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млн.</a:t>
            </a:r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629661" y="6525684"/>
            <a:ext cx="473075" cy="321733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091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29718" cy="78581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собственных доходов бюджета 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год, млн.руб.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7755570"/>
              </p:ext>
            </p:extLst>
          </p:nvPr>
        </p:nvGraphicFramePr>
        <p:xfrm>
          <a:off x="142844" y="1214438"/>
          <a:ext cx="3286148" cy="535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849137646"/>
              </p:ext>
            </p:extLst>
          </p:nvPr>
        </p:nvGraphicFramePr>
        <p:xfrm>
          <a:off x="3635896" y="1052736"/>
          <a:ext cx="5143536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674107053"/>
              </p:ext>
            </p:extLst>
          </p:nvPr>
        </p:nvGraphicFramePr>
        <p:xfrm>
          <a:off x="3635896" y="3933056"/>
          <a:ext cx="5143536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92270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 noGrp="1"/>
          </p:cNvSpPr>
          <p:nvPr>
            <p:ph type="title"/>
          </p:nvPr>
        </p:nvSpPr>
        <p:spPr>
          <a:xfrm>
            <a:off x="107952" y="4235"/>
            <a:ext cx="8928100" cy="687917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200" b="1" dirty="0" smtClean="0">
                <a:solidFill>
                  <a:schemeClr val="tx2"/>
                </a:solidFill>
                <a:latin typeface="Bahnschrift" panose="020B0502040204020203" pitchFamily="34" charset="0"/>
                <a:cs typeface="Times New Roman" pitchFamily="18" charset="0"/>
              </a:rPr>
              <a:t>СТРУКТУРА и ДИНАМИКА БЕЗВОЗМЕЗДНЫХ ПОСТУПЛЕНИЙ</a:t>
            </a:r>
            <a:endParaRPr lang="ru-RU" altLang="ru-RU" sz="2200" b="1" dirty="0">
              <a:solidFill>
                <a:schemeClr val="tx2"/>
              </a:solidFill>
              <a:latin typeface="Bahnschrift" panose="020B0502040204020203" pitchFamily="34" charset="0"/>
              <a:cs typeface="Times New Roman" pitchFamily="18" charset="0"/>
            </a:endParaRPr>
          </a:p>
        </p:txBody>
      </p:sp>
      <p:graphicFrame>
        <p:nvGraphicFramePr>
          <p:cNvPr id="2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2718987"/>
              </p:ext>
            </p:extLst>
          </p:nvPr>
        </p:nvGraphicFramePr>
        <p:xfrm>
          <a:off x="611560" y="1025711"/>
          <a:ext cx="8064500" cy="5185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410461" y="764119"/>
            <a:ext cx="1439863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10" rIns="91420" bIns="4571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млн.</a:t>
            </a:r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629661" y="6525684"/>
            <a:ext cx="473075" cy="321733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 smtClean="0">
              <a:solidFill>
                <a:prstClr val="black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3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2941" y="146796"/>
            <a:ext cx="8565523" cy="471120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marL="13300" marR="5600" algn="ctr"/>
            <a:r>
              <a:rPr lang="ru-RU" sz="24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Times New Roman" pitchFamily="18" charset="0"/>
              </a:rPr>
              <a:t>Как формируются </a:t>
            </a:r>
            <a:r>
              <a:rPr lang="ru-RU" sz="2400" b="1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Times New Roman" pitchFamily="18" charset="0"/>
              </a:rPr>
              <a:t>расходы  </a:t>
            </a:r>
            <a:r>
              <a:rPr lang="ru-RU" sz="24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Times New Roman" pitchFamily="18" charset="0"/>
              </a:rPr>
              <a:t>бюджета города Брянска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07505" y="4571416"/>
            <a:ext cx="1937990" cy="378787"/>
          </a:xfrm>
          <a:prstGeom prst="rect">
            <a:avLst/>
          </a:prstGeom>
        </p:spPr>
        <p:style>
          <a:lnRef idx="3">
            <a:schemeClr val="lt1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pPr algn="r"/>
            <a:endParaRPr lang="ru-RU" sz="9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ОБРАЗОВАНИЕ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23723" y="4991701"/>
            <a:ext cx="1605872" cy="378787"/>
          </a:xfrm>
          <a:prstGeom prst="rect">
            <a:avLst/>
          </a:prstGeom>
        </p:spPr>
        <p:style>
          <a:lnRef idx="3">
            <a:schemeClr val="lt1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r>
              <a:rPr lang="ru-RU" sz="9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СОЦИАЛЬНАЯ   </a:t>
            </a:r>
            <a:endParaRPr lang="ru-RU" sz="900" b="1" dirty="0" smtClean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sz="9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ПОЛИТИКА </a:t>
            </a:r>
            <a:endParaRPr lang="ru-RU" sz="9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21171" y="6086499"/>
            <a:ext cx="2350315" cy="378787"/>
          </a:xfrm>
          <a:prstGeom prst="rect">
            <a:avLst/>
          </a:prstGeom>
        </p:spPr>
        <p:style>
          <a:lnRef idx="3">
            <a:schemeClr val="lt1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>
            <a:defPPr>
              <a:defRPr lang="ru-RU"/>
            </a:defPPr>
            <a:lvl1pPr>
              <a:defRPr sz="9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ФИЗИЧЕСКАЯ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КУЛЬТУРА, 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СПОРТ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93285" y="2905496"/>
            <a:ext cx="2146468" cy="517287"/>
          </a:xfrm>
          <a:prstGeom prst="rect">
            <a:avLst/>
          </a:prstGeom>
        </p:spPr>
        <p:style>
          <a:lnRef idx="3">
            <a:schemeClr val="lt1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pPr algn="r"/>
            <a:r>
              <a:rPr lang="ru-RU" sz="9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ОБСЛУЖИВАНИЕ </a:t>
            </a:r>
            <a:r>
              <a:rPr lang="ru-RU" sz="9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МУНИЦИПАЛЬНОГО</a:t>
            </a:r>
            <a:endParaRPr lang="en-US" sz="900" b="1" dirty="0" smtClean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9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ДОЛГА</a:t>
            </a:r>
            <a:endParaRPr lang="ru-RU" sz="9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2941" y="832629"/>
            <a:ext cx="8810527" cy="1209784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indent="457200" algn="just"/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Расходы бюджета – выплачиваемые из бюджета денежные средства, за  исключением средств, являющихся источниками финансирования дефицита  бюджета.</a:t>
            </a:r>
          </a:p>
          <a:p>
            <a:pPr indent="457200" algn="just"/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Формирование расходов осуществляется в соответствии с 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расходными обязательствами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, законодательно закрепленными за соответствующими уровнями  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бюджетов.</a:t>
            </a:r>
            <a:endParaRPr lang="ru-RU" sz="12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indent="457200" algn="just">
              <a:defRPr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Принципы 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формирования расходов 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бюджета: по  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муниципальным 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программам, по разделам (подразделам) функциональной структуры, по ведомствам</a:t>
            </a: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45494" y="2042413"/>
            <a:ext cx="2268255" cy="378787"/>
          </a:xfrm>
          <a:prstGeom prst="rect">
            <a:avLst/>
          </a:prstGeom>
        </p:spPr>
        <p:style>
          <a:lnRef idx="3">
            <a:schemeClr val="lt1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pPr algn="r"/>
            <a:r>
              <a:rPr lang="ru-RU" sz="9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ОБЩЕГОСУДАРСТВЕННЫЕ ВОПРОСЫ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895575" y="2036036"/>
            <a:ext cx="3086138" cy="378787"/>
          </a:xfrm>
          <a:prstGeom prst="rect">
            <a:avLst/>
          </a:prstGeom>
        </p:spPr>
        <p:style>
          <a:lnRef idx="3">
            <a:schemeClr val="lt1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r>
              <a:rPr lang="ru-RU" sz="9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НАЦИОНАЛЬНАЯ </a:t>
            </a:r>
            <a:r>
              <a:rPr lang="ru-RU" sz="9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ОБОРОНА,</a:t>
            </a:r>
            <a:r>
              <a:rPr lang="en-US" sz="9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ПРАВОХРАНИТЕЛЬНАЯ</a:t>
            </a:r>
            <a:r>
              <a:rPr lang="en-US" sz="9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ДЕЯТЕЛЬНОСТЬ</a:t>
            </a:r>
            <a:endParaRPr lang="ru-RU" sz="9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40846" y="2939119"/>
            <a:ext cx="1591251" cy="378787"/>
          </a:xfrm>
          <a:prstGeom prst="rect">
            <a:avLst/>
          </a:prstGeom>
        </p:spPr>
        <p:style>
          <a:lnRef idx="3">
            <a:schemeClr val="lt1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r>
              <a:rPr lang="ru-RU" sz="9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НАЦИОНАЛЬНАЯ </a:t>
            </a:r>
            <a:endParaRPr lang="ru-RU" sz="900" b="1" dirty="0" smtClean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sz="9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ЭКОНОМИКА</a:t>
            </a:r>
            <a:endParaRPr lang="ru-RU" sz="9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59633" y="6021028"/>
            <a:ext cx="2160240" cy="378787"/>
          </a:xfrm>
          <a:prstGeom prst="rect">
            <a:avLst/>
          </a:prstGeom>
        </p:spPr>
        <p:style>
          <a:lnRef idx="3">
            <a:schemeClr val="lt1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pPr algn="r"/>
            <a:r>
              <a:rPr lang="ru-RU" sz="9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ЖИЛИЩНО-КОММУНАЛЬНОЕ </a:t>
            </a:r>
            <a:endParaRPr lang="en-US" sz="900" b="1" dirty="0" smtClean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900" b="1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ХОЗЯЙСТВО</a:t>
            </a:r>
            <a:endParaRPr lang="ru-RU" sz="9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497551" y="3869893"/>
            <a:ext cx="1646450" cy="378787"/>
          </a:xfrm>
          <a:prstGeom prst="rect">
            <a:avLst/>
          </a:prstGeom>
        </p:spPr>
        <p:style>
          <a:lnRef idx="3">
            <a:schemeClr val="lt1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r>
              <a:rPr lang="ru-RU" sz="9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КУЛЬТУРА И КИНЕМАТОГРАФИЯ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638756591"/>
              </p:ext>
            </p:extLst>
          </p:nvPr>
        </p:nvGraphicFramePr>
        <p:xfrm>
          <a:off x="2286975" y="3128512"/>
          <a:ext cx="4602458" cy="2177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7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044" y="2682664"/>
            <a:ext cx="615950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282" y="3148774"/>
            <a:ext cx="675378" cy="42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971" y="5401666"/>
            <a:ext cx="696033" cy="41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373" y="4013730"/>
            <a:ext cx="726851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633" y="4363454"/>
            <a:ext cx="67522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6" r="18102"/>
          <a:stretch>
            <a:fillRect/>
          </a:stretch>
        </p:blipFill>
        <p:spPr bwMode="auto">
          <a:xfrm>
            <a:off x="4692677" y="5517232"/>
            <a:ext cx="687337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Рисунок 75" descr="sz_logo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958753"/>
            <a:ext cx="713043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547" y="2682696"/>
            <a:ext cx="587375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105" y="3223268"/>
            <a:ext cx="697473" cy="4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28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Bahnschrift Condensed" panose="020B0502040204020203" pitchFamily="34" charset="0"/>
              </a:rPr>
              <a:t>Общие сведения о городе Брянске</a:t>
            </a:r>
            <a:endParaRPr lang="ru-RU" sz="3600" dirty="0">
              <a:latin typeface="Bahnschrift Condensed" panose="020B0502040204020203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sz="quarter" idx="1"/>
          </p:nvPr>
        </p:nvSpPr>
        <p:spPr>
          <a:xfrm>
            <a:off x="827584" y="1577969"/>
            <a:ext cx="3744416" cy="228123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quarter" idx="2"/>
          </p:nvPr>
        </p:nvSpPr>
        <p:spPr>
          <a:xfrm>
            <a:off x="1475656" y="1532296"/>
            <a:ext cx="3670300" cy="2281238"/>
          </a:xfrm>
        </p:spPr>
        <p:txBody>
          <a:bodyPr>
            <a:normAutofit/>
          </a:bodyPr>
          <a:lstStyle/>
          <a:p>
            <a:pPr marL="137160" indent="0" algn="just">
              <a:buNone/>
            </a:pPr>
            <a:r>
              <a:rPr lang="ru-RU" sz="1600" b="1" dirty="0">
                <a:ln w="635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ГЕРБ города БРЯНСКА</a:t>
            </a:r>
            <a:endParaRPr lang="ru-RU" sz="1600" b="1" dirty="0">
              <a:ln w="6350"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  <a:ea typeface="+mj-ea"/>
              <a:cs typeface="+mj-cs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3"/>
          </p:nvPr>
        </p:nvSpPr>
        <p:spPr/>
        <p:txBody>
          <a:bodyPr>
            <a:normAutofit/>
          </a:bodyPr>
          <a:lstStyle/>
          <a:p>
            <a:pPr marL="137160" indent="0" algn="just">
              <a:buNone/>
            </a:pPr>
            <a:r>
              <a:rPr lang="ru-RU" sz="1600" b="1" dirty="0">
                <a:ln w="635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ФЛАГ города БРЯНСКА</a:t>
            </a:r>
            <a:endParaRPr lang="ru-RU" sz="1600" b="1" dirty="0">
              <a:ln w="6350"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  <a:ea typeface="+mj-ea"/>
              <a:cs typeface="+mj-cs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quarter" idx="4"/>
          </p:nvPr>
        </p:nvSpPr>
        <p:spPr>
          <a:xfrm>
            <a:off x="5292080" y="4437112"/>
            <a:ext cx="3699520" cy="1801763"/>
          </a:xfrm>
        </p:spPr>
        <p:txBody>
          <a:bodyPr>
            <a:noAutofit/>
          </a:bodyPr>
          <a:lstStyle/>
          <a:p>
            <a:pPr marL="137160" indent="0" algn="just">
              <a:buNone/>
            </a:pPr>
            <a:r>
              <a:rPr lang="ru-RU" sz="1600" b="1" dirty="0">
                <a:ln w="635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ОБЩИЕ СВЕДЕНИЯ:</a:t>
            </a:r>
          </a:p>
          <a:p>
            <a:pPr marL="137160" indent="0">
              <a:buNone/>
            </a:pPr>
            <a:r>
              <a:rPr lang="ru-RU" sz="1600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Город Брянск основан в 985 году</a:t>
            </a:r>
          </a:p>
          <a:p>
            <a:pPr marL="137160" indent="0">
              <a:buNone/>
            </a:pPr>
            <a:r>
              <a:rPr lang="ru-RU" sz="1600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Территория города Брянска – 186,73 км2</a:t>
            </a:r>
          </a:p>
          <a:p>
            <a:pPr marL="137160" indent="0">
              <a:buNone/>
            </a:pPr>
            <a:r>
              <a:rPr lang="ru-RU" sz="1600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Численность населения – 373 310 чел.</a:t>
            </a:r>
          </a:p>
          <a:p>
            <a:pPr marL="137160" indent="0">
              <a:buNone/>
            </a:pPr>
            <a:r>
              <a:rPr lang="ru-RU" sz="1600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Почетное звание: </a:t>
            </a:r>
          </a:p>
          <a:p>
            <a:pPr marL="137160" indent="0">
              <a:buNone/>
            </a:pPr>
            <a:r>
              <a:rPr lang="ru-RU" sz="1600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-</a:t>
            </a:r>
            <a:r>
              <a:rPr lang="ru-RU" sz="1600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«Город партизанской славы»</a:t>
            </a:r>
          </a:p>
          <a:p>
            <a:pPr marL="137160" indent="0">
              <a:buNone/>
            </a:pPr>
            <a:r>
              <a:rPr lang="ru-RU" sz="1600" dirty="0" smtClean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-«Город </a:t>
            </a:r>
            <a:r>
              <a:rPr lang="ru-RU" sz="1600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воинской </a:t>
            </a:r>
            <a:r>
              <a:rPr lang="ru-RU" sz="1600" dirty="0" smtClean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славы»</a:t>
            </a:r>
            <a:endParaRPr lang="ru-RU" sz="1600" dirty="0">
              <a:ln w="6350">
                <a:noFill/>
              </a:ln>
              <a:latin typeface="Bahnschrift Condensed" panose="020B0502040204020203" pitchFamily="34" charset="0"/>
              <a:ea typeface="+mj-ea"/>
              <a:cs typeface="+mj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290" y="4797152"/>
            <a:ext cx="2304255" cy="11839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132856"/>
            <a:ext cx="1153364" cy="15225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56792"/>
            <a:ext cx="3311752" cy="248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8919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2800" dirty="0" smtClean="0">
                <a:latin typeface="Bahnschrift" panose="020B0502040204020203" pitchFamily="34" charset="0"/>
              </a:rPr>
              <a:t>Динамика расходов бюджета  </a:t>
            </a:r>
            <a:br>
              <a:rPr lang="ru-RU" altLang="ru-RU" sz="2800" dirty="0" smtClean="0">
                <a:latin typeface="Bahnschrift" panose="020B0502040204020203" pitchFamily="34" charset="0"/>
              </a:rPr>
            </a:br>
            <a:r>
              <a:rPr lang="ru-RU" altLang="ru-RU" sz="2800" dirty="0" smtClean="0">
                <a:latin typeface="Bahnschrift" panose="020B0502040204020203" pitchFamily="34" charset="0"/>
              </a:rPr>
              <a:t>города Брянска</a:t>
            </a:r>
          </a:p>
        </p:txBody>
      </p:sp>
      <p:graphicFrame>
        <p:nvGraphicFramePr>
          <p:cNvPr id="2" name="Содержимое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89509123"/>
              </p:ext>
            </p:extLst>
          </p:nvPr>
        </p:nvGraphicFramePr>
        <p:xfrm>
          <a:off x="1115616" y="1628800"/>
          <a:ext cx="7200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AutoShape 13"/>
          <p:cNvSpPr>
            <a:spLocks noChangeArrowheads="1"/>
          </p:cNvSpPr>
          <p:nvPr/>
        </p:nvSpPr>
        <p:spPr bwMode="auto">
          <a:xfrm rot="2725724">
            <a:off x="2861235" y="3186191"/>
            <a:ext cx="843685" cy="263342"/>
          </a:xfrm>
          <a:prstGeom prst="rightArrow">
            <a:avLst>
              <a:gd name="adj1" fmla="val 50000"/>
              <a:gd name="adj2" fmla="val 89494"/>
            </a:avLst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 rot="21078357">
            <a:off x="4802748" y="3579108"/>
            <a:ext cx="901608" cy="263342"/>
          </a:xfrm>
          <a:prstGeom prst="rightArrow">
            <a:avLst>
              <a:gd name="adj1" fmla="val 50000"/>
              <a:gd name="adj2" fmla="val 89494"/>
            </a:avLst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Trebuchet MS" pitchFamily="34" charset="0"/>
              </a:rPr>
              <a:t>РАСХОДЫ  БЮДЖЕТА  города БРЯНСКА  на  </a:t>
            </a:r>
            <a:r>
              <a:rPr lang="ru-RU" sz="2000" b="1" i="1" dirty="0" smtClean="0">
                <a:latin typeface="Trebuchet MS" pitchFamily="34" charset="0"/>
              </a:rPr>
              <a:t>2025 </a:t>
            </a:r>
            <a:r>
              <a:rPr lang="ru-RU" sz="2000" b="1" i="1" dirty="0" smtClean="0">
                <a:latin typeface="Trebuchet MS" pitchFamily="34" charset="0"/>
              </a:rPr>
              <a:t>год</a:t>
            </a:r>
            <a:endParaRPr lang="ru-RU" sz="2000" b="1" i="1" dirty="0">
              <a:latin typeface="Trebuchet MS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284876816"/>
              </p:ext>
            </p:extLst>
          </p:nvPr>
        </p:nvGraphicFramePr>
        <p:xfrm>
          <a:off x="107504" y="1196752"/>
          <a:ext cx="4248472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H="1">
            <a:off x="2339752" y="1268760"/>
            <a:ext cx="1368152" cy="360040"/>
          </a:xfrm>
          <a:prstGeom prst="straightConnector1">
            <a:avLst/>
          </a:prstGeom>
          <a:ln w="127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2195736" y="3212976"/>
            <a:ext cx="1512168" cy="288032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667779"/>
              </p:ext>
            </p:extLst>
          </p:nvPr>
        </p:nvGraphicFramePr>
        <p:xfrm>
          <a:off x="4211960" y="1268760"/>
          <a:ext cx="2664296" cy="20009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5461"/>
                <a:gridCol w="968835"/>
              </a:tblGrid>
              <a:tr h="44645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Образование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9</a:t>
                      </a:r>
                      <a:r>
                        <a:rPr lang="ru-RU" sz="1400" baseline="0" dirty="0" smtClean="0">
                          <a:latin typeface="Trebuchet MS" pitchFamily="34" charset="0"/>
                        </a:rPr>
                        <a:t> 097,2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Культура и кинематография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690,6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Социальная политика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419,1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Физкультура и </a:t>
                      </a:r>
                    </a:p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спорт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584,0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Стрелка вправо 22"/>
          <p:cNvSpPr/>
          <p:nvPr/>
        </p:nvSpPr>
        <p:spPr>
          <a:xfrm>
            <a:off x="7020272" y="2204864"/>
            <a:ext cx="57606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7524328" y="1412776"/>
            <a:ext cx="15121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Социально-направленный</a:t>
            </a:r>
          </a:p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бюджет города Брянска</a:t>
            </a:r>
          </a:p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72,56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algn="ctr"/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420249884"/>
              </p:ext>
            </p:extLst>
          </p:nvPr>
        </p:nvGraphicFramePr>
        <p:xfrm>
          <a:off x="323528" y="4221088"/>
          <a:ext cx="338437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Выноска со стрелкой вниз 25"/>
          <p:cNvSpPr/>
          <p:nvPr/>
        </p:nvSpPr>
        <p:spPr>
          <a:xfrm>
            <a:off x="611560" y="3645024"/>
            <a:ext cx="3240360" cy="648072"/>
          </a:xfrm>
          <a:prstGeom prst="down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683568" y="371703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rebuchet MS" pitchFamily="34" charset="0"/>
              </a:rPr>
              <a:t>ПРОГРАММНЫЙ  БЮДЖЕТ </a:t>
            </a:r>
            <a:endParaRPr lang="ru-RU" i="1" dirty="0">
              <a:latin typeface="Trebuchet MS" pitchFamily="34" charset="0"/>
            </a:endParaRP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970220195"/>
              </p:ext>
            </p:extLst>
          </p:nvPr>
        </p:nvGraphicFramePr>
        <p:xfrm>
          <a:off x="4283968" y="4077072"/>
          <a:ext cx="457200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355976" y="3717032"/>
            <a:ext cx="4464496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>
                <a:latin typeface="Trebuchet MS" pitchFamily="34" charset="0"/>
              </a:rPr>
              <a:t>Детализация  структуры  расходов  муниципальных  программ в  </a:t>
            </a:r>
            <a:r>
              <a:rPr lang="ru-RU" sz="1200" b="1" i="1" dirty="0" smtClean="0">
                <a:latin typeface="Trebuchet MS" pitchFamily="34" charset="0"/>
              </a:rPr>
              <a:t>2025 </a:t>
            </a:r>
            <a:r>
              <a:rPr lang="ru-RU" sz="1200" b="1" i="1" dirty="0" smtClean="0">
                <a:latin typeface="Trebuchet MS" pitchFamily="34" charset="0"/>
              </a:rPr>
              <a:t>году</a:t>
            </a:r>
            <a:endParaRPr lang="ru-RU" sz="1400" b="1" i="1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488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7103251" cy="721359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Брянска</a:t>
            </a:r>
            <a:endParaRPr lang="ru-RU" sz="1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229149"/>
              </p:ext>
            </p:extLst>
          </p:nvPr>
        </p:nvGraphicFramePr>
        <p:xfrm>
          <a:off x="251520" y="1052736"/>
          <a:ext cx="3390609" cy="475253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7565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70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17015"/>
              </a:tblGrid>
              <a:tr h="2707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 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Уд.вес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294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734,3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4,94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563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0288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74,3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0,50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563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2 458,4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16,53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08393">
                <a:tc>
                  <a:txBody>
                    <a:bodyPr/>
                    <a:lstStyle/>
                    <a:p>
                      <a:pPr algn="l" fontAlgn="t"/>
                      <a:endParaRPr lang="ru-RU" sz="1200" b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429,1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2,88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0842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845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9 097,2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61,17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845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690,6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4,64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0845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419,1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2,82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0842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584,0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3,93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60839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372,4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2,50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05639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14 872,1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100,00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377900166"/>
              </p:ext>
            </p:extLst>
          </p:nvPr>
        </p:nvGraphicFramePr>
        <p:xfrm>
          <a:off x="4283968" y="764704"/>
          <a:ext cx="4680520" cy="581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6270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48680"/>
            <a:ext cx="6512511" cy="864096"/>
          </a:xfrm>
          <a:ln>
            <a:noFill/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  <a:t/>
            </a:r>
            <a:br>
              <a:rPr lang="ru-RU" sz="2400" dirty="0" smtClean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</a:br>
            <a:r>
              <a:rPr lang="ru-RU" sz="2400" dirty="0" smtClean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latin typeface="Bahnschrift Condensed" panose="020B0502040204020203" pitchFamily="34" charset="0"/>
              </a:rPr>
              <a:t>Расходы </a:t>
            </a:r>
            <a:r>
              <a:rPr lang="ru-RU" sz="2400" dirty="0" smtClean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latin typeface="Bahnschrift Condensed" panose="020B0502040204020203" pitchFamily="34" charset="0"/>
              </a:rPr>
              <a:t>бюджета </a:t>
            </a:r>
            <a:r>
              <a:rPr lang="ru-RU" sz="2400" dirty="0" smtClean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latin typeface="Bahnschrift Condensed" panose="020B0502040204020203" pitchFamily="34" charset="0"/>
              </a:rPr>
              <a:t>города Брянска на реализацию муниципальных программ</a:t>
            </a:r>
            <a:r>
              <a:rPr lang="ru-RU" sz="2400" dirty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latin typeface="Bahnschrift Condensed" panose="020B0502040204020203" pitchFamily="34" charset="0"/>
              </a:rPr>
              <a:t/>
            </a:r>
            <a:br>
              <a:rPr lang="ru-RU" sz="2400" dirty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latin typeface="Bahnschrift Condensed" panose="020B0502040204020203" pitchFamily="34" charset="0"/>
              </a:rPr>
            </a:br>
            <a:endParaRPr lang="ru-RU" sz="2400" dirty="0">
              <a:gradFill>
                <a:gsLst>
                  <a:gs pos="0">
                    <a:schemeClr val="tx1"/>
                  </a:gs>
                  <a:gs pos="37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latin typeface="Bahnschrift Condensed" panose="020B0502040204020203" pitchFamily="34" charset="0"/>
            </a:endParaRPr>
          </a:p>
        </p:txBody>
      </p:sp>
      <p:graphicFrame>
        <p:nvGraphicFramePr>
          <p:cNvPr id="5" name="Объект 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432304076"/>
              </p:ext>
            </p:extLst>
          </p:nvPr>
        </p:nvGraphicFramePr>
        <p:xfrm>
          <a:off x="611560" y="1484784"/>
          <a:ext cx="7920880" cy="5030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Объект 8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4266999636"/>
              </p:ext>
            </p:extLst>
          </p:nvPr>
        </p:nvGraphicFramePr>
        <p:xfrm>
          <a:off x="5004048" y="1988840"/>
          <a:ext cx="432048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4537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1803;p47">
            <a:extLst>
              <a:ext uri="{FF2B5EF4-FFF2-40B4-BE49-F238E27FC236}">
                <a16:creationId xmlns:a16="http://schemas.microsoft.com/office/drawing/2014/main" xmlns="" id="{38BD6998-18AD-4DF8-8336-554F9A6740EA}"/>
              </a:ext>
            </a:extLst>
          </p:cNvPr>
          <p:cNvSpPr/>
          <p:nvPr/>
        </p:nvSpPr>
        <p:spPr>
          <a:xfrm>
            <a:off x="8537795" y="2257339"/>
            <a:ext cx="570883" cy="361647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2"/>
                </a:moveTo>
                <a:lnTo>
                  <a:pt x="4572" y="21812"/>
                </a:lnTo>
                <a:cubicBezTo>
                  <a:pt x="2048" y="21812"/>
                  <a:pt x="0" y="19764"/>
                  <a:pt x="0" y="17240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50" y="0"/>
                </a:lnTo>
                <a:cubicBezTo>
                  <a:pt x="21574" y="0"/>
                  <a:pt x="23622" y="2048"/>
                  <a:pt x="23622" y="4572"/>
                </a:cubicBezTo>
                <a:lnTo>
                  <a:pt x="23622" y="17240"/>
                </a:lnTo>
                <a:cubicBezTo>
                  <a:pt x="23622" y="19764"/>
                  <a:pt x="21574" y="21812"/>
                  <a:pt x="19050" y="21812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sym typeface="+mn-lt"/>
            </a:endParaRPr>
          </a:p>
        </p:txBody>
      </p:sp>
      <p:sp>
        <p:nvSpPr>
          <p:cNvPr id="89" name="Google Shape;1803;p47">
            <a:extLst>
              <a:ext uri="{FF2B5EF4-FFF2-40B4-BE49-F238E27FC236}">
                <a16:creationId xmlns:a16="http://schemas.microsoft.com/office/drawing/2014/main" xmlns="" id="{38BD6998-18AD-4DF8-8336-554F9A6740EA}"/>
              </a:ext>
            </a:extLst>
          </p:cNvPr>
          <p:cNvSpPr/>
          <p:nvPr/>
        </p:nvSpPr>
        <p:spPr>
          <a:xfrm>
            <a:off x="8537796" y="2731496"/>
            <a:ext cx="578896" cy="361647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2"/>
                </a:moveTo>
                <a:lnTo>
                  <a:pt x="4572" y="21812"/>
                </a:lnTo>
                <a:cubicBezTo>
                  <a:pt x="2048" y="21812"/>
                  <a:pt x="0" y="19764"/>
                  <a:pt x="0" y="17240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50" y="0"/>
                </a:lnTo>
                <a:cubicBezTo>
                  <a:pt x="21574" y="0"/>
                  <a:pt x="23622" y="2048"/>
                  <a:pt x="23622" y="4572"/>
                </a:cubicBezTo>
                <a:lnTo>
                  <a:pt x="23622" y="17240"/>
                </a:lnTo>
                <a:cubicBezTo>
                  <a:pt x="23622" y="19764"/>
                  <a:pt x="21574" y="21812"/>
                  <a:pt x="19050" y="21812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sym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488" y="4866279"/>
            <a:ext cx="1336614" cy="1782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9" name="Freeform 12">
            <a:extLst>
              <a:ext uri="{FF2B5EF4-FFF2-40B4-BE49-F238E27FC236}">
                <a16:creationId xmlns:a16="http://schemas.microsoft.com/office/drawing/2014/main" xmlns="" id="{6B5DC81A-068B-428C-A2E0-34A9D9A04575}"/>
              </a:ext>
            </a:extLst>
          </p:cNvPr>
          <p:cNvSpPr>
            <a:spLocks/>
          </p:cNvSpPr>
          <p:nvPr/>
        </p:nvSpPr>
        <p:spPr bwMode="auto">
          <a:xfrm rot="546258">
            <a:off x="3733473" y="3477902"/>
            <a:ext cx="835469" cy="416563"/>
          </a:xfrm>
          <a:custGeom>
            <a:avLst/>
            <a:gdLst>
              <a:gd name="T0" fmla="*/ 0 w 1920"/>
              <a:gd name="T1" fmla="*/ 231 h 592"/>
              <a:gd name="T2" fmla="*/ 1920 w 1920"/>
              <a:gd name="T3" fmla="*/ 592 h 592"/>
              <a:gd name="T4" fmla="*/ 1920 w 1920"/>
              <a:gd name="T5" fmla="*/ 155 h 592"/>
              <a:gd name="T6" fmla="*/ 0 w 1920"/>
              <a:gd name="T7" fmla="*/ 0 h 592"/>
              <a:gd name="T8" fmla="*/ 0 w 1920"/>
              <a:gd name="T9" fmla="*/ 231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0" h="592">
                <a:moveTo>
                  <a:pt x="0" y="231"/>
                </a:moveTo>
                <a:lnTo>
                  <a:pt x="1920" y="592"/>
                </a:lnTo>
                <a:lnTo>
                  <a:pt x="1920" y="155"/>
                </a:lnTo>
                <a:lnTo>
                  <a:pt x="0" y="0"/>
                </a:lnTo>
                <a:lnTo>
                  <a:pt x="0" y="231"/>
                </a:lnTo>
                <a:close/>
              </a:path>
            </a:pathLst>
          </a:custGeom>
          <a:solidFill>
            <a:srgbClr val="457367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120" name="Freeform 11">
            <a:extLst>
              <a:ext uri="{FF2B5EF4-FFF2-40B4-BE49-F238E27FC236}">
                <a16:creationId xmlns:a16="http://schemas.microsoft.com/office/drawing/2014/main" xmlns="" id="{F34555EC-F0AC-4ADB-9798-E90BFD50E8A3}"/>
              </a:ext>
            </a:extLst>
          </p:cNvPr>
          <p:cNvSpPr>
            <a:spLocks/>
          </p:cNvSpPr>
          <p:nvPr/>
        </p:nvSpPr>
        <p:spPr bwMode="auto">
          <a:xfrm rot="21176704">
            <a:off x="4512246" y="3476798"/>
            <a:ext cx="628279" cy="449454"/>
          </a:xfrm>
          <a:custGeom>
            <a:avLst/>
            <a:gdLst>
              <a:gd name="T0" fmla="*/ 1201 w 1201"/>
              <a:gd name="T1" fmla="*/ 210 h 564"/>
              <a:gd name="T2" fmla="*/ 0 w 1201"/>
              <a:gd name="T3" fmla="*/ 564 h 564"/>
              <a:gd name="T4" fmla="*/ 0 w 1201"/>
              <a:gd name="T5" fmla="*/ 127 h 564"/>
              <a:gd name="T6" fmla="*/ 1201 w 1201"/>
              <a:gd name="T7" fmla="*/ 0 h 564"/>
              <a:gd name="T8" fmla="*/ 1201 w 1201"/>
              <a:gd name="T9" fmla="*/ 21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1" h="564">
                <a:moveTo>
                  <a:pt x="1201" y="210"/>
                </a:moveTo>
                <a:lnTo>
                  <a:pt x="0" y="564"/>
                </a:lnTo>
                <a:lnTo>
                  <a:pt x="0" y="127"/>
                </a:lnTo>
                <a:lnTo>
                  <a:pt x="1201" y="0"/>
                </a:lnTo>
                <a:lnTo>
                  <a:pt x="1201" y="210"/>
                </a:lnTo>
                <a:close/>
              </a:path>
            </a:pathLst>
          </a:custGeom>
          <a:solidFill>
            <a:srgbClr val="496F6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118" name="Freeform 9">
            <a:extLst>
              <a:ext uri="{FF2B5EF4-FFF2-40B4-BE49-F238E27FC236}">
                <a16:creationId xmlns:a16="http://schemas.microsoft.com/office/drawing/2014/main" xmlns="" id="{7059FC6D-29C5-4B56-AF87-213E417C28C7}"/>
              </a:ext>
            </a:extLst>
          </p:cNvPr>
          <p:cNvSpPr>
            <a:spLocks/>
          </p:cNvSpPr>
          <p:nvPr/>
        </p:nvSpPr>
        <p:spPr bwMode="auto">
          <a:xfrm>
            <a:off x="3741661" y="3123872"/>
            <a:ext cx="1375512" cy="556275"/>
          </a:xfrm>
          <a:custGeom>
            <a:avLst/>
            <a:gdLst>
              <a:gd name="T0" fmla="*/ 0 w 3121"/>
              <a:gd name="T1" fmla="*/ 134 h 289"/>
              <a:gd name="T2" fmla="*/ 1920 w 3121"/>
              <a:gd name="T3" fmla="*/ 289 h 289"/>
              <a:gd name="T4" fmla="*/ 3121 w 3121"/>
              <a:gd name="T5" fmla="*/ 162 h 289"/>
              <a:gd name="T6" fmla="*/ 1917 w 3121"/>
              <a:gd name="T7" fmla="*/ 0 h 289"/>
              <a:gd name="T8" fmla="*/ 0 w 3121"/>
              <a:gd name="T9" fmla="*/ 134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21" h="289">
                <a:moveTo>
                  <a:pt x="0" y="134"/>
                </a:moveTo>
                <a:lnTo>
                  <a:pt x="1920" y="289"/>
                </a:lnTo>
                <a:lnTo>
                  <a:pt x="3121" y="162"/>
                </a:lnTo>
                <a:lnTo>
                  <a:pt x="1917" y="0"/>
                </a:lnTo>
                <a:lnTo>
                  <a:pt x="0" y="134"/>
                </a:lnTo>
                <a:close/>
              </a:path>
            </a:pathLst>
          </a:custGeom>
          <a:solidFill>
            <a:srgbClr val="585E6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25373">
                  <a:lumMod val="50000"/>
                </a:srgbClr>
              </a:solidFill>
              <a:ea typeface="宋体" panose="02010600030101010101" pitchFamily="2" charset="-122"/>
            </a:endParaRPr>
          </a:p>
        </p:txBody>
      </p:sp>
      <p:cxnSp>
        <p:nvCxnSpPr>
          <p:cNvPr id="1162" name="Прямая соединительная линия 1161"/>
          <p:cNvCxnSpPr/>
          <p:nvPr/>
        </p:nvCxnSpPr>
        <p:spPr>
          <a:xfrm>
            <a:off x="8460432" y="1899032"/>
            <a:ext cx="0" cy="1962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8" name="TextBox 1167"/>
          <p:cNvSpPr txBox="1"/>
          <p:nvPr/>
        </p:nvSpPr>
        <p:spPr>
          <a:xfrm>
            <a:off x="8537796" y="2314915"/>
            <a:ext cx="840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2060"/>
                </a:solidFill>
              </a:rPr>
              <a:t>14 735,0</a:t>
            </a:r>
            <a:endParaRPr lang="ru-RU" sz="1000" b="1" dirty="0">
              <a:solidFill>
                <a:srgbClr val="002060"/>
              </a:solidFill>
            </a:endParaRPr>
          </a:p>
        </p:txBody>
      </p:sp>
      <p:graphicFrame>
        <p:nvGraphicFramePr>
          <p:cNvPr id="1203" name="Таблица 12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95562"/>
              </p:ext>
            </p:extLst>
          </p:nvPr>
        </p:nvGraphicFramePr>
        <p:xfrm>
          <a:off x="12483" y="574426"/>
          <a:ext cx="3695421" cy="571887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832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0570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Bahnschrift Condensed" panose="020B0502040204020203" pitchFamily="34" charset="0"/>
                        </a:rPr>
                        <a:t>Муниципальная программа</a:t>
                      </a:r>
                      <a:endParaRPr lang="ru-RU" sz="900" dirty="0">
                        <a:solidFill>
                          <a:schemeClr val="tx1"/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Bahnschrift Condensed" panose="020B0502040204020203" pitchFamily="34" charset="0"/>
                        </a:rPr>
                        <a:t>2025</a:t>
                      </a:r>
                      <a:endParaRPr lang="ru-RU" sz="1050" dirty="0">
                        <a:solidFill>
                          <a:schemeClr val="tx1"/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Bahnschrift Condensed" panose="020B0502040204020203" pitchFamily="34" charset="0"/>
                        </a:rPr>
                        <a:t>2026</a:t>
                      </a:r>
                      <a:endParaRPr lang="ru-RU" sz="1050" dirty="0">
                        <a:solidFill>
                          <a:schemeClr val="tx1"/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Bahnschrift Condensed" panose="020B0502040204020203" pitchFamily="34" charset="0"/>
                        </a:rPr>
                        <a:t>2026</a:t>
                      </a:r>
                      <a:endParaRPr lang="ru-RU" sz="1050" dirty="0">
                        <a:solidFill>
                          <a:schemeClr val="tx1"/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140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Стимулирование экономической активности в городе Брянске</a:t>
                      </a:r>
                      <a:endParaRPr lang="ru-RU" sz="9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1 035,4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831,0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1 003,7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920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Повышение безопасности дорожного движения в городе Брянске</a:t>
                      </a:r>
                      <a:endParaRPr lang="ru-RU" sz="9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1 316,3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896,6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890,1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579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Осуществление полномочий исполнительного органа МСУ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770,1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754,5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779,3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Управление муниципальными финансами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416,4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482,2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381,0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432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Развитие образования в городе Брянске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8 813,5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8 061,6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8 068,6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920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Поддержка и сохранение культуры и искусства в городе Брянске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1 016,7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1 020,5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1 021,2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140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Осуществление</a:t>
                      </a:r>
                      <a:r>
                        <a:rPr lang="ru-RU" sz="900" b="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 полномочий исполнительного органа МСУ по участию в профилактике терроризма и экстремизма, минимизации и (или) ликвидации последствий их проявления на территории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  <a:p>
                      <a:pPr algn="ctr"/>
                      <a:endParaRPr lang="ru-RU" sz="9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2,5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  <a:p>
                      <a:pPr algn="ctr"/>
                      <a:endParaRPr lang="ru-RU" sz="9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0,0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  <a:p>
                      <a:pPr algn="ctr"/>
                      <a:endParaRPr lang="ru-RU" sz="9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2,5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40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Жилищно-коммунальное хозяйство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488,4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406,7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422,4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5229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Развитие градостроительства на территории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75,9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74,0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77,0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86234188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Формирование современной городской среды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0,5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0,5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0,5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5432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Молодежная и семейная политика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130,9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134,2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138,5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2060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Физическая культура и спорт в городе Брянске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584,6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447,5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447,9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Управление и распоряжение муниципальной собственностью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83,8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83,5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Bahnschrift Condensed" panose="020B0502040204020203" pitchFamily="34" charset="0"/>
                        </a:rPr>
                        <a:t>86,4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Bahnschrift Condensed" panose="020B0502040204020203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grpSp>
        <p:nvGrpSpPr>
          <p:cNvPr id="1093" name="组合 52">
            <a:extLst>
              <a:ext uri="{FF2B5EF4-FFF2-40B4-BE49-F238E27FC236}">
                <a16:creationId xmlns:a16="http://schemas.microsoft.com/office/drawing/2014/main" xmlns="" id="{538516A8-498A-4AF1-8ABD-01E7376E9B00}"/>
              </a:ext>
            </a:extLst>
          </p:cNvPr>
          <p:cNvGrpSpPr/>
          <p:nvPr/>
        </p:nvGrpSpPr>
        <p:grpSpPr>
          <a:xfrm>
            <a:off x="3658725" y="1538689"/>
            <a:ext cx="1416414" cy="1790335"/>
            <a:chOff x="3834159" y="1265238"/>
            <a:chExt cx="5219354" cy="3746500"/>
          </a:xfrm>
        </p:grpSpPr>
        <p:grpSp>
          <p:nvGrpSpPr>
            <p:cNvPr id="1095" name="组合 4">
              <a:extLst>
                <a:ext uri="{FF2B5EF4-FFF2-40B4-BE49-F238E27FC236}">
                  <a16:creationId xmlns:a16="http://schemas.microsoft.com/office/drawing/2014/main" xmlns="" id="{3F2EFF7F-D8CD-4C5A-AB37-4DBC57EBB8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34159" y="3859213"/>
              <a:ext cx="5208241" cy="1152525"/>
              <a:chOff x="3365052" y="4143375"/>
              <a:chExt cx="5208242" cy="1152525"/>
            </a:xfrm>
          </p:grpSpPr>
          <p:sp>
            <p:nvSpPr>
              <p:cNvPr id="1112" name="Freeform 9">
                <a:extLst>
                  <a:ext uri="{FF2B5EF4-FFF2-40B4-BE49-F238E27FC236}">
                    <a16:creationId xmlns:a16="http://schemas.microsoft.com/office/drawing/2014/main" xmlns="" id="{7059FC6D-29C5-4B56-AF87-213E417C2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143375"/>
                <a:ext cx="4954588" cy="458787"/>
              </a:xfrm>
              <a:custGeom>
                <a:avLst/>
                <a:gdLst>
                  <a:gd name="T0" fmla="*/ 0 w 3121"/>
                  <a:gd name="T1" fmla="*/ 134 h 289"/>
                  <a:gd name="T2" fmla="*/ 1920 w 3121"/>
                  <a:gd name="T3" fmla="*/ 289 h 289"/>
                  <a:gd name="T4" fmla="*/ 3121 w 3121"/>
                  <a:gd name="T5" fmla="*/ 162 h 289"/>
                  <a:gd name="T6" fmla="*/ 1917 w 3121"/>
                  <a:gd name="T7" fmla="*/ 0 h 289"/>
                  <a:gd name="T8" fmla="*/ 0 w 3121"/>
                  <a:gd name="T9" fmla="*/ 13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1" h="289">
                    <a:moveTo>
                      <a:pt x="0" y="134"/>
                    </a:moveTo>
                    <a:lnTo>
                      <a:pt x="1920" y="289"/>
                    </a:lnTo>
                    <a:lnTo>
                      <a:pt x="3121" y="162"/>
                    </a:lnTo>
                    <a:lnTo>
                      <a:pt x="1917" y="0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rgbClr val="802D0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3" name="Freeform 11">
                <a:extLst>
                  <a:ext uri="{FF2B5EF4-FFF2-40B4-BE49-F238E27FC236}">
                    <a16:creationId xmlns:a16="http://schemas.microsoft.com/office/drawing/2014/main" xmlns="" id="{F34555EC-F0AC-4ADB-9798-E90BFD50E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7" y="4400550"/>
                <a:ext cx="1906587" cy="895350"/>
              </a:xfrm>
              <a:custGeom>
                <a:avLst/>
                <a:gdLst>
                  <a:gd name="T0" fmla="*/ 1201 w 1201"/>
                  <a:gd name="T1" fmla="*/ 210 h 564"/>
                  <a:gd name="T2" fmla="*/ 0 w 1201"/>
                  <a:gd name="T3" fmla="*/ 564 h 564"/>
                  <a:gd name="T4" fmla="*/ 0 w 1201"/>
                  <a:gd name="T5" fmla="*/ 127 h 564"/>
                  <a:gd name="T6" fmla="*/ 1201 w 1201"/>
                  <a:gd name="T7" fmla="*/ 0 h 564"/>
                  <a:gd name="T8" fmla="*/ 1201 w 1201"/>
                  <a:gd name="T9" fmla="*/ 21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564">
                    <a:moveTo>
                      <a:pt x="1201" y="210"/>
                    </a:moveTo>
                    <a:lnTo>
                      <a:pt x="0" y="564"/>
                    </a:lnTo>
                    <a:lnTo>
                      <a:pt x="0" y="127"/>
                    </a:lnTo>
                    <a:lnTo>
                      <a:pt x="1201" y="0"/>
                    </a:lnTo>
                    <a:lnTo>
                      <a:pt x="1201" y="210"/>
                    </a:lnTo>
                    <a:close/>
                  </a:path>
                </a:pathLst>
              </a:custGeom>
              <a:solidFill>
                <a:srgbClr val="AA600D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4" name="Freeform 12">
                <a:extLst>
                  <a:ext uri="{FF2B5EF4-FFF2-40B4-BE49-F238E27FC236}">
                    <a16:creationId xmlns:a16="http://schemas.microsoft.com/office/drawing/2014/main" xmlns="" id="{6B5DC81A-068B-428C-A2E0-34A9D9A04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356100"/>
                <a:ext cx="3048001" cy="939800"/>
              </a:xfrm>
              <a:custGeom>
                <a:avLst/>
                <a:gdLst>
                  <a:gd name="T0" fmla="*/ 0 w 1920"/>
                  <a:gd name="T1" fmla="*/ 231 h 592"/>
                  <a:gd name="T2" fmla="*/ 1920 w 1920"/>
                  <a:gd name="T3" fmla="*/ 592 h 592"/>
                  <a:gd name="T4" fmla="*/ 1920 w 1920"/>
                  <a:gd name="T5" fmla="*/ 155 h 592"/>
                  <a:gd name="T6" fmla="*/ 0 w 1920"/>
                  <a:gd name="T7" fmla="*/ 0 h 592"/>
                  <a:gd name="T8" fmla="*/ 0 w 1920"/>
                  <a:gd name="T9" fmla="*/ 231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592">
                    <a:moveTo>
                      <a:pt x="0" y="231"/>
                    </a:moveTo>
                    <a:lnTo>
                      <a:pt x="1920" y="592"/>
                    </a:lnTo>
                    <a:lnTo>
                      <a:pt x="1920" y="155"/>
                    </a:lnTo>
                    <a:lnTo>
                      <a:pt x="0" y="0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F5A60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5" name="Freeform 19">
                <a:extLst>
                  <a:ext uri="{FF2B5EF4-FFF2-40B4-BE49-F238E27FC236}">
                    <a16:creationId xmlns:a16="http://schemas.microsoft.com/office/drawing/2014/main" xmlns="" id="{5F5A7F08-CC90-48B0-9C50-3B5F05E9A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356100"/>
                <a:ext cx="3048000" cy="246063"/>
              </a:xfrm>
              <a:custGeom>
                <a:avLst/>
                <a:gdLst>
                  <a:gd name="T0" fmla="*/ 3048000 w 558"/>
                  <a:gd name="T1" fmla="*/ 246063 h 45"/>
                  <a:gd name="T2" fmla="*/ 0 w 558"/>
                  <a:gd name="T3" fmla="*/ 0 h 45"/>
                  <a:gd name="T4" fmla="*/ 3048000 w 558"/>
                  <a:gd name="T5" fmla="*/ 246063 h 4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45">
                    <a:moveTo>
                      <a:pt x="558" y="45"/>
                    </a:moveTo>
                    <a:cubicBezTo>
                      <a:pt x="371" y="30"/>
                      <a:pt x="186" y="21"/>
                      <a:pt x="0" y="0"/>
                    </a:cubicBezTo>
                    <a:cubicBezTo>
                      <a:pt x="188" y="16"/>
                      <a:pt x="383" y="24"/>
                      <a:pt x="55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6" name="Freeform 20">
                <a:extLst>
                  <a:ext uri="{FF2B5EF4-FFF2-40B4-BE49-F238E27FC236}">
                    <a16:creationId xmlns:a16="http://schemas.microsoft.com/office/drawing/2014/main" xmlns="" id="{9296F95A-2F9D-4244-9A0D-34BA8F98C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4400550"/>
                <a:ext cx="1895475" cy="201613"/>
              </a:xfrm>
              <a:custGeom>
                <a:avLst/>
                <a:gdLst>
                  <a:gd name="T0" fmla="*/ 0 w 347"/>
                  <a:gd name="T1" fmla="*/ 201613 h 37"/>
                  <a:gd name="T2" fmla="*/ 1895475 w 347"/>
                  <a:gd name="T3" fmla="*/ 0 h 37"/>
                  <a:gd name="T4" fmla="*/ 0 w 347"/>
                  <a:gd name="T5" fmla="*/ 201613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7" h="37">
                    <a:moveTo>
                      <a:pt x="0" y="37"/>
                    </a:moveTo>
                    <a:cubicBezTo>
                      <a:pt x="116" y="22"/>
                      <a:pt x="231" y="20"/>
                      <a:pt x="347" y="0"/>
                    </a:cubicBezTo>
                    <a:cubicBezTo>
                      <a:pt x="230" y="15"/>
                      <a:pt x="109" y="16"/>
                      <a:pt x="0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7" name="Freeform 25">
                <a:extLst>
                  <a:ext uri="{FF2B5EF4-FFF2-40B4-BE49-F238E27FC236}">
                    <a16:creationId xmlns:a16="http://schemas.microsoft.com/office/drawing/2014/main" xmlns="" id="{0BE2A400-FD33-4CF2-BA4B-CC2E8A69C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4602163"/>
                <a:ext cx="33338" cy="666750"/>
              </a:xfrm>
              <a:custGeom>
                <a:avLst/>
                <a:gdLst>
                  <a:gd name="T0" fmla="*/ 16669 w 6"/>
                  <a:gd name="T1" fmla="*/ 0 h 122"/>
                  <a:gd name="T2" fmla="*/ 16669 w 6"/>
                  <a:gd name="T3" fmla="*/ 666750 h 122"/>
                  <a:gd name="T4" fmla="*/ 16669 w 6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22">
                    <a:moveTo>
                      <a:pt x="3" y="0"/>
                    </a:moveTo>
                    <a:cubicBezTo>
                      <a:pt x="5" y="53"/>
                      <a:pt x="6" y="71"/>
                      <a:pt x="3" y="122"/>
                    </a:cubicBezTo>
                    <a:cubicBezTo>
                      <a:pt x="1" y="70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8" name="文本框 33">
                <a:extLst>
                  <a:ext uri="{FF2B5EF4-FFF2-40B4-BE49-F238E27FC236}">
                    <a16:creationId xmlns:a16="http://schemas.microsoft.com/office/drawing/2014/main" xmlns="" id="{86DA3E89-88A3-47B1-8C9E-69BE7476FF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486291">
                <a:off x="3365052" y="4446757"/>
                <a:ext cx="3923374" cy="708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zh-CN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2026</a:t>
                </a:r>
                <a:r>
                  <a:rPr lang="ru-RU" altLang="zh-CN" sz="16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ru-RU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год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96" name="组合 2">
              <a:extLst>
                <a:ext uri="{FF2B5EF4-FFF2-40B4-BE49-F238E27FC236}">
                  <a16:creationId xmlns:a16="http://schemas.microsoft.com/office/drawing/2014/main" xmlns="" id="{F20AB511-D927-4AD7-998A-DD6B10E1D4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98925" y="1265238"/>
              <a:ext cx="4954588" cy="1454150"/>
              <a:chOff x="3618706" y="1570038"/>
              <a:chExt cx="4954588" cy="1454150"/>
            </a:xfrm>
          </p:grpSpPr>
          <p:sp>
            <p:nvSpPr>
              <p:cNvPr id="1108" name="Freeform 17">
                <a:extLst>
                  <a:ext uri="{FF2B5EF4-FFF2-40B4-BE49-F238E27FC236}">
                    <a16:creationId xmlns:a16="http://schemas.microsoft.com/office/drawing/2014/main" xmlns="" id="{08D1BB2F-5DF9-493A-9920-FBDFA1076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2330450"/>
                <a:ext cx="3048000" cy="693738"/>
              </a:xfrm>
              <a:custGeom>
                <a:avLst/>
                <a:gdLst>
                  <a:gd name="T0" fmla="*/ 3048000 w 558"/>
                  <a:gd name="T1" fmla="*/ 0 h 127"/>
                  <a:gd name="T2" fmla="*/ 0 w 558"/>
                  <a:gd name="T3" fmla="*/ 693738 h 127"/>
                  <a:gd name="T4" fmla="*/ 3048000 w 558"/>
                  <a:gd name="T5" fmla="*/ 0 h 1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127">
                    <a:moveTo>
                      <a:pt x="558" y="0"/>
                    </a:moveTo>
                    <a:cubicBezTo>
                      <a:pt x="376" y="44"/>
                      <a:pt x="184" y="92"/>
                      <a:pt x="0" y="127"/>
                    </a:cubicBezTo>
                    <a:cubicBezTo>
                      <a:pt x="184" y="85"/>
                      <a:pt x="385" y="34"/>
                      <a:pt x="5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9" name="Freeform 21">
                <a:extLst>
                  <a:ext uri="{FF2B5EF4-FFF2-40B4-BE49-F238E27FC236}">
                    <a16:creationId xmlns:a16="http://schemas.microsoft.com/office/drawing/2014/main" xmlns="" id="{66661262-ACFE-4B89-8B19-6AF734FA3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2330450"/>
                <a:ext cx="1906588" cy="666750"/>
              </a:xfrm>
              <a:custGeom>
                <a:avLst/>
                <a:gdLst>
                  <a:gd name="T0" fmla="*/ 0 w 349"/>
                  <a:gd name="T1" fmla="*/ 0 h 122"/>
                  <a:gd name="T2" fmla="*/ 1906588 w 349"/>
                  <a:gd name="T3" fmla="*/ 666750 h 122"/>
                  <a:gd name="T4" fmla="*/ 0 w 349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9" h="122">
                    <a:moveTo>
                      <a:pt x="0" y="0"/>
                    </a:moveTo>
                    <a:cubicBezTo>
                      <a:pt x="111" y="44"/>
                      <a:pt x="236" y="87"/>
                      <a:pt x="349" y="122"/>
                    </a:cubicBezTo>
                    <a:cubicBezTo>
                      <a:pt x="237" y="80"/>
                      <a:pt x="106" y="3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0" name="Freeform 23">
                <a:extLst>
                  <a:ext uri="{FF2B5EF4-FFF2-40B4-BE49-F238E27FC236}">
                    <a16:creationId xmlns:a16="http://schemas.microsoft.com/office/drawing/2014/main" xmlns="" id="{6BFEA428-04EA-4BE0-810E-DBC5D87C76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1570038"/>
                <a:ext cx="33338" cy="754063"/>
              </a:xfrm>
              <a:custGeom>
                <a:avLst/>
                <a:gdLst>
                  <a:gd name="T0" fmla="*/ 16669 w 6"/>
                  <a:gd name="T1" fmla="*/ 0 h 138"/>
                  <a:gd name="T2" fmla="*/ 16669 w 6"/>
                  <a:gd name="T3" fmla="*/ 754063 h 138"/>
                  <a:gd name="T4" fmla="*/ 16669 w 6"/>
                  <a:gd name="T5" fmla="*/ 0 h 1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38">
                    <a:moveTo>
                      <a:pt x="3" y="0"/>
                    </a:moveTo>
                    <a:cubicBezTo>
                      <a:pt x="5" y="54"/>
                      <a:pt x="6" y="87"/>
                      <a:pt x="3" y="138"/>
                    </a:cubicBezTo>
                    <a:cubicBezTo>
                      <a:pt x="1" y="87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97" name="组合 3">
              <a:extLst>
                <a:ext uri="{FF2B5EF4-FFF2-40B4-BE49-F238E27FC236}">
                  <a16:creationId xmlns:a16="http://schemas.microsoft.com/office/drawing/2014/main" xmlns="" id="{1316F884-86D9-421F-B99C-9BD2F602FC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55648" y="2713038"/>
              <a:ext cx="5097865" cy="1131887"/>
              <a:chOff x="3475429" y="3017838"/>
              <a:chExt cx="5097865" cy="1131888"/>
            </a:xfrm>
          </p:grpSpPr>
          <p:sp>
            <p:nvSpPr>
              <p:cNvPr id="1098" name="Freeform 8">
                <a:extLst>
                  <a:ext uri="{FF2B5EF4-FFF2-40B4-BE49-F238E27FC236}">
                    <a16:creationId xmlns:a16="http://schemas.microsoft.com/office/drawing/2014/main" xmlns="" id="{5E807D07-B7F1-4804-B4E5-450649264A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684589"/>
                <a:ext cx="4954588" cy="465137"/>
              </a:xfrm>
              <a:custGeom>
                <a:avLst/>
                <a:gdLst>
                  <a:gd name="T0" fmla="*/ 0 w 3121"/>
                  <a:gd name="T1" fmla="*/ 128 h 293"/>
                  <a:gd name="T2" fmla="*/ 1920 w 3121"/>
                  <a:gd name="T3" fmla="*/ 0 h 293"/>
                  <a:gd name="T4" fmla="*/ 3121 w 3121"/>
                  <a:gd name="T5" fmla="*/ 114 h 293"/>
                  <a:gd name="T6" fmla="*/ 1917 w 3121"/>
                  <a:gd name="T7" fmla="*/ 293 h 293"/>
                  <a:gd name="T8" fmla="*/ 0 w 3121"/>
                  <a:gd name="T9" fmla="*/ 12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1" h="293">
                    <a:moveTo>
                      <a:pt x="0" y="128"/>
                    </a:moveTo>
                    <a:lnTo>
                      <a:pt x="1920" y="0"/>
                    </a:lnTo>
                    <a:lnTo>
                      <a:pt x="3121" y="114"/>
                    </a:lnTo>
                    <a:lnTo>
                      <a:pt x="1917" y="293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6C6B65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99" name="Freeform 13">
                <a:extLst>
                  <a:ext uri="{FF2B5EF4-FFF2-40B4-BE49-F238E27FC236}">
                    <a16:creationId xmlns:a16="http://schemas.microsoft.com/office/drawing/2014/main" xmlns="" id="{EAFCCEAD-4826-4AAB-8D28-24F57B14DA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3017838"/>
                <a:ext cx="1906588" cy="847726"/>
              </a:xfrm>
              <a:custGeom>
                <a:avLst/>
                <a:gdLst>
                  <a:gd name="T0" fmla="*/ 1201 w 1201"/>
                  <a:gd name="T1" fmla="*/ 327 h 534"/>
                  <a:gd name="T2" fmla="*/ 0 w 1201"/>
                  <a:gd name="T3" fmla="*/ 0 h 534"/>
                  <a:gd name="T4" fmla="*/ 0 w 1201"/>
                  <a:gd name="T5" fmla="*/ 420 h 534"/>
                  <a:gd name="T6" fmla="*/ 1201 w 1201"/>
                  <a:gd name="T7" fmla="*/ 534 h 534"/>
                  <a:gd name="T8" fmla="*/ 1201 w 1201"/>
                  <a:gd name="T9" fmla="*/ 327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534">
                    <a:moveTo>
                      <a:pt x="1201" y="327"/>
                    </a:moveTo>
                    <a:lnTo>
                      <a:pt x="0" y="0"/>
                    </a:lnTo>
                    <a:lnTo>
                      <a:pt x="0" y="420"/>
                    </a:lnTo>
                    <a:lnTo>
                      <a:pt x="1201" y="534"/>
                    </a:lnTo>
                    <a:lnTo>
                      <a:pt x="1201" y="327"/>
                    </a:lnTo>
                    <a:close/>
                  </a:path>
                </a:pathLst>
              </a:custGeom>
              <a:solidFill>
                <a:srgbClr val="96938B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0" name="Freeform 14">
                <a:extLst>
                  <a:ext uri="{FF2B5EF4-FFF2-40B4-BE49-F238E27FC236}">
                    <a16:creationId xmlns:a16="http://schemas.microsoft.com/office/drawing/2014/main" xmlns="" id="{17A13E82-071B-4FE4-951A-ED80FC1F2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017838"/>
                <a:ext cx="3048000" cy="869951"/>
              </a:xfrm>
              <a:custGeom>
                <a:avLst/>
                <a:gdLst>
                  <a:gd name="T0" fmla="*/ 0 w 1920"/>
                  <a:gd name="T1" fmla="*/ 317 h 548"/>
                  <a:gd name="T2" fmla="*/ 1920 w 1920"/>
                  <a:gd name="T3" fmla="*/ 0 h 548"/>
                  <a:gd name="T4" fmla="*/ 1920 w 1920"/>
                  <a:gd name="T5" fmla="*/ 420 h 548"/>
                  <a:gd name="T6" fmla="*/ 0 w 1920"/>
                  <a:gd name="T7" fmla="*/ 548 h 548"/>
                  <a:gd name="T8" fmla="*/ 0 w 1920"/>
                  <a:gd name="T9" fmla="*/ 317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548">
                    <a:moveTo>
                      <a:pt x="0" y="317"/>
                    </a:moveTo>
                    <a:lnTo>
                      <a:pt x="1920" y="0"/>
                    </a:lnTo>
                    <a:lnTo>
                      <a:pt x="1920" y="420"/>
                    </a:lnTo>
                    <a:lnTo>
                      <a:pt x="0" y="548"/>
                    </a:lnTo>
                    <a:lnTo>
                      <a:pt x="0" y="317"/>
                    </a:lnTo>
                    <a:close/>
                  </a:path>
                </a:pathLst>
              </a:custGeom>
              <a:solidFill>
                <a:srgbClr val="D7D3C8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1" name="Freeform 18">
                <a:extLst>
                  <a:ext uri="{FF2B5EF4-FFF2-40B4-BE49-F238E27FC236}">
                    <a16:creationId xmlns:a16="http://schemas.microsoft.com/office/drawing/2014/main" xmlns="" id="{9C92FCDD-3DAF-413F-93C2-60073002C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684588"/>
                <a:ext cx="3048000" cy="196850"/>
              </a:xfrm>
              <a:custGeom>
                <a:avLst/>
                <a:gdLst>
                  <a:gd name="T0" fmla="*/ 3048000 w 558"/>
                  <a:gd name="T1" fmla="*/ 0 h 36"/>
                  <a:gd name="T2" fmla="*/ 0 w 558"/>
                  <a:gd name="T3" fmla="*/ 196850 h 36"/>
                  <a:gd name="T4" fmla="*/ 3048000 w 558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36">
                    <a:moveTo>
                      <a:pt x="558" y="0"/>
                    </a:moveTo>
                    <a:cubicBezTo>
                      <a:pt x="372" y="13"/>
                      <a:pt x="187" y="30"/>
                      <a:pt x="0" y="36"/>
                    </a:cubicBezTo>
                    <a:cubicBezTo>
                      <a:pt x="188" y="24"/>
                      <a:pt x="382" y="6"/>
                      <a:pt x="5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2" name="Freeform 22">
                <a:extLst>
                  <a:ext uri="{FF2B5EF4-FFF2-40B4-BE49-F238E27FC236}">
                    <a16:creationId xmlns:a16="http://schemas.microsoft.com/office/drawing/2014/main" xmlns="" id="{FF20D027-0D1F-463E-B943-20E0F25CC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3684588"/>
                <a:ext cx="1895475" cy="180975"/>
              </a:xfrm>
              <a:custGeom>
                <a:avLst/>
                <a:gdLst>
                  <a:gd name="T0" fmla="*/ 0 w 347"/>
                  <a:gd name="T1" fmla="*/ 0 h 33"/>
                  <a:gd name="T2" fmla="*/ 1895475 w 347"/>
                  <a:gd name="T3" fmla="*/ 180975 h 33"/>
                  <a:gd name="T4" fmla="*/ 0 w 347"/>
                  <a:gd name="T5" fmla="*/ 0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7" h="33">
                    <a:moveTo>
                      <a:pt x="0" y="0"/>
                    </a:moveTo>
                    <a:cubicBezTo>
                      <a:pt x="114" y="13"/>
                      <a:pt x="233" y="26"/>
                      <a:pt x="347" y="33"/>
                    </a:cubicBezTo>
                    <a:cubicBezTo>
                      <a:pt x="233" y="21"/>
                      <a:pt x="108" y="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3" name="Freeform 24">
                <a:extLst>
                  <a:ext uri="{FF2B5EF4-FFF2-40B4-BE49-F238E27FC236}">
                    <a16:creationId xmlns:a16="http://schemas.microsoft.com/office/drawing/2014/main" xmlns="" id="{C7F29BFE-8477-4E04-874B-48F105DB3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3017838"/>
                <a:ext cx="33338" cy="666750"/>
              </a:xfrm>
              <a:custGeom>
                <a:avLst/>
                <a:gdLst>
                  <a:gd name="T0" fmla="*/ 16669 w 6"/>
                  <a:gd name="T1" fmla="*/ 0 h 122"/>
                  <a:gd name="T2" fmla="*/ 16669 w 6"/>
                  <a:gd name="T3" fmla="*/ 666750 h 122"/>
                  <a:gd name="T4" fmla="*/ 16669 w 6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22">
                    <a:moveTo>
                      <a:pt x="3" y="0"/>
                    </a:moveTo>
                    <a:cubicBezTo>
                      <a:pt x="5" y="53"/>
                      <a:pt x="6" y="71"/>
                      <a:pt x="3" y="122"/>
                    </a:cubicBezTo>
                    <a:cubicBezTo>
                      <a:pt x="1" y="70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4" name="文本框 32">
                <a:extLst>
                  <a:ext uri="{FF2B5EF4-FFF2-40B4-BE49-F238E27FC236}">
                    <a16:creationId xmlns:a16="http://schemas.microsoft.com/office/drawing/2014/main" xmlns="" id="{6081D2CC-DA38-45E7-B5EE-3524408009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21188924">
                <a:off x="3475429" y="3159917"/>
                <a:ext cx="3923374" cy="708468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zh-CN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2025</a:t>
                </a:r>
                <a:r>
                  <a:rPr lang="ru-RU" altLang="zh-CN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ru-RU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год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" name="Прямоугольник 3"/>
          <p:cNvSpPr/>
          <p:nvPr/>
        </p:nvSpPr>
        <p:spPr>
          <a:xfrm>
            <a:off x="2095121" y="54960"/>
            <a:ext cx="67774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ED1F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Муниципальные программы города Брянска  </a:t>
            </a:r>
            <a:r>
              <a:rPr lang="ru-RU" sz="1600" dirty="0" smtClean="0">
                <a:solidFill>
                  <a:srgbClr val="ED1F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2025-2027 </a:t>
            </a:r>
            <a:r>
              <a:rPr lang="ru-RU" sz="1600" dirty="0" smtClean="0">
                <a:solidFill>
                  <a:srgbClr val="ED1F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годов (млн. руб</a:t>
            </a:r>
            <a:r>
              <a:rPr lang="ru-RU" sz="1600" dirty="0" smtClean="0">
                <a:solidFill>
                  <a:srgbClr val="ED1F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.)</a:t>
            </a:r>
            <a:r>
              <a:rPr lang="ru-RU" sz="2400" b="1" dirty="0">
                <a:solidFill>
                  <a:srgbClr val="F2CB05"/>
                </a:solidFill>
              </a:rPr>
              <a:t>7</a:t>
            </a:r>
            <a:endParaRPr lang="ru-RU" sz="1600" dirty="0">
              <a:solidFill>
                <a:srgbClr val="ED1F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123" name="文本框 61"/>
          <p:cNvSpPr txBox="1"/>
          <p:nvPr/>
        </p:nvSpPr>
        <p:spPr>
          <a:xfrm>
            <a:off x="5004049" y="2340096"/>
            <a:ext cx="6973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C00000"/>
                </a:solidFill>
              </a:rPr>
              <a:t>10 545,6</a:t>
            </a:r>
            <a:endParaRPr lang="zh-CN" altLang="en-US" sz="1000" b="1" dirty="0">
              <a:solidFill>
                <a:srgbClr val="C00000"/>
              </a:solidFill>
            </a:endParaRPr>
          </a:p>
        </p:txBody>
      </p:sp>
      <p:sp>
        <p:nvSpPr>
          <p:cNvPr id="124" name="文本框 61"/>
          <p:cNvSpPr txBox="1"/>
          <p:nvPr/>
        </p:nvSpPr>
        <p:spPr>
          <a:xfrm>
            <a:off x="5004049" y="2802219"/>
            <a:ext cx="6973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C00000"/>
                </a:solidFill>
              </a:rPr>
              <a:t>9 663,8</a:t>
            </a:r>
            <a:endParaRPr lang="zh-CN" altLang="en-US" sz="1000" b="1" dirty="0">
              <a:solidFill>
                <a:srgbClr val="C00000"/>
              </a:solidFill>
            </a:endParaRPr>
          </a:p>
        </p:txBody>
      </p:sp>
      <p:sp>
        <p:nvSpPr>
          <p:cNvPr id="126" name="Google Shape;1803;p47">
            <a:extLst>
              <a:ext uri="{FF2B5EF4-FFF2-40B4-BE49-F238E27FC236}">
                <a16:creationId xmlns:a16="http://schemas.microsoft.com/office/drawing/2014/main" xmlns="" id="{38BD6998-18AD-4DF8-8336-554F9A6740EA}"/>
              </a:ext>
            </a:extLst>
          </p:cNvPr>
          <p:cNvSpPr/>
          <p:nvPr/>
        </p:nvSpPr>
        <p:spPr>
          <a:xfrm>
            <a:off x="8537796" y="3229766"/>
            <a:ext cx="590382" cy="361647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2"/>
                </a:moveTo>
                <a:lnTo>
                  <a:pt x="4572" y="21812"/>
                </a:lnTo>
                <a:cubicBezTo>
                  <a:pt x="2048" y="21812"/>
                  <a:pt x="0" y="19764"/>
                  <a:pt x="0" y="17240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50" y="0"/>
                </a:lnTo>
                <a:cubicBezTo>
                  <a:pt x="21574" y="0"/>
                  <a:pt x="23622" y="2048"/>
                  <a:pt x="23622" y="4572"/>
                </a:cubicBezTo>
                <a:lnTo>
                  <a:pt x="23622" y="17240"/>
                </a:lnTo>
                <a:cubicBezTo>
                  <a:pt x="23622" y="19764"/>
                  <a:pt x="21574" y="21812"/>
                  <a:pt x="19050" y="21812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sym typeface="+mn-lt"/>
            </a:endParaRPr>
          </a:p>
        </p:txBody>
      </p:sp>
      <p:sp>
        <p:nvSpPr>
          <p:cNvPr id="130" name="文本框 47"/>
          <p:cNvSpPr txBox="1"/>
          <p:nvPr/>
        </p:nvSpPr>
        <p:spPr>
          <a:xfrm>
            <a:off x="6876256" y="2328050"/>
            <a:ext cx="76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chemeClr val="accent6">
                    <a:lumMod val="75000"/>
                  </a:schemeClr>
                </a:solidFill>
              </a:rPr>
              <a:t>1 451,9</a:t>
            </a:r>
            <a:endParaRPr lang="zh-CN" altLang="en-US" sz="1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1" name="文本框 47"/>
          <p:cNvSpPr txBox="1"/>
          <p:nvPr/>
        </p:nvSpPr>
        <p:spPr>
          <a:xfrm>
            <a:off x="6876256" y="2792151"/>
            <a:ext cx="764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chemeClr val="accent6">
                    <a:lumMod val="75000"/>
                  </a:schemeClr>
                </a:solidFill>
              </a:rPr>
              <a:t>1 313,3</a:t>
            </a:r>
            <a:endParaRPr lang="zh-CN" altLang="en-US" sz="1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2" name="文本框 40"/>
          <p:cNvSpPr txBox="1"/>
          <p:nvPr/>
        </p:nvSpPr>
        <p:spPr>
          <a:xfrm>
            <a:off x="7630443" y="2348864"/>
            <a:ext cx="6859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00FF00"/>
                </a:solidFill>
              </a:rPr>
              <a:t>856,4</a:t>
            </a:r>
            <a:endParaRPr lang="zh-CN" altLang="en-US" sz="1000" b="1" dirty="0">
              <a:solidFill>
                <a:srgbClr val="00FF00"/>
              </a:solidFill>
            </a:endParaRPr>
          </a:p>
        </p:txBody>
      </p:sp>
      <p:sp>
        <p:nvSpPr>
          <p:cNvPr id="133" name="文本框 40"/>
          <p:cNvSpPr txBox="1"/>
          <p:nvPr/>
        </p:nvSpPr>
        <p:spPr>
          <a:xfrm>
            <a:off x="7636444" y="2805947"/>
            <a:ext cx="6799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00FF00"/>
                </a:solidFill>
              </a:rPr>
              <a:t>837,9</a:t>
            </a:r>
            <a:endParaRPr lang="zh-CN" altLang="en-US" sz="1000" b="1" dirty="0">
              <a:solidFill>
                <a:srgbClr val="00FF00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8537796" y="2776220"/>
            <a:ext cx="8308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2060"/>
                </a:solidFill>
              </a:rPr>
              <a:t>13 192,8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8537797" y="3285740"/>
            <a:ext cx="8292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2060"/>
                </a:solidFill>
              </a:rPr>
              <a:t>13 319,1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136" name="文本框 128"/>
          <p:cNvSpPr txBox="1"/>
          <p:nvPr/>
        </p:nvSpPr>
        <p:spPr>
          <a:xfrm>
            <a:off x="4644008" y="574427"/>
            <a:ext cx="11411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Программы социальной сферы</a:t>
            </a:r>
          </a:p>
          <a:p>
            <a:pPr algn="ctr"/>
            <a:endParaRPr lang="ru-RU" altLang="zh-CN" sz="1100" b="1" dirty="0"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  <a:p>
            <a:pPr algn="ctr"/>
            <a:endParaRPr lang="zh-CN" altLang="en-US" sz="1100" b="1" dirty="0"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138" name="文本框 128"/>
          <p:cNvSpPr txBox="1"/>
          <p:nvPr/>
        </p:nvSpPr>
        <p:spPr>
          <a:xfrm>
            <a:off x="7695519" y="560359"/>
            <a:ext cx="84227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1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Программы общего характера</a:t>
            </a:r>
            <a:endParaRPr lang="zh-CN" altLang="en-US" sz="11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139" name="文本框 128"/>
          <p:cNvSpPr txBox="1"/>
          <p:nvPr/>
        </p:nvSpPr>
        <p:spPr>
          <a:xfrm>
            <a:off x="6779967" y="566895"/>
            <a:ext cx="915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Программы </a:t>
            </a:r>
            <a:r>
              <a:rPr lang="ru-RU" altLang="zh-CN" sz="1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поддержки отраслей экономики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141" name="文本框 61"/>
          <p:cNvSpPr txBox="1"/>
          <p:nvPr/>
        </p:nvSpPr>
        <p:spPr>
          <a:xfrm>
            <a:off x="5004049" y="3316273"/>
            <a:ext cx="69734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C00000"/>
                </a:solidFill>
              </a:rPr>
              <a:t>9 676,2</a:t>
            </a:r>
            <a:endParaRPr lang="zh-CN" altLang="en-US" sz="1050" b="1" dirty="0">
              <a:solidFill>
                <a:srgbClr val="C00000"/>
              </a:solidFill>
            </a:endParaRPr>
          </a:p>
        </p:txBody>
      </p:sp>
      <p:sp>
        <p:nvSpPr>
          <p:cNvPr id="143" name="文本框 47"/>
          <p:cNvSpPr txBox="1"/>
          <p:nvPr/>
        </p:nvSpPr>
        <p:spPr>
          <a:xfrm>
            <a:off x="6876256" y="3312455"/>
            <a:ext cx="777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chemeClr val="accent6">
                    <a:lumMod val="75000"/>
                  </a:schemeClr>
                </a:solidFill>
              </a:rPr>
              <a:t>1 384,7</a:t>
            </a:r>
            <a:endParaRPr lang="zh-CN" altLang="en-US" sz="1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4" name="文本框 40"/>
          <p:cNvSpPr txBox="1"/>
          <p:nvPr/>
        </p:nvSpPr>
        <p:spPr>
          <a:xfrm>
            <a:off x="7615093" y="3326251"/>
            <a:ext cx="7166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00FF00"/>
                </a:solidFill>
              </a:rPr>
              <a:t>868,2</a:t>
            </a:r>
            <a:endParaRPr lang="zh-CN" altLang="en-US" sz="1000" b="1" dirty="0">
              <a:solidFill>
                <a:srgbClr val="00FF00"/>
              </a:solidFill>
            </a:endParaRPr>
          </a:p>
        </p:txBody>
      </p:sp>
      <p:sp>
        <p:nvSpPr>
          <p:cNvPr id="5" name="Выгнутая вниз стрелка 4"/>
          <p:cNvSpPr/>
          <p:nvPr/>
        </p:nvSpPr>
        <p:spPr>
          <a:xfrm rot="20398627" flipH="1">
            <a:off x="3722101" y="4818353"/>
            <a:ext cx="5155952" cy="1077820"/>
          </a:xfrm>
          <a:prstGeom prst="curvedUp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93" name="文本框 128"/>
          <p:cNvSpPr txBox="1"/>
          <p:nvPr/>
        </p:nvSpPr>
        <p:spPr>
          <a:xfrm>
            <a:off x="5701391" y="566895"/>
            <a:ext cx="10785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1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Программы строительства жилищно-коммунального  и дорожного хозяйства</a:t>
            </a:r>
            <a:endParaRPr lang="zh-CN" altLang="en-US" sz="11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96" name="文本框 61"/>
          <p:cNvSpPr txBox="1"/>
          <p:nvPr/>
        </p:nvSpPr>
        <p:spPr>
          <a:xfrm>
            <a:off x="5994425" y="2340095"/>
            <a:ext cx="6113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FFFF00"/>
                </a:solidFill>
              </a:rPr>
              <a:t>1 881,1</a:t>
            </a:r>
            <a:endParaRPr lang="zh-CN" altLang="en-US" sz="1000" b="1" dirty="0">
              <a:solidFill>
                <a:srgbClr val="FFFF00"/>
              </a:solidFill>
            </a:endParaRPr>
          </a:p>
        </p:txBody>
      </p:sp>
      <p:sp>
        <p:nvSpPr>
          <p:cNvPr id="97" name="文本框 61"/>
          <p:cNvSpPr txBox="1"/>
          <p:nvPr/>
        </p:nvSpPr>
        <p:spPr>
          <a:xfrm>
            <a:off x="5785144" y="2789119"/>
            <a:ext cx="994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FFFF00"/>
                </a:solidFill>
              </a:rPr>
              <a:t>1 377,8</a:t>
            </a:r>
            <a:endParaRPr lang="zh-CN" altLang="en-US" sz="1000" b="1" dirty="0">
              <a:solidFill>
                <a:srgbClr val="FFFF00"/>
              </a:solidFill>
            </a:endParaRPr>
          </a:p>
        </p:txBody>
      </p:sp>
      <p:sp>
        <p:nvSpPr>
          <p:cNvPr id="98" name="文本框 61"/>
          <p:cNvSpPr txBox="1"/>
          <p:nvPr/>
        </p:nvSpPr>
        <p:spPr>
          <a:xfrm>
            <a:off x="5976902" y="3299692"/>
            <a:ext cx="6113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FFFF99"/>
                </a:solidFill>
              </a:rPr>
              <a:t>1 390,0</a:t>
            </a:r>
            <a:endParaRPr lang="zh-CN" altLang="en-US" sz="1000" b="1" dirty="0">
              <a:solidFill>
                <a:srgbClr val="FFFF00"/>
              </a:solidFill>
            </a:endParaRPr>
          </a:p>
        </p:txBody>
      </p:sp>
      <p:sp>
        <p:nvSpPr>
          <p:cNvPr id="121" name="文本框 33">
            <a:extLst>
              <a:ext uri="{FF2B5EF4-FFF2-40B4-BE49-F238E27FC236}">
                <a16:creationId xmlns:a16="http://schemas.microsoft.com/office/drawing/2014/main" xmlns="" id="{86DA3E89-88A3-47B1-8C9E-69BE7476FFE5}"/>
              </a:ext>
            </a:extLst>
          </p:cNvPr>
          <p:cNvSpPr txBox="1">
            <a:spLocks noChangeArrowheads="1"/>
          </p:cNvSpPr>
          <p:nvPr/>
        </p:nvSpPr>
        <p:spPr bwMode="auto">
          <a:xfrm rot="937269">
            <a:off x="3670715" y="3499282"/>
            <a:ext cx="10647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2027</a:t>
            </a:r>
            <a:r>
              <a:rPr lang="ru-RU" altLang="zh-CN" sz="1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ru-RU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год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914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6839" y="144000"/>
            <a:ext cx="7076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Непрограммные направления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деятельности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24BBB14-F1AD-4D8C-8B06-333B7BE4ACF6}"/>
              </a:ext>
            </a:extLst>
          </p:cNvPr>
          <p:cNvSpPr/>
          <p:nvPr/>
        </p:nvSpPr>
        <p:spPr>
          <a:xfrm>
            <a:off x="117000" y="594000"/>
            <a:ext cx="8977500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10"/>
              </a:lnSpc>
              <a:spcBef>
                <a:spcPts val="180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Удельный вес непрограммных расходов составляет в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2025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0,92%,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2026 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2,31%,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2027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3,52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%.</a:t>
            </a:r>
          </a:p>
          <a:p>
            <a:pPr algn="just">
              <a:lnSpc>
                <a:spcPts val="151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состав бюджетных ассигнований на обеспечение непрограммных направлений деятельности включены следующие расходы: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4" name="Таблица 13">
            <a:extLst>
              <a:ext uri="{FF2B5EF4-FFF2-40B4-BE49-F238E27FC236}">
                <a16:creationId xmlns="" xmlns:a16="http://schemas.microsoft.com/office/drawing/2014/main" id="{235EF270-3C9E-4E25-BDCE-E7693017CB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217173"/>
              </p:ext>
            </p:extLst>
          </p:nvPr>
        </p:nvGraphicFramePr>
        <p:xfrm>
          <a:off x="117000" y="1579553"/>
          <a:ext cx="6421996" cy="4729767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4018687">
                  <a:extLst>
                    <a:ext uri="{9D8B030D-6E8A-4147-A177-3AD203B41FA5}">
                      <a16:colId xmlns="" xmlns:a16="http://schemas.microsoft.com/office/drawing/2014/main" val="3781660361"/>
                    </a:ext>
                  </a:extLst>
                </a:gridCol>
                <a:gridCol w="801103">
                  <a:extLst>
                    <a:ext uri="{9D8B030D-6E8A-4147-A177-3AD203B41FA5}">
                      <a16:colId xmlns="" xmlns:a16="http://schemas.microsoft.com/office/drawing/2014/main" val="19276881"/>
                    </a:ext>
                  </a:extLst>
                </a:gridCol>
                <a:gridCol w="801103">
                  <a:extLst>
                    <a:ext uri="{9D8B030D-6E8A-4147-A177-3AD203B41FA5}">
                      <a16:colId xmlns="" xmlns:a16="http://schemas.microsoft.com/office/drawing/2014/main" val="885306826"/>
                    </a:ext>
                  </a:extLst>
                </a:gridCol>
                <a:gridCol w="801103">
                  <a:extLst>
                    <a:ext uri="{9D8B030D-6E8A-4147-A177-3AD203B41FA5}">
                      <a16:colId xmlns="" xmlns:a16="http://schemas.microsoft.com/office/drawing/2014/main" val="3567004903"/>
                    </a:ext>
                  </a:extLst>
                </a:gridCol>
              </a:tblGrid>
              <a:tr h="2492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sz="1400" b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</a:t>
                      </a:r>
                      <a:r>
                        <a:rPr lang="ru-RU" sz="1400" b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4237595412"/>
                  </a:ext>
                </a:extLst>
              </a:tr>
              <a:tr h="3598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Брянский городской Совет народных депутатов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335046095"/>
                  </a:ext>
                </a:extLst>
              </a:tr>
              <a:tr h="3806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Контрольно-счетная палата города Брянска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084414420"/>
                  </a:ext>
                </a:extLst>
              </a:tr>
              <a:tr h="3806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Брянская городская администрация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937270704"/>
                  </a:ext>
                </a:extLst>
              </a:tr>
              <a:tr h="94296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-обеспечение проведения мероприятий,          посвященным памятным и юбилейным датам, протокольных и других мероприятий местного значения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06066227"/>
                  </a:ext>
                </a:extLst>
              </a:tr>
              <a:tr h="4879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 управления Брянской городской администрации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859793240"/>
                  </a:ext>
                </a:extLst>
              </a:tr>
              <a:tr h="4879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-условно утвержденные расходы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167,3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350,3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4067729434"/>
                  </a:ext>
                </a:extLst>
              </a:tr>
              <a:tr h="4816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-резервный фонд Брянской городской администрации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169701044"/>
                  </a:ext>
                </a:extLst>
              </a:tr>
              <a:tr h="7097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-резервные средства 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(поддержка реализации мероприятий муниципальных программ города Брянска и непрограммных мероприятий)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32,3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16,2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11,5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905823672"/>
                  </a:ext>
                </a:extLst>
              </a:tr>
              <a:tr h="2492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3418358450"/>
                  </a:ext>
                </a:extLst>
              </a:tr>
            </a:tbl>
          </a:graphicData>
        </a:graphic>
      </p:graphicFrame>
      <p:pic>
        <p:nvPicPr>
          <p:cNvPr id="4100" name="Picture 4" descr="https://dpru.obs.ru-moscow-1.hc.sbercloud.ru/images/article/2018/11/22/2F7A5EDA-B14D-46CE-8926-51C04F7FC402.jpg">
            <a:extLst>
              <a:ext uri="{FF2B5EF4-FFF2-40B4-BE49-F238E27FC236}">
                <a16:creationId xmlns="" xmlns:a16="http://schemas.microsoft.com/office/drawing/2014/main" id="{B02CA9B8-CB8D-46AD-8EC2-DC53DAA13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250" y="1484784"/>
            <a:ext cx="2176384" cy="193456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vos-mo.ru/upload/iblock/778/d41xqxpgi23o3az2mlzi4h30s69mkq9m/1.jpg">
            <a:extLst>
              <a:ext uri="{FF2B5EF4-FFF2-40B4-BE49-F238E27FC236}">
                <a16:creationId xmlns="" xmlns:a16="http://schemas.microsoft.com/office/drawing/2014/main" id="{C6F3A881-8DE4-488E-B64C-1990BED39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445" y="3419347"/>
            <a:ext cx="2176384" cy="193456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548" y="5349346"/>
            <a:ext cx="2207090" cy="137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734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298341"/>
              </p:ext>
            </p:extLst>
          </p:nvPr>
        </p:nvGraphicFramePr>
        <p:xfrm>
          <a:off x="179389" y="3356992"/>
          <a:ext cx="8785225" cy="2781379"/>
        </p:xfrm>
        <a:graphic>
          <a:graphicData uri="http://schemas.openxmlformats.org/drawingml/2006/table">
            <a:tbl>
              <a:tblPr/>
              <a:tblGrid>
                <a:gridCol w="6912891"/>
                <a:gridCol w="648072"/>
                <a:gridCol w="576064"/>
                <a:gridCol w="648198"/>
              </a:tblGrid>
              <a:tr h="7450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Наименование мероприятий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2025 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2026 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2027 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510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Всего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 1 035,4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831,0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1 003,7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</a:tr>
              <a:tr h="5760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Поддержка малого и среднего предпринимательства в городе Брянске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0,2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4593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Организация транспортного обслуживания в городе Брянске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1 028,9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831,0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1 003,7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4497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Обеспечение жильем молодых семей в городе Брянске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6,3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77" marB="3617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</a:tbl>
          </a:graphicData>
        </a:graphic>
      </p:graphicFrame>
      <p:sp>
        <p:nvSpPr>
          <p:cNvPr id="109612" name="Прямоугольник 6"/>
          <p:cNvSpPr>
            <a:spLocks noChangeArrowheads="1"/>
          </p:cNvSpPr>
          <p:nvPr/>
        </p:nvSpPr>
        <p:spPr bwMode="auto">
          <a:xfrm>
            <a:off x="4065589" y="2732617"/>
            <a:ext cx="922337" cy="313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>
                <a:solidFill>
                  <a:srgbClr val="000000"/>
                </a:solidFill>
                <a:latin typeface="Arial Narrow" pitchFamily="34" charset="0"/>
              </a:rPr>
              <a:t>(млн. рублей)</a:t>
            </a:r>
            <a:endParaRPr lang="ru-RU" altLang="ru-RU" sz="1100">
              <a:solidFill>
                <a:srgbClr val="000000"/>
              </a:solidFill>
            </a:endParaRPr>
          </a:p>
        </p:txBody>
      </p:sp>
      <p:sp>
        <p:nvSpPr>
          <p:cNvPr id="109613" name="Rectangle 4"/>
          <p:cNvSpPr>
            <a:spLocks noChangeArrowheads="1"/>
          </p:cNvSpPr>
          <p:nvPr/>
        </p:nvSpPr>
        <p:spPr bwMode="auto">
          <a:xfrm>
            <a:off x="2474914" y="312184"/>
            <a:ext cx="4103687" cy="1242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918" tIns="180918" rIns="180918" bIns="180918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900" b="1" dirty="0">
                <a:solidFill>
                  <a:srgbClr val="365F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МП </a:t>
            </a:r>
            <a:r>
              <a:rPr lang="ru-RU" altLang="ru-RU" sz="1900" b="1" dirty="0" smtClean="0">
                <a:solidFill>
                  <a:srgbClr val="365F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«СТИМУЛИРОВАНИЕ ЭКОНОМИЧЕЧКОЙ АКТИВНОСТИ в городе БРЯНСКЕ»</a:t>
            </a:r>
            <a:endParaRPr lang="ru-RU" altLang="ru-RU" sz="1900" b="1" dirty="0">
              <a:solidFill>
                <a:srgbClr val="365F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09614" name="Rectangle 7"/>
          <p:cNvSpPr>
            <a:spLocks noChangeArrowheads="1"/>
          </p:cNvSpPr>
          <p:nvPr/>
        </p:nvSpPr>
        <p:spPr bwMode="auto">
          <a:xfrm>
            <a:off x="2649538" y="521918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09615" name="Rectangle 8"/>
          <p:cNvSpPr>
            <a:spLocks noChangeArrowheads="1"/>
          </p:cNvSpPr>
          <p:nvPr/>
        </p:nvSpPr>
        <p:spPr bwMode="auto">
          <a:xfrm>
            <a:off x="2649538" y="7830669"/>
            <a:ext cx="365434" cy="1750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918" tIns="180918" rIns="180918" bIns="180918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</a:br>
            <a:endParaRPr lang="ru-RU" altLang="ru-RU" sz="6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12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04250" y="6525684"/>
            <a:ext cx="539750" cy="3217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0567"/>
            <a:ext cx="2523389" cy="25061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602" y="300567"/>
            <a:ext cx="2410734" cy="250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181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907557"/>
              </p:ext>
            </p:extLst>
          </p:nvPr>
        </p:nvGraphicFramePr>
        <p:xfrm>
          <a:off x="449263" y="3212977"/>
          <a:ext cx="8424862" cy="2631801"/>
        </p:xfrm>
        <a:graphic>
          <a:graphicData uri="http://schemas.openxmlformats.org/drawingml/2006/table">
            <a:tbl>
              <a:tblPr/>
              <a:tblGrid>
                <a:gridCol w="6576218"/>
                <a:gridCol w="720080"/>
                <a:gridCol w="606013"/>
                <a:gridCol w="522551"/>
              </a:tblGrid>
              <a:tr h="7218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Наименование мероприятий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2025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2026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2027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92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Всего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1 316,3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896,6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890,1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</a:tr>
              <a:tr h="10368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Обеспечение безопасности дорожного движения посредством совершенствования улично-дорожной сети и внедрения современных технических средств организации дорожного движения на ней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811,2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846,1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890,1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4438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Региональный проект «Региональная и местная дорожная сеть(Брянска область)»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505,1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50,5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</a:tbl>
          </a:graphicData>
        </a:graphic>
      </p:graphicFrame>
      <p:sp>
        <p:nvSpPr>
          <p:cNvPr id="2122" name="Прямоугольник 6"/>
          <p:cNvSpPr>
            <a:spLocks noChangeArrowheads="1"/>
          </p:cNvSpPr>
          <p:nvPr/>
        </p:nvSpPr>
        <p:spPr bwMode="auto">
          <a:xfrm>
            <a:off x="3995936" y="2691030"/>
            <a:ext cx="922338" cy="313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0" rIns="91420" bIns="4571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000000"/>
                </a:solidFill>
                <a:latin typeface="Arial Narrow" pitchFamily="34" charset="0"/>
              </a:rPr>
              <a:t>(млн. рублей)</a:t>
            </a:r>
            <a:endParaRPr lang="ru-RU" altLang="ru-RU" sz="1100" dirty="0">
              <a:solidFill>
                <a:srgbClr val="000000"/>
              </a:solidFill>
            </a:endParaRPr>
          </a:p>
        </p:txBody>
      </p:sp>
      <p:sp>
        <p:nvSpPr>
          <p:cNvPr id="2123" name="Rectangle 4"/>
          <p:cNvSpPr>
            <a:spLocks noChangeArrowheads="1"/>
          </p:cNvSpPr>
          <p:nvPr/>
        </p:nvSpPr>
        <p:spPr bwMode="auto">
          <a:xfrm>
            <a:off x="2268538" y="404664"/>
            <a:ext cx="4487862" cy="1288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МП </a:t>
            </a:r>
            <a:r>
              <a:rPr lang="ru-RU" alt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«ПОВЫШЕНИЕ БЕЗОПАСНОСТИ ДОРОЖНОГО ДВИЖЕНИЯ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в городе БРЯНСКЕ»</a:t>
            </a:r>
            <a:endParaRPr lang="ru-RU" altLang="ru-RU" sz="2000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124" name="Rectangle 5"/>
          <p:cNvSpPr>
            <a:spLocks noChangeArrowheads="1"/>
          </p:cNvSpPr>
          <p:nvPr/>
        </p:nvSpPr>
        <p:spPr bwMode="auto">
          <a:xfrm>
            <a:off x="2649540" y="46095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</a:endParaRPr>
          </a:p>
        </p:txBody>
      </p:sp>
      <p:sp>
        <p:nvSpPr>
          <p:cNvPr id="2125" name="Rectangle 7"/>
          <p:cNvSpPr>
            <a:spLocks noChangeArrowheads="1"/>
          </p:cNvSpPr>
          <p:nvPr/>
        </p:nvSpPr>
        <p:spPr bwMode="auto">
          <a:xfrm>
            <a:off x="2649540" y="52191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</a:endParaRPr>
          </a:p>
        </p:txBody>
      </p:sp>
      <p:sp>
        <p:nvSpPr>
          <p:cNvPr id="2126" name="Rectangle 8"/>
          <p:cNvSpPr>
            <a:spLocks noChangeArrowheads="1"/>
          </p:cNvSpPr>
          <p:nvPr/>
        </p:nvSpPr>
        <p:spPr bwMode="auto">
          <a:xfrm>
            <a:off x="2649548" y="7830714"/>
            <a:ext cx="365345" cy="175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600" b="1" u="sng" dirty="0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600" b="1" u="sng" dirty="0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</a:br>
            <a:endParaRPr lang="ru-RU" altLang="ru-RU" sz="6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u="sng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b="1" u="sng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12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04250" y="6525684"/>
            <a:ext cx="539750" cy="321733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3987"/>
            <a:ext cx="2297659" cy="21863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61633"/>
            <a:ext cx="2185075" cy="2318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725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103509"/>
              </p:ext>
            </p:extLst>
          </p:nvPr>
        </p:nvGraphicFramePr>
        <p:xfrm>
          <a:off x="300038" y="1796820"/>
          <a:ext cx="8424862" cy="4789499"/>
        </p:xfrm>
        <a:graphic>
          <a:graphicData uri="http://schemas.openxmlformats.org/drawingml/2006/table">
            <a:tbl>
              <a:tblPr/>
              <a:tblGrid>
                <a:gridCol w="6432202"/>
                <a:gridCol w="720080"/>
                <a:gridCol w="648072"/>
                <a:gridCol w="624508"/>
              </a:tblGrid>
              <a:tr h="4800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Наименование мероприятий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2025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2026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2027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54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Всего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770,1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754,5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779,3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</a:tr>
              <a:tr h="2781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Обеспечение деятельности Брянской городской администрации 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394,1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399,8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419,2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2951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Повышение качества и доступности предоставления государственных и муниципальных услуг в городе Брянске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43,8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43,5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44,0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10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Информационное обеспечение деятельности Брянской городской администрации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1,8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101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Организация и осуществление мероприятий по мобилизационной подготовке муниципальных предприятий и учреждений, находящихся на территории города Брянска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2781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Предупреждение чрезвычайных ситуаций, развитие гражданской обороны, защита населения и территорий города Брянска от чрезвычайных ситуаций природного и техногенного характера, обеспечение безопасности населения на водных объектах города Брянска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71,8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71,6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75,0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2781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Осуществление мер по улучшению положения отдельных категорий граждан, включая граждан пожилого возраста, повышению степени их социальной защищенности, активизации их участия в жизни общества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97,7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97,7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97,7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57752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Защита прав и законных интересов несовершеннолетних, лиц из числа детей-сирот и детей, оставшихся без попечения родителей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121,5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104,0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101,7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2781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Обеспечение реализации отдельных государственных полномочий Брянской области, переданных на муниципальный уровень</a:t>
                      </a:r>
                      <a:endParaRPr kumimoji="0" lang="en-US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35,5</a:t>
                      </a:r>
                      <a:endParaRPr kumimoji="0" lang="en-US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36,8</a:t>
                      </a:r>
                      <a:endParaRPr kumimoji="0" lang="en-US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36,8</a:t>
                      </a:r>
                      <a:endParaRPr kumimoji="0" lang="en-US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</a:tbl>
          </a:graphicData>
        </a:graphic>
      </p:graphicFrame>
      <p:sp>
        <p:nvSpPr>
          <p:cNvPr id="2122" name="Прямоугольник 6"/>
          <p:cNvSpPr>
            <a:spLocks noChangeArrowheads="1"/>
          </p:cNvSpPr>
          <p:nvPr/>
        </p:nvSpPr>
        <p:spPr bwMode="auto">
          <a:xfrm>
            <a:off x="4133850" y="1405469"/>
            <a:ext cx="922338" cy="313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0" rIns="91420" bIns="4571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000000"/>
                </a:solidFill>
                <a:latin typeface="Arial Narrow" pitchFamily="34" charset="0"/>
              </a:rPr>
              <a:t>(млн. рублей)</a:t>
            </a:r>
            <a:endParaRPr lang="ru-RU" altLang="ru-RU" sz="1100" dirty="0">
              <a:solidFill>
                <a:srgbClr val="000000"/>
              </a:solidFill>
            </a:endParaRPr>
          </a:p>
        </p:txBody>
      </p:sp>
      <p:sp>
        <p:nvSpPr>
          <p:cNvPr id="2123" name="Rectangle 4"/>
          <p:cNvSpPr>
            <a:spLocks noChangeArrowheads="1"/>
          </p:cNvSpPr>
          <p:nvPr/>
        </p:nvSpPr>
        <p:spPr bwMode="auto">
          <a:xfrm>
            <a:off x="2268538" y="-154727"/>
            <a:ext cx="4487862" cy="159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1F497D"/>
                </a:solidFill>
                <a:latin typeface="Arial Narrow" pitchFamily="34" charset="0"/>
              </a:rPr>
              <a:t>МП </a:t>
            </a:r>
            <a:r>
              <a:rPr lang="ru-RU" altLang="ru-RU" sz="2000" b="1" dirty="0" smtClean="0">
                <a:solidFill>
                  <a:srgbClr val="1F497D"/>
                </a:solidFill>
                <a:latin typeface="Arial Narrow" pitchFamily="34" charset="0"/>
              </a:rPr>
              <a:t>«ОСУЩЕСТВЛЕНИЕ ПОЛНОМОЧИЙ ИСПОЛНИТЕЛЬНОГО ОРГАНА МЕСТНОГО САМОУПРАВЛЕНИЯ города БРЯНСКА»</a:t>
            </a:r>
            <a:endParaRPr lang="ru-RU" altLang="ru-RU" sz="2000" b="1" dirty="0">
              <a:solidFill>
                <a:srgbClr val="1F497D"/>
              </a:solidFill>
              <a:latin typeface="Arial Narrow" pitchFamily="34" charset="0"/>
            </a:endParaRPr>
          </a:p>
        </p:txBody>
      </p:sp>
      <p:sp>
        <p:nvSpPr>
          <p:cNvPr id="2124" name="Rectangle 5"/>
          <p:cNvSpPr>
            <a:spLocks noChangeArrowheads="1"/>
          </p:cNvSpPr>
          <p:nvPr/>
        </p:nvSpPr>
        <p:spPr bwMode="auto">
          <a:xfrm>
            <a:off x="2649540" y="46095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</a:endParaRPr>
          </a:p>
        </p:txBody>
      </p:sp>
      <p:sp>
        <p:nvSpPr>
          <p:cNvPr id="2125" name="Rectangle 7"/>
          <p:cNvSpPr>
            <a:spLocks noChangeArrowheads="1"/>
          </p:cNvSpPr>
          <p:nvPr/>
        </p:nvSpPr>
        <p:spPr bwMode="auto">
          <a:xfrm>
            <a:off x="2649540" y="52191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</a:endParaRPr>
          </a:p>
        </p:txBody>
      </p:sp>
      <p:sp>
        <p:nvSpPr>
          <p:cNvPr id="2126" name="Rectangle 8"/>
          <p:cNvSpPr>
            <a:spLocks noChangeArrowheads="1"/>
          </p:cNvSpPr>
          <p:nvPr/>
        </p:nvSpPr>
        <p:spPr bwMode="auto">
          <a:xfrm>
            <a:off x="2649548" y="7830714"/>
            <a:ext cx="365345" cy="175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600" b="1" u="sng" dirty="0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600" b="1" u="sng" dirty="0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</a:br>
            <a:endParaRPr lang="ru-RU" altLang="ru-RU" sz="6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u="sng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b="1" u="sng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12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04250" y="6525684"/>
            <a:ext cx="539750" cy="321733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899" y="65879"/>
            <a:ext cx="2225823" cy="166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5879"/>
            <a:ext cx="2232248" cy="158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583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327142"/>
              </p:ext>
            </p:extLst>
          </p:nvPr>
        </p:nvGraphicFramePr>
        <p:xfrm>
          <a:off x="255162" y="1628800"/>
          <a:ext cx="8649372" cy="1744179"/>
        </p:xfrm>
        <a:graphic>
          <a:graphicData uri="http://schemas.openxmlformats.org/drawingml/2006/table">
            <a:tbl>
              <a:tblPr/>
              <a:tblGrid>
                <a:gridCol w="4842457"/>
                <a:gridCol w="1277662"/>
                <a:gridCol w="1180815"/>
                <a:gridCol w="1348438"/>
              </a:tblGrid>
              <a:tr h="35034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Наименование мероприятий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2025 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2026 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2027 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90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Всего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416,4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482,2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381,0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</a:tr>
              <a:tr h="4619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Calibri" pitchFamily="34" charset="0"/>
                        </a:rPr>
                        <a:t>Управление муниципальным долгом города Брянска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8573" marR="68573" marT="0" marB="0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372,4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435,9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333,2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1017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Осуществление бюджетной политики города Брянска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44,0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46,3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47,8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1017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46" marR="54246" marT="36149" marB="361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</a:tbl>
          </a:graphicData>
        </a:graphic>
      </p:graphicFrame>
      <p:sp>
        <p:nvSpPr>
          <p:cNvPr id="64547" name="Прямоугольник 6"/>
          <p:cNvSpPr>
            <a:spLocks noChangeArrowheads="1"/>
          </p:cNvSpPr>
          <p:nvPr/>
        </p:nvSpPr>
        <p:spPr bwMode="auto">
          <a:xfrm>
            <a:off x="3995936" y="1196828"/>
            <a:ext cx="922338" cy="314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0" rIns="91420" bIns="4571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000000"/>
                </a:solidFill>
                <a:latin typeface="Arial Narrow" pitchFamily="34" charset="0"/>
              </a:rPr>
              <a:t>(млн. рублей)</a:t>
            </a:r>
            <a:endParaRPr lang="ru-RU" altLang="ru-RU" sz="1100" dirty="0">
              <a:solidFill>
                <a:srgbClr val="000000"/>
              </a:solidFill>
            </a:endParaRPr>
          </a:p>
        </p:txBody>
      </p:sp>
      <p:sp>
        <p:nvSpPr>
          <p:cNvPr id="64548" name="Rectangle 4"/>
          <p:cNvSpPr>
            <a:spLocks noChangeArrowheads="1"/>
          </p:cNvSpPr>
          <p:nvPr/>
        </p:nvSpPr>
        <p:spPr bwMode="auto">
          <a:xfrm>
            <a:off x="1663611" y="188640"/>
            <a:ext cx="5832475" cy="116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МП «УПРАВЛЕНИЕ МУНИЦИПАЛЬНЫМИ ФИНАНСАМИ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города БРЯНСКА</a:t>
            </a:r>
            <a:r>
              <a:rPr lang="ru-RU" alt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»</a:t>
            </a:r>
            <a:endParaRPr lang="ru-RU" altLang="ru-RU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64549" name="Rectangle 5"/>
          <p:cNvSpPr>
            <a:spLocks noChangeArrowheads="1"/>
          </p:cNvSpPr>
          <p:nvPr/>
        </p:nvSpPr>
        <p:spPr bwMode="auto">
          <a:xfrm>
            <a:off x="2649540" y="46095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64550" name="Rectangle 7"/>
          <p:cNvSpPr>
            <a:spLocks noChangeArrowheads="1"/>
          </p:cNvSpPr>
          <p:nvPr/>
        </p:nvSpPr>
        <p:spPr bwMode="auto">
          <a:xfrm>
            <a:off x="2649540" y="52191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64551" name="Rectangle 8"/>
          <p:cNvSpPr>
            <a:spLocks noChangeArrowheads="1"/>
          </p:cNvSpPr>
          <p:nvPr/>
        </p:nvSpPr>
        <p:spPr bwMode="auto">
          <a:xfrm>
            <a:off x="2649548" y="7830714"/>
            <a:ext cx="365345" cy="175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</a:br>
            <a:endParaRPr lang="ru-RU" altLang="ru-RU" sz="6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12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04250" y="6525684"/>
            <a:ext cx="539750" cy="321733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1400" b="1" cap="small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573016"/>
            <a:ext cx="5544616" cy="310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43278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184"/>
          </a:xfrm>
        </p:spPr>
        <p:txBody>
          <a:bodyPr rtlCol="0"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2800" dirty="0" smtClean="0">
                <a:solidFill>
                  <a:srgbClr val="ED1FD4"/>
                </a:solidFill>
                <a:latin typeface="Bahnschrift Condensed" panose="020B0502040204020203" pitchFamily="34" charset="0"/>
              </a:rPr>
              <a:t>Участия </a:t>
            </a:r>
            <a:r>
              <a:rPr lang="ru-RU" sz="2800" dirty="0">
                <a:solidFill>
                  <a:srgbClr val="ED1FD4"/>
                </a:solidFill>
                <a:latin typeface="Bahnschrift Condensed" panose="020B0502040204020203" pitchFamily="34" charset="0"/>
              </a:rPr>
              <a:t>граждан в бюджетном процессе</a:t>
            </a:r>
            <a:endParaRPr lang="ru-RU" sz="2800" dirty="0">
              <a:solidFill>
                <a:srgbClr val="ED1FD4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99748" y="633303"/>
            <a:ext cx="6334844" cy="87206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6350">
                  <a:noFill/>
                </a:ln>
                <a:solidFill>
                  <a:schemeClr val="tx1"/>
                </a:solidFill>
                <a:latin typeface="Bahnschrift Condensed" panose="020B0502040204020203" pitchFamily="34" charset="0"/>
                <a:ea typeface="+mj-ea"/>
                <a:cs typeface="+mj-cs"/>
              </a:rPr>
              <a:t>Ознакомиться с </a:t>
            </a:r>
            <a:r>
              <a:rPr lang="ru-RU" sz="1600" b="1" dirty="0">
                <a:ln w="6350">
                  <a:noFill/>
                </a:ln>
                <a:solidFill>
                  <a:schemeClr val="tx1"/>
                </a:solidFill>
                <a:latin typeface="Bahnschrift Condensed" panose="020B0502040204020203" pitchFamily="34" charset="0"/>
                <a:ea typeface="+mj-ea"/>
                <a:cs typeface="+mj-cs"/>
              </a:rPr>
              <a:t>федеральным законом </a:t>
            </a:r>
            <a:r>
              <a:rPr lang="ru-RU" sz="1600" b="1" dirty="0">
                <a:ln w="6350">
                  <a:noFill/>
                </a:ln>
                <a:solidFill>
                  <a:schemeClr val="tx1"/>
                </a:solidFill>
                <a:latin typeface="Bahnschrift Condensed" panose="020B0502040204020203" pitchFamily="34" charset="0"/>
                <a:ea typeface="+mj-ea"/>
                <a:cs typeface="+mj-cs"/>
              </a:rPr>
              <a:t>№ </a:t>
            </a:r>
            <a:r>
              <a:rPr lang="ru-RU" sz="1600" b="1" dirty="0">
                <a:ln w="6350">
                  <a:noFill/>
                </a:ln>
                <a:solidFill>
                  <a:schemeClr val="tx1"/>
                </a:solidFill>
                <a:latin typeface="Bahnschrift Condensed" panose="020B0502040204020203" pitchFamily="34" charset="0"/>
                <a:ea typeface="+mj-ea"/>
                <a:cs typeface="+mj-cs"/>
              </a:rPr>
              <a:t>131-ФЗ </a:t>
            </a:r>
            <a:r>
              <a:rPr lang="ru-RU" sz="1600" b="1" dirty="0">
                <a:ln w="6350">
                  <a:noFill/>
                </a:ln>
                <a:solidFill>
                  <a:schemeClr val="tx1"/>
                </a:solidFill>
                <a:latin typeface="Bahnschrift Condensed" panose="020B0502040204020203" pitchFamily="34" charset="0"/>
                <a:ea typeface="+mj-ea"/>
                <a:cs typeface="+mj-cs"/>
              </a:rPr>
              <a:t>от </a:t>
            </a:r>
            <a:r>
              <a:rPr lang="ru-RU" sz="1600" b="1" dirty="0">
                <a:ln w="6350">
                  <a:noFill/>
                </a:ln>
                <a:solidFill>
                  <a:schemeClr val="tx1"/>
                </a:solidFill>
                <a:latin typeface="Bahnschrift Condensed" panose="020B0502040204020203" pitchFamily="34" charset="0"/>
                <a:ea typeface="+mj-ea"/>
                <a:cs typeface="+mj-cs"/>
              </a:rPr>
              <a:t>06.10.2003 </a:t>
            </a:r>
            <a:r>
              <a:rPr lang="ru-RU" sz="1600" b="1" dirty="0">
                <a:ln w="6350">
                  <a:noFill/>
                </a:ln>
                <a:solidFill>
                  <a:schemeClr val="tx1"/>
                </a:solidFill>
                <a:latin typeface="Bahnschrift Condensed" panose="020B0502040204020203" pitchFamily="34" charset="0"/>
                <a:ea typeface="+mj-ea"/>
                <a:cs typeface="+mj-cs"/>
              </a:rPr>
              <a:t>в ред. </a:t>
            </a:r>
            <a:r>
              <a:rPr lang="ru-RU" sz="1600" b="1" dirty="0">
                <a:ln w="6350">
                  <a:noFill/>
                </a:ln>
                <a:solidFill>
                  <a:schemeClr val="tx1"/>
                </a:solidFill>
                <a:latin typeface="Bahnschrift Condensed" panose="020B0502040204020203" pitchFamily="34" charset="0"/>
                <a:ea typeface="+mj-ea"/>
                <a:cs typeface="+mj-cs"/>
              </a:rPr>
              <a:t>02.11.2023 </a:t>
            </a:r>
            <a:r>
              <a:rPr lang="ru-RU" sz="1600" b="1" dirty="0">
                <a:ln w="6350">
                  <a:noFill/>
                </a:ln>
                <a:solidFill>
                  <a:schemeClr val="tx1"/>
                </a:solidFill>
                <a:latin typeface="Bahnschrift Condensed" panose="020B0502040204020203" pitchFamily="34" charset="0"/>
                <a:ea typeface="+mj-ea"/>
                <a:cs typeface="+mj-cs"/>
              </a:rPr>
              <a:t>«Об общих принципах организации местного самоуправления в РФ» и с Бюджетным Кодексом РФ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058989" y="1722685"/>
            <a:ext cx="6512719" cy="745067"/>
          </a:xfrm>
          <a:prstGeom prst="roundRect">
            <a:avLst/>
          </a:prstGeom>
          <a:solidFill>
            <a:srgbClr val="B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Брянская городская администрация готовит </a:t>
            </a: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проект бюджета, </a:t>
            </a:r>
            <a:r>
              <a:rPr lang="ru-RU" sz="160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который подлежит обсуждению </a:t>
            </a: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на публичных слушаниях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16461" y="3973465"/>
            <a:ext cx="7615238" cy="1217661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Публичные слушания проводятся в целях: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1) обеспечения участия жителей города Рязани в обсуждении проекта бюджета города;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2) выявления мнения населения  и подготовки рекомендаций по итогам обсуждения населением проекта бюджета города;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3) изучения и обобщения предложений и рекомендаций жителей города Рязани по проекту бюджета города.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507730" y="2803709"/>
            <a:ext cx="7441406" cy="916516"/>
          </a:xfrm>
          <a:prstGeom prst="roundRect">
            <a:avLst/>
          </a:prstGeom>
          <a:solidFill>
            <a:srgbClr val="A6D8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Подготовить предложения </a:t>
            </a: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в проект. </a:t>
            </a: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Выступить в качестве активного участника, защищающего свои </a:t>
            </a: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интересы. </a:t>
            </a: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Каждый житель вправе высказать свое мнение, представить материалы, письменные предложения и замечания для включения их в протокол публичных слушаний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835696" y="5473701"/>
            <a:ext cx="7185447" cy="1051983"/>
          </a:xfrm>
          <a:prstGeom prst="roundRect">
            <a:avLst/>
          </a:prstGeom>
          <a:solidFill>
            <a:srgbClr val="B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Заключение о результатах публичных слушаний с мотивированным обоснованием принятых решений публикуется </a:t>
            </a:r>
            <a:r>
              <a:rPr lang="ru-RU" sz="160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размещается </a:t>
            </a: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на официальном сайте </a:t>
            </a:r>
            <a:r>
              <a:rPr lang="ru-RU" sz="160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Брянского городского Совета народных депутатов в </a:t>
            </a: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информационно-телекоммуникационной сети «Интернет»</a:t>
            </a:r>
          </a:p>
        </p:txBody>
      </p:sp>
      <p:sp>
        <p:nvSpPr>
          <p:cNvPr id="29" name="Овал 28"/>
          <p:cNvSpPr/>
          <p:nvPr/>
        </p:nvSpPr>
        <p:spPr>
          <a:xfrm>
            <a:off x="33055" y="476672"/>
            <a:ext cx="1465262" cy="10287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Проявить активность</a:t>
            </a:r>
          </a:p>
        </p:txBody>
      </p:sp>
      <p:sp>
        <p:nvSpPr>
          <p:cNvPr id="30" name="Овал 29"/>
          <p:cNvSpPr/>
          <p:nvPr/>
        </p:nvSpPr>
        <p:spPr>
          <a:xfrm>
            <a:off x="414196" y="1529011"/>
            <a:ext cx="1731962" cy="1132416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Ознакомиться с проектом бюджета</a:t>
            </a:r>
          </a:p>
        </p:txBody>
      </p:sp>
      <p:sp>
        <p:nvSpPr>
          <p:cNvPr id="31" name="Овал 30"/>
          <p:cNvSpPr/>
          <p:nvPr/>
        </p:nvSpPr>
        <p:spPr>
          <a:xfrm>
            <a:off x="28253" y="2735793"/>
            <a:ext cx="1594644" cy="113241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Изложить свои предложения</a:t>
            </a:r>
          </a:p>
        </p:txBody>
      </p:sp>
      <p:sp>
        <p:nvSpPr>
          <p:cNvPr id="32" name="Овал 31"/>
          <p:cNvSpPr/>
          <p:nvPr/>
        </p:nvSpPr>
        <p:spPr>
          <a:xfrm>
            <a:off x="38100" y="3988859"/>
            <a:ext cx="1639094" cy="1202267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Принять участие в публичных слушаниях</a:t>
            </a:r>
          </a:p>
        </p:txBody>
      </p:sp>
      <p:sp>
        <p:nvSpPr>
          <p:cNvPr id="33" name="Овал 32"/>
          <p:cNvSpPr/>
          <p:nvPr/>
        </p:nvSpPr>
        <p:spPr>
          <a:xfrm>
            <a:off x="38100" y="5264152"/>
            <a:ext cx="1879600" cy="1441449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Проконтролиро-вать</a:t>
            </a: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 решение </a:t>
            </a:r>
            <a:r>
              <a:rPr lang="ru-RU" sz="160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БГСНД</a:t>
            </a:r>
            <a:endParaRPr lang="ru-RU" sz="1600" dirty="0">
              <a:ln w="6350">
                <a:noFill/>
              </a:ln>
              <a:solidFill>
                <a:schemeClr val="tx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Bahnschrift Condensed" panose="020B0502040204020203" pitchFamily="34" charset="0"/>
              <a:ea typeface="+mj-ea"/>
              <a:cs typeface="+mj-cs"/>
            </a:endParaRPr>
          </a:p>
        </p:txBody>
      </p:sp>
      <p:sp>
        <p:nvSpPr>
          <p:cNvPr id="4" name="Стрелка вниз 3"/>
          <p:cNvSpPr/>
          <p:nvPr/>
        </p:nvSpPr>
        <p:spPr>
          <a:xfrm rot="19960163">
            <a:off x="1269368" y="1148225"/>
            <a:ext cx="246062" cy="5913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742856">
            <a:off x="1271358" y="4931837"/>
            <a:ext cx="201612" cy="5630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 rot="20012114">
            <a:off x="1158733" y="3748617"/>
            <a:ext cx="242888" cy="491067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 rot="1742856">
            <a:off x="1244344" y="2608645"/>
            <a:ext cx="277813" cy="551234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8532814" y="6525684"/>
            <a:ext cx="611187" cy="3217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8556625" y="6568018"/>
            <a:ext cx="611188" cy="3217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8515350" y="6519334"/>
            <a:ext cx="611188" cy="3217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858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704087"/>
              </p:ext>
            </p:extLst>
          </p:nvPr>
        </p:nvGraphicFramePr>
        <p:xfrm>
          <a:off x="300038" y="2780928"/>
          <a:ext cx="8424862" cy="3347406"/>
        </p:xfrm>
        <a:graphic>
          <a:graphicData uri="http://schemas.openxmlformats.org/drawingml/2006/table">
            <a:tbl>
              <a:tblPr/>
              <a:tblGrid>
                <a:gridCol w="6432202"/>
                <a:gridCol w="720080"/>
                <a:gridCol w="648072"/>
                <a:gridCol w="624508"/>
              </a:tblGrid>
              <a:tr h="4878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Наименование мероприятий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2025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2026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2027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Всего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8 813,5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8 061,5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8 068,5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</a:tr>
              <a:tr h="4813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Увеличение сети образовательных организаций города Брянска (РП «Развитие инфраструктуры сферы образования)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846,5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4813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Реализация государственной политики в сфере дошкольного образования на территории города Брянска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3 372,9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3 363,5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3 363,5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4813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Реализация государственной политики в сфере общего образования на территории города Брянска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3 997,4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4 092,6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4 087,9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481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Реализация государственной политики в сфере дополнительного образования на территории города Брянска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319,3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318,7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320,7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2788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Реализация государственной политики в сфере образования на территории города Брянска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277,4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286,7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296,4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2788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84" marB="361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</a:tbl>
          </a:graphicData>
        </a:graphic>
      </p:graphicFrame>
      <p:sp>
        <p:nvSpPr>
          <p:cNvPr id="2122" name="Прямоугольник 6"/>
          <p:cNvSpPr>
            <a:spLocks noChangeArrowheads="1"/>
          </p:cNvSpPr>
          <p:nvPr/>
        </p:nvSpPr>
        <p:spPr bwMode="auto">
          <a:xfrm>
            <a:off x="3995936" y="2204864"/>
            <a:ext cx="922338" cy="313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0" rIns="91420" bIns="4571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000000"/>
                </a:solidFill>
                <a:latin typeface="Arial Narrow" pitchFamily="34" charset="0"/>
              </a:rPr>
              <a:t>(млн. рублей)</a:t>
            </a:r>
            <a:endParaRPr lang="ru-RU" altLang="ru-RU" sz="1100" dirty="0">
              <a:solidFill>
                <a:srgbClr val="000000"/>
              </a:solidFill>
            </a:endParaRPr>
          </a:p>
        </p:txBody>
      </p:sp>
      <p:sp>
        <p:nvSpPr>
          <p:cNvPr id="2123" name="Rectangle 4"/>
          <p:cNvSpPr>
            <a:spLocks noChangeArrowheads="1"/>
          </p:cNvSpPr>
          <p:nvPr/>
        </p:nvSpPr>
        <p:spPr bwMode="auto">
          <a:xfrm>
            <a:off x="2268538" y="153049"/>
            <a:ext cx="4487862" cy="980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МП «РАЗВИТИЕ ОБРАЗОВАНИЯ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в</a:t>
            </a:r>
            <a:r>
              <a:rPr lang="ru-RU" alt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 городе БРЯНСКЕ»</a:t>
            </a:r>
            <a:endParaRPr lang="ru-RU" altLang="ru-RU" sz="2000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2124" name="Rectangle 5"/>
          <p:cNvSpPr>
            <a:spLocks noChangeArrowheads="1"/>
          </p:cNvSpPr>
          <p:nvPr/>
        </p:nvSpPr>
        <p:spPr bwMode="auto">
          <a:xfrm>
            <a:off x="2649540" y="46095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</a:endParaRPr>
          </a:p>
        </p:txBody>
      </p:sp>
      <p:sp>
        <p:nvSpPr>
          <p:cNvPr id="2125" name="Rectangle 7"/>
          <p:cNvSpPr>
            <a:spLocks noChangeArrowheads="1"/>
          </p:cNvSpPr>
          <p:nvPr/>
        </p:nvSpPr>
        <p:spPr bwMode="auto">
          <a:xfrm>
            <a:off x="2649540" y="52191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</a:endParaRPr>
          </a:p>
        </p:txBody>
      </p:sp>
      <p:sp>
        <p:nvSpPr>
          <p:cNvPr id="2126" name="Rectangle 8"/>
          <p:cNvSpPr>
            <a:spLocks noChangeArrowheads="1"/>
          </p:cNvSpPr>
          <p:nvPr/>
        </p:nvSpPr>
        <p:spPr bwMode="auto">
          <a:xfrm>
            <a:off x="2649548" y="7830714"/>
            <a:ext cx="365345" cy="175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600" b="1" u="sng" dirty="0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600" b="1" u="sng" dirty="0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</a:br>
            <a:endParaRPr lang="ru-RU" altLang="ru-RU" sz="6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u="sng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b="1" u="sng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12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04250" y="6525684"/>
            <a:ext cx="539750" cy="321733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60648"/>
            <a:ext cx="2756084" cy="18722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75" y="260648"/>
            <a:ext cx="2704720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349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767045"/>
              </p:ext>
            </p:extLst>
          </p:nvPr>
        </p:nvGraphicFramePr>
        <p:xfrm>
          <a:off x="539650" y="2708920"/>
          <a:ext cx="8064500" cy="3651555"/>
        </p:xfrm>
        <a:graphic>
          <a:graphicData uri="http://schemas.openxmlformats.org/drawingml/2006/table">
            <a:tbl>
              <a:tblPr/>
              <a:tblGrid>
                <a:gridCol w="6120582"/>
                <a:gridCol w="648072"/>
                <a:gridCol w="648072"/>
                <a:gridCol w="647774"/>
              </a:tblGrid>
              <a:tr h="4414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Наименование мероприятий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2025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2026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2027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93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Всего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1 016,7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1 020,5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1 021,2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Содержание и развитие инфраструктуры учреждений культуры и искусства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904,3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906,6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909,5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4115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Создание условий для организации досуга и обеспечения жителей городского округа услугами организаций культуры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81,2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83,1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79,7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4115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Формирование и развитие эффективной системы поддержки одаренных детей, работников культуры и искусства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2,2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2,2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2,2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Обеспечение сохранности, пополнения и использования архивных фондов города Брянска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12,6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11,5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12,0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4115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Обеспечение руководства и управления в сфере установленных функций органов местного самоуправления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16,4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17,1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17,8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2493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801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59" marB="361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</a:tbl>
          </a:graphicData>
        </a:graphic>
      </p:graphicFrame>
      <p:sp>
        <p:nvSpPr>
          <p:cNvPr id="3131" name="Прямоугольник 6"/>
          <p:cNvSpPr>
            <a:spLocks noChangeArrowheads="1"/>
          </p:cNvSpPr>
          <p:nvPr/>
        </p:nvSpPr>
        <p:spPr bwMode="auto">
          <a:xfrm>
            <a:off x="4109938" y="2127915"/>
            <a:ext cx="923925" cy="457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0" rIns="91420" bIns="4571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000000"/>
                </a:solidFill>
                <a:latin typeface="Arial Narrow" pitchFamily="34" charset="0"/>
              </a:rPr>
              <a:t>(млн. рублей)</a:t>
            </a:r>
            <a:endParaRPr lang="ru-RU" altLang="ru-RU" sz="1100" dirty="0">
              <a:solidFill>
                <a:srgbClr val="000000"/>
              </a:solidFill>
            </a:endParaRPr>
          </a:p>
        </p:txBody>
      </p:sp>
      <p:sp>
        <p:nvSpPr>
          <p:cNvPr id="3132" name="Rectangle 4"/>
          <p:cNvSpPr>
            <a:spLocks noChangeArrowheads="1"/>
          </p:cNvSpPr>
          <p:nvPr/>
        </p:nvSpPr>
        <p:spPr bwMode="auto">
          <a:xfrm>
            <a:off x="2555776" y="476672"/>
            <a:ext cx="4032250" cy="1196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F497D"/>
                </a:solidFill>
                <a:latin typeface="Arial Narrow" pitchFamily="34" charset="0"/>
              </a:rPr>
              <a:t>МП </a:t>
            </a:r>
            <a:r>
              <a:rPr lang="ru-RU" altLang="ru-RU" sz="1800" b="1" dirty="0" smtClean="0">
                <a:solidFill>
                  <a:srgbClr val="1F497D"/>
                </a:solidFill>
                <a:latin typeface="Arial Narrow" pitchFamily="34" charset="0"/>
              </a:rPr>
              <a:t>«ПОДДЕРЖКА И СОХРАНЕНИЕ КУЛЬТУРЫ И ИСКУССТВА в городе БРЯНСКА»</a:t>
            </a:r>
            <a:endParaRPr lang="ru-RU" altLang="ru-RU" sz="1800" b="1" dirty="0">
              <a:solidFill>
                <a:srgbClr val="1F497D"/>
              </a:solidFill>
              <a:latin typeface="Arial Narrow" pitchFamily="34" charset="0"/>
            </a:endParaRPr>
          </a:p>
        </p:txBody>
      </p:sp>
      <p:sp>
        <p:nvSpPr>
          <p:cNvPr id="3133" name="Rectangle 5"/>
          <p:cNvSpPr>
            <a:spLocks noChangeArrowheads="1"/>
          </p:cNvSpPr>
          <p:nvPr/>
        </p:nvSpPr>
        <p:spPr bwMode="auto">
          <a:xfrm>
            <a:off x="2649540" y="46095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</a:endParaRPr>
          </a:p>
        </p:txBody>
      </p:sp>
      <p:sp>
        <p:nvSpPr>
          <p:cNvPr id="3134" name="Rectangle 7"/>
          <p:cNvSpPr>
            <a:spLocks noChangeArrowheads="1"/>
          </p:cNvSpPr>
          <p:nvPr/>
        </p:nvSpPr>
        <p:spPr bwMode="auto">
          <a:xfrm>
            <a:off x="2649540" y="52191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</a:endParaRPr>
          </a:p>
        </p:txBody>
      </p:sp>
      <p:sp>
        <p:nvSpPr>
          <p:cNvPr id="3135" name="Rectangle 8"/>
          <p:cNvSpPr>
            <a:spLocks noChangeArrowheads="1"/>
          </p:cNvSpPr>
          <p:nvPr/>
        </p:nvSpPr>
        <p:spPr bwMode="auto">
          <a:xfrm>
            <a:off x="2649548" y="7830714"/>
            <a:ext cx="365345" cy="175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600" b="1" u="sng" dirty="0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600" b="1" u="sng" dirty="0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</a:br>
            <a:endParaRPr lang="ru-RU" altLang="ru-RU" sz="6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u="sng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b="1" u="sng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12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04250" y="6525684"/>
            <a:ext cx="539750" cy="321733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32656"/>
            <a:ext cx="2510702" cy="17952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32655"/>
            <a:ext cx="2573933" cy="179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031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804753"/>
              </p:ext>
            </p:extLst>
          </p:nvPr>
        </p:nvGraphicFramePr>
        <p:xfrm>
          <a:off x="2526656" y="1124744"/>
          <a:ext cx="6394944" cy="2313479"/>
        </p:xfrm>
        <a:graphic>
          <a:graphicData uri="http://schemas.openxmlformats.org/drawingml/2006/table">
            <a:tbl>
              <a:tblPr/>
              <a:tblGrid>
                <a:gridCol w="4896542"/>
                <a:gridCol w="504056"/>
                <a:gridCol w="504056"/>
                <a:gridCol w="490290"/>
              </a:tblGrid>
              <a:tr h="5399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Наименование мероприятий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2025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2026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2027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Всего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2,5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2,5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</a:tr>
              <a:tr h="7120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Проведение на плановой основе предупредительно-профилактических мероприятий, направленных на предупреждение проявлений террористической и экстремистской направленности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0,03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7120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Создание необходимых условий для обеспечения общественной безопасности и правопорядка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2,5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2,5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</a:tbl>
          </a:graphicData>
        </a:graphic>
      </p:graphicFrame>
      <p:sp>
        <p:nvSpPr>
          <p:cNvPr id="114748" name="Rectangle 4"/>
          <p:cNvSpPr>
            <a:spLocks noChangeArrowheads="1"/>
          </p:cNvSpPr>
          <p:nvPr/>
        </p:nvSpPr>
        <p:spPr bwMode="auto">
          <a:xfrm>
            <a:off x="467544" y="107721"/>
            <a:ext cx="7856323" cy="1334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365F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МП </a:t>
            </a:r>
            <a:r>
              <a:rPr lang="ru-RU" altLang="ru-RU" sz="1400" b="1" dirty="0" smtClean="0">
                <a:solidFill>
                  <a:srgbClr val="365F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«</a:t>
            </a:r>
            <a:r>
              <a:rPr lang="ru-RU" sz="1400" b="1" dirty="0">
                <a:solidFill>
                  <a:srgbClr val="365F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ОСУЩЕСТВЛЕНИЕ ПОЛНОМОЧИЙ ИСПОЛНИТЕЛЬНОГО ОРГАНА МЕСТНОГО САМОУПРАВЛЕНИЯ ПО УЧАСТИЮ В ПРОФИЛАКТИКЕ ТЕРРОРИЗМА И ЭКСТРЕМИЗМА, МИНИМИЗАЦИИ И (ИЛИ) ЛИКВИДАЦИИ ПОСЛЕДСТВИЙ ИХ ПРОЯВЛЕНИЙ НА ТЕРРИТОРИИ города БРЯНСКА</a:t>
            </a:r>
            <a:r>
              <a:rPr lang="ru-RU" altLang="ru-RU" sz="1400" b="1" dirty="0">
                <a:solidFill>
                  <a:srgbClr val="365F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»</a:t>
            </a:r>
            <a:endParaRPr lang="ru-RU" altLang="ru-RU" sz="1400" b="1" dirty="0">
              <a:solidFill>
                <a:srgbClr val="365F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100" b="1" dirty="0">
                <a:solidFill>
                  <a:srgbClr val="365F91"/>
                </a:solidFill>
                <a:latin typeface="Arial Narrow" pitchFamily="34" charset="0"/>
              </a:rPr>
              <a:t>                        </a:t>
            </a:r>
            <a:endParaRPr lang="ru-RU" altLang="ru-RU" sz="2100" dirty="0">
              <a:solidFill>
                <a:srgbClr val="00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14749" name="Rectangle 5"/>
          <p:cNvSpPr>
            <a:spLocks noChangeArrowheads="1"/>
          </p:cNvSpPr>
          <p:nvPr/>
        </p:nvSpPr>
        <p:spPr bwMode="auto">
          <a:xfrm>
            <a:off x="2649538" y="4609608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14750" name="Rectangle 8"/>
          <p:cNvSpPr>
            <a:spLocks noChangeArrowheads="1"/>
          </p:cNvSpPr>
          <p:nvPr/>
        </p:nvSpPr>
        <p:spPr bwMode="auto">
          <a:xfrm>
            <a:off x="2649540" y="7830714"/>
            <a:ext cx="365345" cy="175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</a:br>
            <a:endParaRPr lang="ru-RU" altLang="ru-RU" sz="6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12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04250" y="6525684"/>
            <a:ext cx="539750" cy="321733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655905"/>
              </p:ext>
            </p:extLst>
          </p:nvPr>
        </p:nvGraphicFramePr>
        <p:xfrm>
          <a:off x="2519772" y="4624310"/>
          <a:ext cx="6408711" cy="2062241"/>
        </p:xfrm>
        <a:graphic>
          <a:graphicData uri="http://schemas.openxmlformats.org/drawingml/2006/table">
            <a:tbl>
              <a:tblPr/>
              <a:tblGrid>
                <a:gridCol w="4860539"/>
                <a:gridCol w="504056"/>
                <a:gridCol w="504056"/>
                <a:gridCol w="540060"/>
              </a:tblGrid>
              <a:tr h="8033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Наименование мероприятий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2025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2026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2027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77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Всего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</a:tr>
              <a:tr h="7111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Обеспечение и повышение комфортности проживания граждан на территории города Брянска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41" marB="361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</a:tbl>
          </a:graphicData>
        </a:graphic>
      </p:graphicFrame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051720" y="3819412"/>
            <a:ext cx="7344816" cy="580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365F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МП </a:t>
            </a:r>
            <a:r>
              <a:rPr lang="ru-RU" altLang="ru-RU" sz="1400" b="1" dirty="0" smtClean="0">
                <a:solidFill>
                  <a:srgbClr val="365F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«ФОРМИРОВАНИЕ СОВРЕМЕННОЙ ГОРОДСКОЙ СРЕДЫ города БРЯНСКА</a:t>
            </a:r>
            <a:endParaRPr lang="ru-RU" altLang="ru-RU" sz="1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8" name="Прямоугольник 6"/>
          <p:cNvSpPr>
            <a:spLocks noChangeArrowheads="1"/>
          </p:cNvSpPr>
          <p:nvPr/>
        </p:nvSpPr>
        <p:spPr bwMode="auto">
          <a:xfrm>
            <a:off x="8100403" y="260648"/>
            <a:ext cx="922337" cy="38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0" rIns="91420" bIns="4571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000000"/>
                </a:solidFill>
                <a:latin typeface="Arial Narrow" pitchFamily="34" charset="0"/>
              </a:rPr>
              <a:t>(млн. рублей)</a:t>
            </a:r>
            <a:endParaRPr lang="ru-RU" altLang="ru-RU" sz="1100" dirty="0">
              <a:solidFill>
                <a:srgbClr val="0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09" y="1422782"/>
            <a:ext cx="2268000" cy="16806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1" y="4770776"/>
            <a:ext cx="2340228" cy="161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527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19826"/>
              </p:ext>
            </p:extLst>
          </p:nvPr>
        </p:nvGraphicFramePr>
        <p:xfrm>
          <a:off x="539552" y="2747301"/>
          <a:ext cx="8136904" cy="3998325"/>
        </p:xfrm>
        <a:graphic>
          <a:graphicData uri="http://schemas.openxmlformats.org/drawingml/2006/table">
            <a:tbl>
              <a:tblPr/>
              <a:tblGrid>
                <a:gridCol w="6408141"/>
                <a:gridCol w="590772"/>
                <a:gridCol w="516926"/>
                <a:gridCol w="621065"/>
              </a:tblGrid>
              <a:tr h="59803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Наименование мероприятий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2025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2026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2027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9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Всего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488,4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406,7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422,5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Жилищное хозяйство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3,3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20,7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17,4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19,4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Внешнее благоустройство территории города Брянска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302,8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232,7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241,3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Реализация единой государственной политики в сфере жилищно-коммунального хозяйства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109,5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105,1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110,0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Обеспечение мероприятий по решению прочих вопросов в области жилищно-коммунального хозяйства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5294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Мероприятия в сфере охраны окружающей среды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5294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РП «Предупреждение и ликвидация заразных и иных болезней животных»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32,4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36,6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36,6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</a:tbl>
          </a:graphicData>
        </a:graphic>
      </p:graphicFrame>
      <p:sp>
        <p:nvSpPr>
          <p:cNvPr id="63537" name="Прямоугольник 6"/>
          <p:cNvSpPr>
            <a:spLocks noChangeArrowheads="1"/>
          </p:cNvSpPr>
          <p:nvPr/>
        </p:nvSpPr>
        <p:spPr bwMode="auto">
          <a:xfrm>
            <a:off x="4039405" y="2468893"/>
            <a:ext cx="922337" cy="30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0" rIns="91420" bIns="4571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000000"/>
                </a:solidFill>
                <a:latin typeface="Arial Narrow" pitchFamily="34" charset="0"/>
              </a:rPr>
              <a:t>(млн. рублей)</a:t>
            </a:r>
            <a:endParaRPr lang="ru-RU" altLang="ru-RU" sz="1100" dirty="0">
              <a:solidFill>
                <a:srgbClr val="000000"/>
              </a:solidFill>
            </a:endParaRPr>
          </a:p>
        </p:txBody>
      </p:sp>
      <p:sp>
        <p:nvSpPr>
          <p:cNvPr id="63538" name="Rectangle 4"/>
          <p:cNvSpPr>
            <a:spLocks noChangeArrowheads="1"/>
          </p:cNvSpPr>
          <p:nvPr/>
        </p:nvSpPr>
        <p:spPr bwMode="auto">
          <a:xfrm>
            <a:off x="2649541" y="620688"/>
            <a:ext cx="3938684" cy="980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МП </a:t>
            </a:r>
            <a:r>
              <a:rPr lang="ru-RU" alt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«ЖИЛИЩНО-КОММУНАЛЬНОЕ ХОЗЯЙСТВО города БРЯНСКА» </a:t>
            </a:r>
            <a:endParaRPr lang="ru-RU" altLang="ru-RU" sz="2000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63539" name="Rectangle 7"/>
          <p:cNvSpPr>
            <a:spLocks noChangeArrowheads="1"/>
          </p:cNvSpPr>
          <p:nvPr/>
        </p:nvSpPr>
        <p:spPr bwMode="auto">
          <a:xfrm>
            <a:off x="2649540" y="52191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63540" name="Rectangle 8"/>
          <p:cNvSpPr>
            <a:spLocks noChangeArrowheads="1"/>
          </p:cNvSpPr>
          <p:nvPr/>
        </p:nvSpPr>
        <p:spPr bwMode="auto">
          <a:xfrm>
            <a:off x="2649548" y="7830714"/>
            <a:ext cx="365345" cy="175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</a:br>
            <a:endParaRPr lang="ru-RU" altLang="ru-RU" sz="6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12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04250" y="6525684"/>
            <a:ext cx="539750" cy="321733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7918"/>
            <a:ext cx="2475341" cy="21489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22868"/>
            <a:ext cx="2286099" cy="214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770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609602"/>
              </p:ext>
            </p:extLst>
          </p:nvPr>
        </p:nvGraphicFramePr>
        <p:xfrm>
          <a:off x="521395" y="3140968"/>
          <a:ext cx="8136904" cy="3168006"/>
        </p:xfrm>
        <a:graphic>
          <a:graphicData uri="http://schemas.openxmlformats.org/drawingml/2006/table">
            <a:tbl>
              <a:tblPr/>
              <a:tblGrid>
                <a:gridCol w="6408141"/>
                <a:gridCol w="590772"/>
                <a:gridCol w="516926"/>
                <a:gridCol w="621065"/>
              </a:tblGrid>
              <a:tr h="59803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Наименование мероприятий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2025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2026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2027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9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Всего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75,9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74,0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77,0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Руководство и управление в сфере установленных функций органов местного самоуправления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49,3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51,4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53,5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Учреждения, осуществляющие функции и полномочия в сфере капитального строительства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19,9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20,7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21,6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Учреждения, осуществляющие функции и полномочия в сфере архитектуры и градостроительства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Мероприятия в сфере архитектуры и градостроительства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4,4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Установление и описание местоположения границ территориальных зон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0,3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</a:tbl>
          </a:graphicData>
        </a:graphic>
      </p:graphicFrame>
      <p:sp>
        <p:nvSpPr>
          <p:cNvPr id="63537" name="Прямоугольник 6"/>
          <p:cNvSpPr>
            <a:spLocks noChangeArrowheads="1"/>
          </p:cNvSpPr>
          <p:nvPr/>
        </p:nvSpPr>
        <p:spPr bwMode="auto">
          <a:xfrm>
            <a:off x="3995936" y="2738330"/>
            <a:ext cx="922337" cy="30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0" rIns="91420" bIns="4571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000000"/>
                </a:solidFill>
                <a:latin typeface="Arial Narrow" pitchFamily="34" charset="0"/>
              </a:rPr>
              <a:t>(млн. рублей)</a:t>
            </a:r>
            <a:endParaRPr lang="ru-RU" altLang="ru-RU" sz="1100" dirty="0">
              <a:solidFill>
                <a:srgbClr val="000000"/>
              </a:solidFill>
            </a:endParaRPr>
          </a:p>
        </p:txBody>
      </p:sp>
      <p:sp>
        <p:nvSpPr>
          <p:cNvPr id="63538" name="Rectangle 4"/>
          <p:cNvSpPr>
            <a:spLocks noChangeArrowheads="1"/>
          </p:cNvSpPr>
          <p:nvPr/>
        </p:nvSpPr>
        <p:spPr bwMode="auto">
          <a:xfrm>
            <a:off x="2649541" y="620688"/>
            <a:ext cx="3938684" cy="980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МП </a:t>
            </a:r>
            <a:r>
              <a:rPr lang="ru-RU" alt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«РАЗВИТИЕ ГРАДОСТРОИТЕЛЬСТВА на ТЕРРИТОРИИ города БРЯНСКА» </a:t>
            </a:r>
            <a:endParaRPr lang="ru-RU" altLang="ru-RU" sz="2000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63539" name="Rectangle 7"/>
          <p:cNvSpPr>
            <a:spLocks noChangeArrowheads="1"/>
          </p:cNvSpPr>
          <p:nvPr/>
        </p:nvSpPr>
        <p:spPr bwMode="auto">
          <a:xfrm>
            <a:off x="2649540" y="52191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63540" name="Rectangle 8"/>
          <p:cNvSpPr>
            <a:spLocks noChangeArrowheads="1"/>
          </p:cNvSpPr>
          <p:nvPr/>
        </p:nvSpPr>
        <p:spPr bwMode="auto">
          <a:xfrm>
            <a:off x="2649548" y="7830714"/>
            <a:ext cx="365345" cy="175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</a:br>
            <a:endParaRPr lang="ru-RU" altLang="ru-RU" sz="6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12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04250" y="6525684"/>
            <a:ext cx="539750" cy="321733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566" y="116632"/>
            <a:ext cx="2483768" cy="26642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3070897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773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081663"/>
              </p:ext>
            </p:extLst>
          </p:nvPr>
        </p:nvGraphicFramePr>
        <p:xfrm>
          <a:off x="539552" y="2747301"/>
          <a:ext cx="8136904" cy="3926064"/>
        </p:xfrm>
        <a:graphic>
          <a:graphicData uri="http://schemas.openxmlformats.org/drawingml/2006/table">
            <a:tbl>
              <a:tblPr/>
              <a:tblGrid>
                <a:gridCol w="6408141"/>
                <a:gridCol w="590772"/>
                <a:gridCol w="516926"/>
                <a:gridCol w="621065"/>
              </a:tblGrid>
              <a:tr h="59803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Наименование мероприятий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2025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2026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2027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9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Всего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130,9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134,2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138,5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Реализация единой молодежной и семейной политики на территории города Брянска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22,9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23,7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Создание эффективной поддержки социально значимых проектов и программ на конкурсной основе, общегородских мероприятий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0,3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Защита прав и законных интересов несовершеннолетних, лиц из числа детей-сирот и детей, оставшихся без попечения родителей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107,5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110,8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114,5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Предоставление социальной поддержки отдельным категориям граждан и гражданам, оказавшимся в трудной жизненной ситуации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0,2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0,2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Реализация мероприятий, направленных на развитие творческих, интеллектуальных, физических способностей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5294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Реализация мероприятий, направленных на противодействие употреблению наркотиков в молодежной среде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</a:tbl>
          </a:graphicData>
        </a:graphic>
      </p:graphicFrame>
      <p:sp>
        <p:nvSpPr>
          <p:cNvPr id="63537" name="Прямоугольник 6"/>
          <p:cNvSpPr>
            <a:spLocks noChangeArrowheads="1"/>
          </p:cNvSpPr>
          <p:nvPr/>
        </p:nvSpPr>
        <p:spPr bwMode="auto">
          <a:xfrm>
            <a:off x="4039405" y="2468893"/>
            <a:ext cx="922337" cy="30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0" rIns="91420" bIns="4571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000000"/>
                </a:solidFill>
                <a:latin typeface="Arial Narrow" pitchFamily="34" charset="0"/>
              </a:rPr>
              <a:t>(млн. рублей)</a:t>
            </a:r>
            <a:endParaRPr lang="ru-RU" altLang="ru-RU" sz="1100" dirty="0">
              <a:solidFill>
                <a:srgbClr val="000000"/>
              </a:solidFill>
            </a:endParaRPr>
          </a:p>
        </p:txBody>
      </p:sp>
      <p:sp>
        <p:nvSpPr>
          <p:cNvPr id="63538" name="Rectangle 4"/>
          <p:cNvSpPr>
            <a:spLocks noChangeArrowheads="1"/>
          </p:cNvSpPr>
          <p:nvPr/>
        </p:nvSpPr>
        <p:spPr bwMode="auto">
          <a:xfrm>
            <a:off x="2649541" y="620688"/>
            <a:ext cx="3938684" cy="980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МП </a:t>
            </a:r>
            <a:r>
              <a:rPr lang="ru-RU" alt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«МОЛОДЕЖНАЯ И СЕМЕЙНАЯ ПОЛИТИКА города БРЯНСКА» </a:t>
            </a:r>
            <a:endParaRPr lang="ru-RU" altLang="ru-RU" sz="2000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63539" name="Rectangle 7"/>
          <p:cNvSpPr>
            <a:spLocks noChangeArrowheads="1"/>
          </p:cNvSpPr>
          <p:nvPr/>
        </p:nvSpPr>
        <p:spPr bwMode="auto">
          <a:xfrm>
            <a:off x="2649540" y="52191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63540" name="Rectangle 8"/>
          <p:cNvSpPr>
            <a:spLocks noChangeArrowheads="1"/>
          </p:cNvSpPr>
          <p:nvPr/>
        </p:nvSpPr>
        <p:spPr bwMode="auto">
          <a:xfrm>
            <a:off x="2649548" y="7830714"/>
            <a:ext cx="365345" cy="175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</a:br>
            <a:endParaRPr lang="ru-RU" altLang="ru-RU" sz="6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12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04250" y="6525684"/>
            <a:ext cx="539750" cy="321733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26" y="332657"/>
            <a:ext cx="2789957" cy="19922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7" y="332656"/>
            <a:ext cx="2789957" cy="199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271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135798"/>
              </p:ext>
            </p:extLst>
          </p:nvPr>
        </p:nvGraphicFramePr>
        <p:xfrm>
          <a:off x="511416" y="2756927"/>
          <a:ext cx="8117656" cy="3948024"/>
        </p:xfrm>
        <a:graphic>
          <a:graphicData uri="http://schemas.openxmlformats.org/drawingml/2006/table">
            <a:tbl>
              <a:tblPr/>
              <a:tblGrid>
                <a:gridCol w="6459537"/>
                <a:gridCol w="577999"/>
                <a:gridCol w="576064"/>
                <a:gridCol w="504056"/>
              </a:tblGrid>
              <a:tr h="5760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Наименование мероприятий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</a:t>
                      </a:r>
                      <a:r>
                        <a:rPr kumimoji="0" lang="en-US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</a:t>
                      </a:r>
                      <a:r>
                        <a:rPr kumimoji="0" lang="en-US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</a:t>
                      </a:r>
                      <a:r>
                        <a:rPr kumimoji="0" lang="en-US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6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94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Всего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584,6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447,5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447,9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</a:tr>
              <a:tr h="50666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Реализация единой государственной политики в сфере физической культуры и спорта на территории города Брянска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10,1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10,2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10,7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5297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Развитие массового спорта, общественного физкультурно-оздоровительного движения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151,0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145,2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144,8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743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Развитие детско-юношеского спорта и системы подготовки высококвалифицированных спортсменов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295,8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291,5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291,8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2894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Организация спортивно-оздоровительного отдыха детей и подростков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5066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РП «Развитие инфраструктуры сферы спорта»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121,7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50666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РП </a:t>
                      </a:r>
                      <a:r>
                        <a:rPr kumimoji="0" lang="ru-RU" alt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«Обеспечение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спортивных организаций квалифицированными кадрами»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5,4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64" marB="3616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</a:tbl>
          </a:graphicData>
        </a:graphic>
      </p:graphicFrame>
      <p:sp>
        <p:nvSpPr>
          <p:cNvPr id="4145" name="Прямоугольник 6"/>
          <p:cNvSpPr>
            <a:spLocks noChangeArrowheads="1"/>
          </p:cNvSpPr>
          <p:nvPr/>
        </p:nvSpPr>
        <p:spPr bwMode="auto">
          <a:xfrm>
            <a:off x="3997325" y="2277548"/>
            <a:ext cx="92233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0" rIns="91420" bIns="4571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000000"/>
                </a:solidFill>
                <a:latin typeface="Arial Narrow" pitchFamily="34" charset="0"/>
              </a:rPr>
              <a:t>(млн. рублей)</a:t>
            </a:r>
            <a:endParaRPr lang="ru-RU" altLang="ru-RU" sz="1100" dirty="0">
              <a:solidFill>
                <a:srgbClr val="000000"/>
              </a:solidFill>
            </a:endParaRPr>
          </a:p>
        </p:txBody>
      </p:sp>
      <p:sp>
        <p:nvSpPr>
          <p:cNvPr id="4146" name="Rectangle 4"/>
          <p:cNvSpPr>
            <a:spLocks noChangeArrowheads="1"/>
          </p:cNvSpPr>
          <p:nvPr/>
        </p:nvSpPr>
        <p:spPr bwMode="auto">
          <a:xfrm>
            <a:off x="2546361" y="423010"/>
            <a:ext cx="3825875" cy="919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МП </a:t>
            </a:r>
            <a:r>
              <a:rPr lang="ru-RU" altLang="ru-RU" sz="18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«ФИЗИЧЕСКАЯ КУЛЬТУРА и СПОРТ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в городе БРЯНСКЕ»</a:t>
            </a:r>
            <a:endParaRPr lang="ru-RU" altLang="ru-RU" sz="1800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4147" name="Rectangle 5"/>
          <p:cNvSpPr>
            <a:spLocks noChangeArrowheads="1"/>
          </p:cNvSpPr>
          <p:nvPr/>
        </p:nvSpPr>
        <p:spPr bwMode="auto">
          <a:xfrm>
            <a:off x="2582485" y="5949280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</a:endParaRPr>
          </a:p>
        </p:txBody>
      </p:sp>
      <p:sp>
        <p:nvSpPr>
          <p:cNvPr id="4148" name="Rectangle 7"/>
          <p:cNvSpPr>
            <a:spLocks noChangeArrowheads="1"/>
          </p:cNvSpPr>
          <p:nvPr/>
        </p:nvSpPr>
        <p:spPr bwMode="auto">
          <a:xfrm>
            <a:off x="2649540" y="52191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</a:endParaRPr>
          </a:p>
        </p:txBody>
      </p:sp>
      <p:sp>
        <p:nvSpPr>
          <p:cNvPr id="4149" name="Rectangle 8"/>
          <p:cNvSpPr>
            <a:spLocks noChangeArrowheads="1"/>
          </p:cNvSpPr>
          <p:nvPr/>
        </p:nvSpPr>
        <p:spPr bwMode="auto">
          <a:xfrm>
            <a:off x="2649548" y="7830714"/>
            <a:ext cx="365345" cy="175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600" b="1" u="sng" dirty="0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600" b="1" u="sng" dirty="0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</a:br>
            <a:endParaRPr lang="ru-RU" altLang="ru-RU" sz="6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u="sng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b="1" u="sng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12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04250" y="6525684"/>
            <a:ext cx="539750" cy="32173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200" b="1" dirty="0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64435"/>
            <a:ext cx="2294159" cy="23557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4435"/>
            <a:ext cx="2664296" cy="236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095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859063"/>
              </p:ext>
            </p:extLst>
          </p:nvPr>
        </p:nvGraphicFramePr>
        <p:xfrm>
          <a:off x="539552" y="3140968"/>
          <a:ext cx="8136904" cy="3168006"/>
        </p:xfrm>
        <a:graphic>
          <a:graphicData uri="http://schemas.openxmlformats.org/drawingml/2006/table">
            <a:tbl>
              <a:tblPr/>
              <a:tblGrid>
                <a:gridCol w="6408141"/>
                <a:gridCol w="590772"/>
                <a:gridCol w="516926"/>
                <a:gridCol w="621065"/>
              </a:tblGrid>
              <a:tr h="59803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Наименование мероприятий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2025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2026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2027 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год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9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Всего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83,7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83,5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86,4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7CBFF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Руководство и управление в сфере установленных функций органов местного самоуправления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70,1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72,9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75,9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Эксплуатация и содержание имущества казны муниципального образования, в </a:t>
                      </a:r>
                      <a:r>
                        <a:rPr kumimoji="0" lang="ru-RU" alt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т.ч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взносы в ФКР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9,8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8,4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Проведение комплексных кадастровых работ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2,2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Оценка имущества, признание прав и регулирование отношений муниципальной собственности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  <a:tr h="3008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Мероприятия по землеустройству и землепользованию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252" marR="54252" marT="36129" marB="361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B"/>
                    </a:solidFill>
                  </a:tcPr>
                </a:tc>
              </a:tr>
            </a:tbl>
          </a:graphicData>
        </a:graphic>
      </p:graphicFrame>
      <p:sp>
        <p:nvSpPr>
          <p:cNvPr id="63537" name="Прямоугольник 6"/>
          <p:cNvSpPr>
            <a:spLocks noChangeArrowheads="1"/>
          </p:cNvSpPr>
          <p:nvPr/>
        </p:nvSpPr>
        <p:spPr bwMode="auto">
          <a:xfrm>
            <a:off x="4039405" y="2570334"/>
            <a:ext cx="922337" cy="30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0" rIns="91420" bIns="4571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000000"/>
                </a:solidFill>
                <a:latin typeface="Arial Narrow" pitchFamily="34" charset="0"/>
              </a:rPr>
              <a:t>(млн. рублей)</a:t>
            </a:r>
            <a:endParaRPr lang="ru-RU" altLang="ru-RU" sz="1100" dirty="0">
              <a:solidFill>
                <a:srgbClr val="000000"/>
              </a:solidFill>
            </a:endParaRPr>
          </a:p>
        </p:txBody>
      </p:sp>
      <p:sp>
        <p:nvSpPr>
          <p:cNvPr id="63538" name="Rectangle 4"/>
          <p:cNvSpPr>
            <a:spLocks noChangeArrowheads="1"/>
          </p:cNvSpPr>
          <p:nvPr/>
        </p:nvSpPr>
        <p:spPr bwMode="auto">
          <a:xfrm>
            <a:off x="2483768" y="443432"/>
            <a:ext cx="3938684" cy="1288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МП </a:t>
            </a:r>
            <a:r>
              <a:rPr lang="ru-RU" alt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«УПРАВЛЕНИЕ и РАСПОРЯЖЕНИЕ МУНИЦИПАЛЬНОЙ СРБСТВЕННОСТЬЮ города БРЯНСКА» </a:t>
            </a:r>
            <a:endParaRPr lang="ru-RU" altLang="ru-RU" sz="2000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63539" name="Rectangle 7"/>
          <p:cNvSpPr>
            <a:spLocks noChangeArrowheads="1"/>
          </p:cNvSpPr>
          <p:nvPr/>
        </p:nvSpPr>
        <p:spPr bwMode="auto">
          <a:xfrm>
            <a:off x="2649540" y="5219194"/>
            <a:ext cx="184690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63540" name="Rectangle 8"/>
          <p:cNvSpPr>
            <a:spLocks noChangeArrowheads="1"/>
          </p:cNvSpPr>
          <p:nvPr/>
        </p:nvSpPr>
        <p:spPr bwMode="auto">
          <a:xfrm>
            <a:off x="2649548" y="7830714"/>
            <a:ext cx="365345" cy="175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874" tIns="180874" rIns="180874" bIns="180874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600" b="1" u="sng">
                <a:solidFill>
                  <a:srgbClr val="365F9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</a:br>
            <a:endParaRPr lang="ru-RU" altLang="ru-RU" sz="6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b="1" u="sng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12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04250" y="6525684"/>
            <a:ext cx="539750" cy="321733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11519"/>
            <a:ext cx="2808312" cy="213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99" y="260648"/>
            <a:ext cx="2592038" cy="213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83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1793" y="116419"/>
            <a:ext cx="5940425" cy="359833"/>
          </a:xfrm>
          <a:noFill/>
          <a:ln w="15875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СТРУКТУРА МУНИЦИПАЛЬНОГО ДОЛГА</a:t>
            </a:r>
          </a:p>
        </p:txBody>
      </p:sp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0390359"/>
              </p:ext>
            </p:extLst>
          </p:nvPr>
        </p:nvGraphicFramePr>
        <p:xfrm>
          <a:off x="417513" y="764704"/>
          <a:ext cx="2584450" cy="3071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681424" y="969433"/>
            <a:ext cx="1728787" cy="2878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4" tIns="34289" rIns="68564" bIns="34289" anchor="ctr"/>
          <a:lstStyle/>
          <a:p>
            <a:pPr algn="ctr" defTabSz="68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 u="sng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71551" y="920765"/>
            <a:ext cx="1476375" cy="3852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4" tIns="34289" rIns="68564" bIns="34289" anchor="ctr"/>
          <a:lstStyle/>
          <a:p>
            <a:pPr algn="ctr" defTabSz="68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prstClr val="black"/>
                </a:solidFill>
                <a:latin typeface="Arial Narrow" panose="020B0606020202030204" pitchFamily="34" charset="0"/>
              </a:rPr>
              <a:t>на 01.01.20</a:t>
            </a:r>
            <a:r>
              <a:rPr lang="en-US" sz="1600" u="sng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</a:t>
            </a:r>
            <a:r>
              <a:rPr lang="ru-RU" sz="1600" u="sng" dirty="0">
                <a:solidFill>
                  <a:prstClr val="black"/>
                </a:solidFill>
                <a:latin typeface="Arial Narrow" panose="020B0606020202030204" pitchFamily="34" charset="0"/>
              </a:rPr>
              <a:t>6</a:t>
            </a:r>
            <a:endParaRPr lang="ru-RU" sz="1600" u="sng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22887" name="Заголовок 1"/>
          <p:cNvSpPr txBox="1">
            <a:spLocks/>
          </p:cNvSpPr>
          <p:nvPr/>
        </p:nvSpPr>
        <p:spPr bwMode="auto">
          <a:xfrm>
            <a:off x="7542216" y="6525684"/>
            <a:ext cx="458787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4" tIns="34289" rIns="68564" bIns="34289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/>
            <a:endParaRPr lang="ru-RU" altLang="ru-RU" sz="1100" b="1" dirty="0">
              <a:solidFill>
                <a:srgbClr val="000000"/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88425" y="6309334"/>
            <a:ext cx="648072" cy="377231"/>
          </a:xfrm>
        </p:spPr>
        <p:txBody>
          <a:bodyPr/>
          <a:lstStyle/>
          <a:p>
            <a:pPr algn="l" fontAlgn="auto">
              <a:spcAft>
                <a:spcPts val="0"/>
              </a:spcAft>
              <a:defRPr/>
            </a:pPr>
            <a:endParaRPr lang="ru-RU" sz="1200" b="1" cap="small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ru-RU" sz="1200" b="1" cap="small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  </a:t>
            </a:r>
            <a:endParaRPr lang="ru-RU" sz="1200" b="1" dirty="0">
              <a:solidFill>
                <a:prstClr val="black"/>
              </a:solidFill>
            </a:endParaRPr>
          </a:p>
        </p:txBody>
      </p:sp>
      <p:graphicFrame>
        <p:nvGraphicFramePr>
          <p:cNvPr id="5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4778739"/>
              </p:ext>
            </p:extLst>
          </p:nvPr>
        </p:nvGraphicFramePr>
        <p:xfrm>
          <a:off x="6156325" y="789517"/>
          <a:ext cx="2520950" cy="3071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3561115"/>
              </p:ext>
            </p:extLst>
          </p:nvPr>
        </p:nvGraphicFramePr>
        <p:xfrm>
          <a:off x="1547667" y="4197098"/>
          <a:ext cx="6776987" cy="24894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1824896"/>
              </p:ext>
            </p:extLst>
          </p:nvPr>
        </p:nvGraphicFramePr>
        <p:xfrm>
          <a:off x="3347864" y="764705"/>
          <a:ext cx="2530425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957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/>
    </mc:Choice>
    <mc:Fallback>
      <p:transition spd="slow" advClick="0" advTm="1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4901" y="-1395536"/>
            <a:ext cx="431800" cy="685800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0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23908" name="Заголовок 1"/>
          <p:cNvSpPr txBox="1">
            <a:spLocks/>
          </p:cNvSpPr>
          <p:nvPr/>
        </p:nvSpPr>
        <p:spPr bwMode="auto">
          <a:xfrm>
            <a:off x="6011864" y="5012267"/>
            <a:ext cx="2816225" cy="1441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rgbClr val="71A2DD"/>
              </a:solidFill>
              <a:latin typeface="Arial Narrow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8489" y="167990"/>
            <a:ext cx="8229600" cy="524706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latin typeface="Bahnschrift Condensed" panose="020B0502040204020203" pitchFamily="34" charset="0"/>
              </a:rPr>
              <a:t>КОНТАКТНЫЕ ДАННЫЕ</a:t>
            </a:r>
            <a:endParaRPr lang="ru-RU" dirty="0">
              <a:solidFill>
                <a:srgbClr val="7030A0"/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980728"/>
            <a:ext cx="3454907" cy="1171947"/>
          </a:xfrm>
        </p:spPr>
      </p:pic>
      <p:sp>
        <p:nvSpPr>
          <p:cNvPr id="6" name="Объект 5"/>
          <p:cNvSpPr>
            <a:spLocks noGrp="1"/>
          </p:cNvSpPr>
          <p:nvPr>
            <p:ph sz="half" idx="3"/>
          </p:nvPr>
        </p:nvSpPr>
        <p:spPr>
          <a:xfrm>
            <a:off x="1475657" y="3501008"/>
            <a:ext cx="7302792" cy="2542234"/>
          </a:xfrm>
        </p:spPr>
        <p:txBody>
          <a:bodyPr/>
          <a:lstStyle/>
          <a:p>
            <a:r>
              <a:rPr lang="ru-RU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ФИНАНСОВОЕ УПРАВЛЕНИЕ БРЯНСКОЙ ГОРОДСКОЙ АДМИНИСТРАЦИИ</a:t>
            </a:r>
          </a:p>
          <a:p>
            <a:endParaRPr lang="ru-RU" sz="1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  <a:p>
            <a:r>
              <a:rPr lang="ru-RU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Почтовый адрес:</a:t>
            </a:r>
          </a:p>
          <a:p>
            <a:r>
              <a:rPr lang="ru-RU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241050, Брянская область, город Брянск, пр-т Ленина, 35</a:t>
            </a:r>
          </a:p>
          <a:p>
            <a:endParaRPr lang="ru-RU" sz="1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  <a:p>
            <a:r>
              <a:rPr lang="ru-RU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Телефон:</a:t>
            </a:r>
          </a:p>
          <a:p>
            <a:r>
              <a:rPr lang="ru-RU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+8 (4832) 74 21 52</a:t>
            </a:r>
          </a:p>
          <a:p>
            <a:endParaRPr lang="ru-RU" sz="1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  <a:p>
            <a:r>
              <a:rPr lang="ru-RU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Электронная почта:</a:t>
            </a:r>
          </a:p>
          <a:p>
            <a:r>
              <a:rPr lang="en-US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finupr032@mail</a:t>
            </a:r>
            <a:r>
              <a:rPr lang="ru-RU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.</a:t>
            </a:r>
            <a:r>
              <a:rPr lang="en-US" sz="1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ru</a:t>
            </a:r>
            <a:endParaRPr lang="ru-RU" sz="1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549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2" name="Группа 3"/>
          <p:cNvGrpSpPr>
            <a:grpSpLocks/>
          </p:cNvGrpSpPr>
          <p:nvPr/>
        </p:nvGrpSpPr>
        <p:grpSpPr bwMode="auto">
          <a:xfrm>
            <a:off x="1025525" y="1016000"/>
            <a:ext cx="7734300" cy="5581651"/>
            <a:chOff x="993127" y="980728"/>
            <a:chExt cx="7589848" cy="5580000"/>
          </a:xfrm>
        </p:grpSpPr>
        <p:sp>
          <p:nvSpPr>
            <p:cNvPr id="87072" name="Прямоугольник 11"/>
            <p:cNvSpPr>
              <a:spLocks noChangeArrowheads="1"/>
            </p:cNvSpPr>
            <p:nvPr/>
          </p:nvSpPr>
          <p:spPr bwMode="auto">
            <a:xfrm>
              <a:off x="1115616" y="980728"/>
              <a:ext cx="7416824" cy="55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 dirty="0">
                <a:solidFill>
                  <a:srgbClr val="000000"/>
                </a:solidFill>
              </a:endParaRP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993127" y="3896922"/>
              <a:ext cx="7589848" cy="719866"/>
            </a:xfrm>
            <a:custGeom>
              <a:avLst/>
              <a:gdLst>
                <a:gd name="connsiteX0" fmla="*/ 0 w 7416824"/>
                <a:gd name="connsiteY0" fmla="*/ 153549 h 921275"/>
                <a:gd name="connsiteX1" fmla="*/ 153549 w 7416824"/>
                <a:gd name="connsiteY1" fmla="*/ 0 h 921275"/>
                <a:gd name="connsiteX2" fmla="*/ 7263275 w 7416824"/>
                <a:gd name="connsiteY2" fmla="*/ 0 h 921275"/>
                <a:gd name="connsiteX3" fmla="*/ 7416824 w 7416824"/>
                <a:gd name="connsiteY3" fmla="*/ 153549 h 921275"/>
                <a:gd name="connsiteX4" fmla="*/ 7416824 w 7416824"/>
                <a:gd name="connsiteY4" fmla="*/ 767726 h 921275"/>
                <a:gd name="connsiteX5" fmla="*/ 7263275 w 7416824"/>
                <a:gd name="connsiteY5" fmla="*/ 921275 h 921275"/>
                <a:gd name="connsiteX6" fmla="*/ 153549 w 7416824"/>
                <a:gd name="connsiteY6" fmla="*/ 921275 h 921275"/>
                <a:gd name="connsiteX7" fmla="*/ 0 w 7416824"/>
                <a:gd name="connsiteY7" fmla="*/ 767726 h 921275"/>
                <a:gd name="connsiteX8" fmla="*/ 0 w 7416824"/>
                <a:gd name="connsiteY8" fmla="*/ 153549 h 92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16824" h="921275">
                  <a:moveTo>
                    <a:pt x="0" y="153549"/>
                  </a:moveTo>
                  <a:cubicBezTo>
                    <a:pt x="0" y="68746"/>
                    <a:pt x="68746" y="0"/>
                    <a:pt x="153549" y="0"/>
                  </a:cubicBezTo>
                  <a:lnTo>
                    <a:pt x="7263275" y="0"/>
                  </a:lnTo>
                  <a:cubicBezTo>
                    <a:pt x="7348078" y="0"/>
                    <a:pt x="7416824" y="68746"/>
                    <a:pt x="7416824" y="153549"/>
                  </a:cubicBezTo>
                  <a:lnTo>
                    <a:pt x="7416824" y="767726"/>
                  </a:lnTo>
                  <a:cubicBezTo>
                    <a:pt x="7416824" y="852529"/>
                    <a:pt x="7348078" y="921275"/>
                    <a:pt x="7263275" y="921275"/>
                  </a:cubicBezTo>
                  <a:lnTo>
                    <a:pt x="153549" y="921275"/>
                  </a:lnTo>
                  <a:cubicBezTo>
                    <a:pt x="68746" y="921275"/>
                    <a:pt x="0" y="852529"/>
                    <a:pt x="0" y="767726"/>
                  </a:cubicBezTo>
                  <a:lnTo>
                    <a:pt x="0" y="153549"/>
                  </a:lnTo>
                  <a:close/>
                </a:path>
              </a:pathLst>
            </a:custGeom>
            <a:solidFill>
              <a:srgbClr val="AFD7FF"/>
            </a:solidFill>
            <a:ln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5933" tIns="105933" rIns="105933" bIns="105933" spcCol="1270" anchor="ctr"/>
            <a:lstStyle/>
            <a:p>
              <a:pPr algn="just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dirty="0">
                  <a:ln w="6350">
                    <a:noFill/>
                  </a:ln>
                  <a:solidFill>
                    <a:schemeClr val="tx1"/>
                  </a:solidFill>
                  <a:latin typeface="Bahnschrift Condensed" panose="020B0502040204020203" pitchFamily="34" charset="0"/>
                  <a:ea typeface="+mj-ea"/>
                  <a:cs typeface="+mj-cs"/>
                </a:rPr>
                <a:t>Организация публичных слушаний возложена на Оргкомитет по подготовке и проведению публичных слушаний</a:t>
              </a:r>
              <a:endParaRPr lang="ru-RU" sz="1600" dirty="0">
                <a:ln w="6350">
                  <a:noFill/>
                </a:ln>
                <a:solidFill>
                  <a:schemeClr val="tx1"/>
                </a:solidFill>
                <a:latin typeface="Bahnschrift Condensed" panose="020B0502040204020203" pitchFamily="34" charset="0"/>
                <a:ea typeface="+mj-ea"/>
                <a:cs typeface="+mj-cs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300671" y="1303866"/>
            <a:ext cx="395610" cy="420092"/>
          </a:xfrm>
          <a:prstGeom prst="rect">
            <a:avLst/>
          </a:prstGeom>
          <a:solidFill>
            <a:srgbClr val="AFD7FF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671" y="4113145"/>
            <a:ext cx="395610" cy="419795"/>
          </a:xfrm>
          <a:prstGeom prst="rect">
            <a:avLst/>
          </a:prstGeom>
          <a:solidFill>
            <a:srgbClr val="AFD7FF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309" y="5572574"/>
            <a:ext cx="395610" cy="419895"/>
          </a:xfrm>
          <a:prstGeom prst="rect">
            <a:avLst/>
          </a:prstGeom>
          <a:solidFill>
            <a:srgbClr val="FFFFD9"/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8608" y="2642625"/>
            <a:ext cx="395610" cy="420621"/>
          </a:xfrm>
          <a:prstGeom prst="rect">
            <a:avLst/>
          </a:prstGeom>
          <a:solidFill>
            <a:srgbClr val="FFFFD9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37827" y="271993"/>
            <a:ext cx="8229600" cy="827616"/>
          </a:xfrm>
          <a:prstGeom prst="rect">
            <a:avLst/>
          </a:prstGeom>
          <a:noFill/>
        </p:spPr>
        <p:txBody>
          <a:bodyPr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endParaRPr lang="ru-RU" sz="2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  <a:spcAft>
                <a:spcPts val="0"/>
              </a:spcAft>
              <a:defRPr/>
            </a:pPr>
            <a:r>
              <a:rPr lang="ru-RU" sz="9600" b="1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Light Condensed" panose="020B0502040204020203" pitchFamily="34" charset="0"/>
              </a:rPr>
              <a:t>ПУБЛИЧНЫЕ СЛУШАНИЯ по проекту бюджета городского округа город Брянск на 2025 год и на плановый период 2026 и 2027 годов</a:t>
            </a:r>
            <a:endParaRPr lang="ru-RU" sz="9600" b="1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Bahnschrift Light Condensed" panose="020B0502040204020203" pitchFamily="34" charset="0"/>
            </a:endParaRP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8000" dirty="0" smtClean="0">
                <a:solidFill>
                  <a:prstClr val="black"/>
                </a:solidFill>
              </a:rPr>
              <a:t/>
            </a:r>
            <a:br>
              <a:rPr lang="ru-RU" sz="8000" dirty="0" smtClean="0">
                <a:solidFill>
                  <a:prstClr val="black"/>
                </a:solidFill>
              </a:rPr>
            </a:br>
            <a:endParaRPr lang="ru-RU" sz="8000" dirty="0">
              <a:solidFill>
                <a:prstClr val="black"/>
              </a:solidFill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076825" y="332317"/>
            <a:ext cx="1117600" cy="287867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8532814" y="6525684"/>
            <a:ext cx="611187" cy="3217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4" name="Полилиния 23"/>
          <p:cNvSpPr/>
          <p:nvPr/>
        </p:nvSpPr>
        <p:spPr bwMode="auto">
          <a:xfrm>
            <a:off x="1027113" y="1159934"/>
            <a:ext cx="7721600" cy="756898"/>
          </a:xfrm>
          <a:custGeom>
            <a:avLst/>
            <a:gdLst>
              <a:gd name="connsiteX0" fmla="*/ 0 w 7416824"/>
              <a:gd name="connsiteY0" fmla="*/ 153549 h 921275"/>
              <a:gd name="connsiteX1" fmla="*/ 153549 w 7416824"/>
              <a:gd name="connsiteY1" fmla="*/ 0 h 921275"/>
              <a:gd name="connsiteX2" fmla="*/ 7263275 w 7416824"/>
              <a:gd name="connsiteY2" fmla="*/ 0 h 921275"/>
              <a:gd name="connsiteX3" fmla="*/ 7416824 w 7416824"/>
              <a:gd name="connsiteY3" fmla="*/ 153549 h 921275"/>
              <a:gd name="connsiteX4" fmla="*/ 7416824 w 7416824"/>
              <a:gd name="connsiteY4" fmla="*/ 767726 h 921275"/>
              <a:gd name="connsiteX5" fmla="*/ 7263275 w 7416824"/>
              <a:gd name="connsiteY5" fmla="*/ 921275 h 921275"/>
              <a:gd name="connsiteX6" fmla="*/ 153549 w 7416824"/>
              <a:gd name="connsiteY6" fmla="*/ 921275 h 921275"/>
              <a:gd name="connsiteX7" fmla="*/ 0 w 7416824"/>
              <a:gd name="connsiteY7" fmla="*/ 767726 h 921275"/>
              <a:gd name="connsiteX8" fmla="*/ 0 w 7416824"/>
              <a:gd name="connsiteY8" fmla="*/ 153549 h 92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16824" h="921275">
                <a:moveTo>
                  <a:pt x="0" y="153549"/>
                </a:moveTo>
                <a:cubicBezTo>
                  <a:pt x="0" y="68746"/>
                  <a:pt x="68746" y="0"/>
                  <a:pt x="153549" y="0"/>
                </a:cubicBezTo>
                <a:lnTo>
                  <a:pt x="7263275" y="0"/>
                </a:lnTo>
                <a:cubicBezTo>
                  <a:pt x="7348078" y="0"/>
                  <a:pt x="7416824" y="68746"/>
                  <a:pt x="7416824" y="153549"/>
                </a:cubicBezTo>
                <a:lnTo>
                  <a:pt x="7416824" y="767726"/>
                </a:lnTo>
                <a:cubicBezTo>
                  <a:pt x="7416824" y="852529"/>
                  <a:pt x="7348078" y="921275"/>
                  <a:pt x="7263275" y="921275"/>
                </a:cubicBezTo>
                <a:lnTo>
                  <a:pt x="153549" y="921275"/>
                </a:lnTo>
                <a:cubicBezTo>
                  <a:pt x="68746" y="921275"/>
                  <a:pt x="0" y="852529"/>
                  <a:pt x="0" y="767726"/>
                </a:cubicBezTo>
                <a:lnTo>
                  <a:pt x="0" y="153549"/>
                </a:lnTo>
                <a:close/>
              </a:path>
            </a:pathLst>
          </a:custGeom>
          <a:solidFill>
            <a:srgbClr val="AFD7FF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5933" tIns="105933" rIns="105933" bIns="105933" spcCol="1270" anchor="ctr"/>
          <a:lstStyle/>
          <a:p>
            <a:pPr algn="just" defTabSz="7112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latin typeface="Bahnschrift Condensed" panose="020B0502040204020203" pitchFamily="34" charset="0"/>
                <a:ea typeface="+mj-ea"/>
                <a:cs typeface="+mj-cs"/>
              </a:rPr>
              <a:t>Порядок проведения публичных слушаний по проекту бюджета утвержден постановлением Главы города Брянска от 22 ноября 2024 года № 75-пг</a:t>
            </a:r>
            <a:endParaRPr lang="ru-RU" sz="1600" dirty="0">
              <a:ln w="6350">
                <a:noFill/>
              </a:ln>
              <a:solidFill>
                <a:schemeClr val="tx1"/>
              </a:solidFill>
              <a:latin typeface="Bahnschrift Condensed" panose="020B0502040204020203" pitchFamily="34" charset="0"/>
              <a:ea typeface="+mj-ea"/>
              <a:cs typeface="+mj-cs"/>
            </a:endParaRPr>
          </a:p>
        </p:txBody>
      </p:sp>
      <p:sp>
        <p:nvSpPr>
          <p:cNvPr id="21" name="Полилиния 20"/>
          <p:cNvSpPr/>
          <p:nvPr/>
        </p:nvSpPr>
        <p:spPr bwMode="auto">
          <a:xfrm>
            <a:off x="1025525" y="2276872"/>
            <a:ext cx="7734300" cy="1152128"/>
          </a:xfrm>
          <a:custGeom>
            <a:avLst/>
            <a:gdLst>
              <a:gd name="connsiteX0" fmla="*/ 0 w 7416824"/>
              <a:gd name="connsiteY0" fmla="*/ 153549 h 921275"/>
              <a:gd name="connsiteX1" fmla="*/ 153549 w 7416824"/>
              <a:gd name="connsiteY1" fmla="*/ 0 h 921275"/>
              <a:gd name="connsiteX2" fmla="*/ 7263275 w 7416824"/>
              <a:gd name="connsiteY2" fmla="*/ 0 h 921275"/>
              <a:gd name="connsiteX3" fmla="*/ 7416824 w 7416824"/>
              <a:gd name="connsiteY3" fmla="*/ 153549 h 921275"/>
              <a:gd name="connsiteX4" fmla="*/ 7416824 w 7416824"/>
              <a:gd name="connsiteY4" fmla="*/ 767726 h 921275"/>
              <a:gd name="connsiteX5" fmla="*/ 7263275 w 7416824"/>
              <a:gd name="connsiteY5" fmla="*/ 921275 h 921275"/>
              <a:gd name="connsiteX6" fmla="*/ 153549 w 7416824"/>
              <a:gd name="connsiteY6" fmla="*/ 921275 h 921275"/>
              <a:gd name="connsiteX7" fmla="*/ 0 w 7416824"/>
              <a:gd name="connsiteY7" fmla="*/ 767726 h 921275"/>
              <a:gd name="connsiteX8" fmla="*/ 0 w 7416824"/>
              <a:gd name="connsiteY8" fmla="*/ 153549 h 92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16824" h="921275">
                <a:moveTo>
                  <a:pt x="0" y="153549"/>
                </a:moveTo>
                <a:cubicBezTo>
                  <a:pt x="0" y="68746"/>
                  <a:pt x="68746" y="0"/>
                  <a:pt x="153549" y="0"/>
                </a:cubicBezTo>
                <a:lnTo>
                  <a:pt x="7263275" y="0"/>
                </a:lnTo>
                <a:cubicBezTo>
                  <a:pt x="7348078" y="0"/>
                  <a:pt x="7416824" y="68746"/>
                  <a:pt x="7416824" y="153549"/>
                </a:cubicBezTo>
                <a:lnTo>
                  <a:pt x="7416824" y="767726"/>
                </a:lnTo>
                <a:cubicBezTo>
                  <a:pt x="7416824" y="852529"/>
                  <a:pt x="7348078" y="921275"/>
                  <a:pt x="7263275" y="921275"/>
                </a:cubicBezTo>
                <a:lnTo>
                  <a:pt x="153549" y="921275"/>
                </a:lnTo>
                <a:cubicBezTo>
                  <a:pt x="68746" y="921275"/>
                  <a:pt x="0" y="852529"/>
                  <a:pt x="0" y="767726"/>
                </a:cubicBezTo>
                <a:lnTo>
                  <a:pt x="0" y="153549"/>
                </a:lnTo>
                <a:close/>
              </a:path>
            </a:pathLst>
          </a:custGeom>
          <a:solidFill>
            <a:srgbClr val="FFFFD9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5933" tIns="105933" rIns="105933" bIns="105933" spcCol="1270" anchor="ctr"/>
          <a:lstStyle/>
          <a:p>
            <a:pPr algn="just" defTabSz="7112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latin typeface="Bahnschrift Condensed" panose="020B0502040204020203" pitchFamily="34" charset="0"/>
                <a:ea typeface="+mj-ea"/>
                <a:cs typeface="+mj-cs"/>
              </a:rPr>
              <a:t>Публичные слушания по проекту бюджета городского округа город Брянск на 2025 год и на плановый период 2026 и 2027 годов состоятся 12 декабря в 11 часов по адресу: город Брянск, ул. Калинина, д. 66 (здание МБУК «Городской Дом культуры Советского района»)</a:t>
            </a:r>
            <a:endParaRPr lang="ru-RU" sz="1600" dirty="0">
              <a:ln w="6350">
                <a:noFill/>
              </a:ln>
              <a:solidFill>
                <a:schemeClr val="tx1"/>
              </a:solidFill>
              <a:latin typeface="Bahnschrift Condensed" panose="020B0502040204020203" pitchFamily="34" charset="0"/>
              <a:ea typeface="+mj-ea"/>
              <a:cs typeface="+mj-cs"/>
            </a:endParaRPr>
          </a:p>
        </p:txBody>
      </p:sp>
      <p:sp>
        <p:nvSpPr>
          <p:cNvPr id="23" name="Полилиния 22"/>
          <p:cNvSpPr/>
          <p:nvPr/>
        </p:nvSpPr>
        <p:spPr bwMode="auto">
          <a:xfrm>
            <a:off x="1025525" y="5183717"/>
            <a:ext cx="7734300" cy="1197611"/>
          </a:xfrm>
          <a:custGeom>
            <a:avLst/>
            <a:gdLst>
              <a:gd name="connsiteX0" fmla="*/ 0 w 7416824"/>
              <a:gd name="connsiteY0" fmla="*/ 153549 h 921275"/>
              <a:gd name="connsiteX1" fmla="*/ 153549 w 7416824"/>
              <a:gd name="connsiteY1" fmla="*/ 0 h 921275"/>
              <a:gd name="connsiteX2" fmla="*/ 7263275 w 7416824"/>
              <a:gd name="connsiteY2" fmla="*/ 0 h 921275"/>
              <a:gd name="connsiteX3" fmla="*/ 7416824 w 7416824"/>
              <a:gd name="connsiteY3" fmla="*/ 153549 h 921275"/>
              <a:gd name="connsiteX4" fmla="*/ 7416824 w 7416824"/>
              <a:gd name="connsiteY4" fmla="*/ 767726 h 921275"/>
              <a:gd name="connsiteX5" fmla="*/ 7263275 w 7416824"/>
              <a:gd name="connsiteY5" fmla="*/ 921275 h 921275"/>
              <a:gd name="connsiteX6" fmla="*/ 153549 w 7416824"/>
              <a:gd name="connsiteY6" fmla="*/ 921275 h 921275"/>
              <a:gd name="connsiteX7" fmla="*/ 0 w 7416824"/>
              <a:gd name="connsiteY7" fmla="*/ 767726 h 921275"/>
              <a:gd name="connsiteX8" fmla="*/ 0 w 7416824"/>
              <a:gd name="connsiteY8" fmla="*/ 153549 h 92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16824" h="921275">
                <a:moveTo>
                  <a:pt x="0" y="153549"/>
                </a:moveTo>
                <a:cubicBezTo>
                  <a:pt x="0" y="68746"/>
                  <a:pt x="68746" y="0"/>
                  <a:pt x="153549" y="0"/>
                </a:cubicBezTo>
                <a:lnTo>
                  <a:pt x="7263275" y="0"/>
                </a:lnTo>
                <a:cubicBezTo>
                  <a:pt x="7348078" y="0"/>
                  <a:pt x="7416824" y="68746"/>
                  <a:pt x="7416824" y="153549"/>
                </a:cubicBezTo>
                <a:lnTo>
                  <a:pt x="7416824" y="767726"/>
                </a:lnTo>
                <a:cubicBezTo>
                  <a:pt x="7416824" y="852529"/>
                  <a:pt x="7348078" y="921275"/>
                  <a:pt x="7263275" y="921275"/>
                </a:cubicBezTo>
                <a:lnTo>
                  <a:pt x="153549" y="921275"/>
                </a:lnTo>
                <a:cubicBezTo>
                  <a:pt x="68746" y="921275"/>
                  <a:pt x="0" y="852529"/>
                  <a:pt x="0" y="767726"/>
                </a:cubicBezTo>
                <a:lnTo>
                  <a:pt x="0" y="153549"/>
                </a:lnTo>
                <a:close/>
              </a:path>
            </a:pathLst>
          </a:custGeom>
          <a:solidFill>
            <a:srgbClr val="FFFFD9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5933" tIns="105933" rIns="105933" bIns="105933" spcCol="1270" anchor="ctr"/>
          <a:lstStyle/>
          <a:p>
            <a:pPr algn="just" defTabSz="7112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dirty="0">
                <a:ln w="6350">
                  <a:noFill/>
                </a:ln>
                <a:solidFill>
                  <a:schemeClr val="tx1"/>
                </a:solidFill>
                <a:latin typeface="Bahnschrift Condensed" panose="020B0502040204020203" pitchFamily="34" charset="0"/>
                <a:ea typeface="+mj-ea"/>
                <a:cs typeface="+mj-cs"/>
              </a:rPr>
              <a:t>Предложения и замечания по вопросам обсуждения проекта бюджета принимаются до 02 декабря 2024 года (включительно) по адресу: город Брянск, пр-т Ленина, д.35, кабинет № 47, в рабочие дни с 9.00 до 17.00, перерыв с 13.00 до 14.00, в пятнику с 9.00 до 16.00, перерыв с 13.00 до 14.00, а также посредством официального сайта Брянского городского Совета народных депутатов</a:t>
            </a:r>
            <a:endParaRPr lang="ru-RU" sz="1600" dirty="0">
              <a:ln w="6350">
                <a:noFill/>
              </a:ln>
              <a:solidFill>
                <a:schemeClr val="tx1"/>
              </a:solidFill>
              <a:latin typeface="Bahnschrift Condensed" panose="020B0502040204020203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601598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09600" y="-23283"/>
            <a:ext cx="431800" cy="685800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0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23908" name="Заголовок 1"/>
          <p:cNvSpPr txBox="1">
            <a:spLocks/>
          </p:cNvSpPr>
          <p:nvPr/>
        </p:nvSpPr>
        <p:spPr bwMode="auto">
          <a:xfrm>
            <a:off x="6011864" y="5012267"/>
            <a:ext cx="2816225" cy="1441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rgbClr val="71A2DD"/>
              </a:solidFill>
              <a:latin typeface="Arial Narrow" pitchFamily="34" charset="0"/>
            </a:endParaRPr>
          </a:p>
        </p:txBody>
      </p:sp>
      <p:sp>
        <p:nvSpPr>
          <p:cNvPr id="123909" name="Заголовок 1"/>
          <p:cNvSpPr txBox="1">
            <a:spLocks/>
          </p:cNvSpPr>
          <p:nvPr/>
        </p:nvSpPr>
        <p:spPr bwMode="auto">
          <a:xfrm>
            <a:off x="2151063" y="2133601"/>
            <a:ext cx="5040312" cy="165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b="1" dirty="0">
                <a:solidFill>
                  <a:srgbClr val="0070C0"/>
                </a:solidFill>
                <a:latin typeface="Arial Narrow" pitchFamily="34" charset="0"/>
              </a:rPr>
              <a:t>Спасибо</a:t>
            </a:r>
          </a:p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b="1" dirty="0">
                <a:solidFill>
                  <a:srgbClr val="0070C0"/>
                </a:solidFill>
                <a:latin typeface="Arial Narrow" pitchFamily="34" charset="0"/>
              </a:rPr>
              <a:t>за внимание.</a:t>
            </a:r>
          </a:p>
        </p:txBody>
      </p:sp>
    </p:spTree>
    <p:extLst>
      <p:ext uri="{BB962C8B-B14F-4D97-AF65-F5344CB8AC3E}">
        <p14:creationId xmlns:p14="http://schemas.microsoft.com/office/powerpoint/2010/main" val="1719549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4"/>
          <p:cNvSpPr>
            <a:spLocks noChangeArrowheads="1"/>
          </p:cNvSpPr>
          <p:nvPr/>
        </p:nvSpPr>
        <p:spPr bwMode="auto">
          <a:xfrm>
            <a:off x="1131371" y="1707306"/>
            <a:ext cx="6858000" cy="569565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Расходные обязательства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обязанность публично-правового образования предоставить физическому или юридическому лицу средства из соответствующего бюджета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AutoShape 5"/>
          <p:cNvSpPr>
            <a:spLocks noChangeArrowheads="1"/>
          </p:cNvSpPr>
          <p:nvPr/>
        </p:nvSpPr>
        <p:spPr bwMode="auto">
          <a:xfrm>
            <a:off x="1154535" y="3140968"/>
            <a:ext cx="6858000" cy="648072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предельные объемы денежных средств, предусмотренных в соответствующем финансовом году для исполнения бюджетных обязательств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4" name="AutoShape 6"/>
          <p:cNvSpPr>
            <a:spLocks noChangeArrowheads="1"/>
          </p:cNvSpPr>
          <p:nvPr/>
        </p:nvSpPr>
        <p:spPr bwMode="auto">
          <a:xfrm>
            <a:off x="1133303" y="2420888"/>
            <a:ext cx="6858000" cy="576064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обязательства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расходные обязательства, подлежащие исполнению в соответствующем финансовом году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AutoShape 7"/>
          <p:cNvSpPr>
            <a:spLocks noChangeArrowheads="1"/>
          </p:cNvSpPr>
          <p:nvPr/>
        </p:nvSpPr>
        <p:spPr bwMode="auto">
          <a:xfrm>
            <a:off x="1143000" y="4005064"/>
            <a:ext cx="6859588" cy="648072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Сводная бюджетная роспись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документ, который составляется и ведется финансовым органом в соответствии с Бюджетным кодексом Российской Федерации в целях организации и исполнения бюджета по расходам и источникам финансирования дефицита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6" name="AutoShape 10"/>
          <p:cNvSpPr>
            <a:spLocks noChangeArrowheads="1"/>
          </p:cNvSpPr>
          <p:nvPr/>
        </p:nvSpPr>
        <p:spPr bwMode="auto">
          <a:xfrm>
            <a:off x="755576" y="620688"/>
            <a:ext cx="7775575" cy="1008112"/>
          </a:xfrm>
          <a:prstGeom prst="ellipseRibbon2">
            <a:avLst>
              <a:gd name="adj1" fmla="val 25000"/>
              <a:gd name="adj2" fmla="val 67009"/>
              <a:gd name="adj3" fmla="val 12500"/>
            </a:avLst>
          </a:prstGeom>
          <a:solidFill>
            <a:srgbClr val="FFFF00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Основные термины и понятия по бюджету</a:t>
            </a:r>
            <a:endParaRPr lang="ru-RU" altLang="ru-RU" sz="2000" b="1" dirty="0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160290" y="4869160"/>
            <a:ext cx="6858000" cy="576064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нормативные обязательства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обязательства государственным и муниципальных органов перед физическим лицом, подлежащее исполнению в денежной форме в размере, установленном соответствующим законом или иным нормативным правовым актом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1745"/>
            <a:ext cx="669925" cy="798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160290" y="5625244"/>
            <a:ext cx="6859760" cy="61206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–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обязательства, возникшие в связи с привлечением кредитов в кредитных организациях, получением бюджетных кредитов от других бюджетов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01699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605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7"/>
          <p:cNvSpPr>
            <a:spLocks noGrp="1"/>
          </p:cNvSpPr>
          <p:nvPr>
            <p:ph type="title"/>
          </p:nvPr>
        </p:nvSpPr>
        <p:spPr>
          <a:xfrm>
            <a:off x="457200" y="836613"/>
            <a:ext cx="8229600" cy="581025"/>
          </a:xfrm>
        </p:spPr>
        <p:txBody>
          <a:bodyPr>
            <a:noAutofit/>
          </a:bodyPr>
          <a:lstStyle/>
          <a:p>
            <a:r>
              <a:rPr lang="ru-RU" altLang="ru-RU" sz="3600" dirty="0">
                <a:latin typeface="Bahnschrift Condensed" panose="020B0502040204020203" pitchFamily="34" charset="0"/>
              </a:rPr>
              <a:t>Стадии бюджетного процесса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51520" y="1628800"/>
            <a:ext cx="8280920" cy="4896544"/>
          </a:xfrm>
          <a:ln>
            <a:miter lim="800000"/>
            <a:headEnd/>
            <a:tailEnd/>
          </a:ln>
          <a:extLst/>
        </p:spPr>
        <p:txBody>
          <a:bodyPr>
            <a:normAutofit lnSpcReduction="10000"/>
          </a:bodyPr>
          <a:lstStyle/>
          <a:p>
            <a:pPr>
              <a:buFontTx/>
              <a:buNone/>
              <a:defRPr/>
            </a:pPr>
            <a:r>
              <a:rPr lang="en-US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I</a:t>
            </a:r>
            <a:r>
              <a:rPr lang="ru-RU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. Составление проекта бюджета города</a:t>
            </a:r>
          </a:p>
          <a:p>
            <a:pPr>
              <a:defRPr/>
            </a:pPr>
            <a:endParaRPr lang="ru-RU" dirty="0">
              <a:ln w="6350">
                <a:noFill/>
              </a:ln>
              <a:latin typeface="Bahnschrift Condensed" panose="020B0502040204020203" pitchFamily="34" charset="0"/>
              <a:ea typeface="+mj-ea"/>
              <a:cs typeface="+mj-cs"/>
            </a:endParaRPr>
          </a:p>
          <a:p>
            <a:pPr algn="just">
              <a:buFontTx/>
              <a:buNone/>
              <a:defRPr/>
            </a:pPr>
            <a:r>
              <a:rPr lang="en-US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II</a:t>
            </a:r>
            <a:r>
              <a:rPr lang="ru-RU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. Рассмотрение проекта бюджета города</a:t>
            </a:r>
          </a:p>
          <a:p>
            <a:pPr algn="just">
              <a:defRPr/>
            </a:pPr>
            <a:endParaRPr lang="ru-RU" dirty="0">
              <a:ln w="6350">
                <a:noFill/>
              </a:ln>
              <a:latin typeface="Bahnschrift Condensed" panose="020B0502040204020203" pitchFamily="34" charset="0"/>
              <a:ea typeface="+mj-ea"/>
              <a:cs typeface="+mj-cs"/>
            </a:endParaRPr>
          </a:p>
          <a:p>
            <a:pPr algn="just">
              <a:buFontTx/>
              <a:buNone/>
              <a:defRPr/>
            </a:pPr>
            <a:r>
              <a:rPr lang="en-US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III</a:t>
            </a:r>
            <a:r>
              <a:rPr lang="ru-RU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. Утверждение бюджета города, принятие решения о бюджете</a:t>
            </a:r>
          </a:p>
          <a:p>
            <a:pPr algn="just">
              <a:buFontTx/>
              <a:buNone/>
              <a:defRPr/>
            </a:pPr>
            <a:endParaRPr lang="ru-RU" dirty="0">
              <a:ln w="6350">
                <a:noFill/>
              </a:ln>
              <a:latin typeface="Bahnschrift Condensed" panose="020B0502040204020203" pitchFamily="34" charset="0"/>
              <a:ea typeface="+mj-ea"/>
              <a:cs typeface="+mj-cs"/>
            </a:endParaRPr>
          </a:p>
          <a:p>
            <a:pPr>
              <a:buFontTx/>
              <a:buNone/>
              <a:defRPr/>
            </a:pPr>
            <a:r>
              <a:rPr lang="en-US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IV</a:t>
            </a:r>
            <a:r>
              <a:rPr lang="ru-RU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. Исполнение бюджета города</a:t>
            </a:r>
          </a:p>
          <a:p>
            <a:pPr>
              <a:defRPr/>
            </a:pPr>
            <a:endParaRPr lang="ru-RU" dirty="0">
              <a:ln w="6350">
                <a:noFill/>
              </a:ln>
              <a:latin typeface="Bahnschrift Condensed" panose="020B0502040204020203" pitchFamily="34" charset="0"/>
              <a:ea typeface="+mj-ea"/>
              <a:cs typeface="+mj-cs"/>
            </a:endParaRPr>
          </a:p>
          <a:p>
            <a:pPr algn="just">
              <a:buFontTx/>
              <a:buNone/>
              <a:defRPr/>
            </a:pPr>
            <a:r>
              <a:rPr lang="en-US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V</a:t>
            </a:r>
            <a:r>
              <a:rPr lang="ru-RU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. Составление отчета об исполнении </a:t>
            </a:r>
          </a:p>
          <a:p>
            <a:pPr algn="just">
              <a:buFontTx/>
              <a:buNone/>
              <a:defRPr/>
            </a:pPr>
            <a:r>
              <a:rPr lang="ru-RU" dirty="0">
                <a:ln w="6350">
                  <a:noFill/>
                </a:ln>
                <a:latin typeface="Bahnschrift Condensed" panose="020B0502040204020203" pitchFamily="34" charset="0"/>
                <a:ea typeface="+mj-ea"/>
                <a:cs typeface="+mj-cs"/>
              </a:rPr>
              <a:t>бюджета города и его утверждение</a:t>
            </a:r>
          </a:p>
          <a:p>
            <a:pPr>
              <a:defRPr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None/>
              <a:defRPr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just">
              <a:defRPr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11" name="Стрелка вниз 10"/>
          <p:cNvSpPr/>
          <p:nvPr/>
        </p:nvSpPr>
        <p:spPr bwMode="auto">
          <a:xfrm>
            <a:off x="2555776" y="2060848"/>
            <a:ext cx="484187" cy="576064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 sz="1800"/>
          </a:p>
        </p:txBody>
      </p:sp>
      <p:sp>
        <p:nvSpPr>
          <p:cNvPr id="12" name="Стрелка вниз 11"/>
          <p:cNvSpPr/>
          <p:nvPr/>
        </p:nvSpPr>
        <p:spPr bwMode="auto">
          <a:xfrm>
            <a:off x="2555775" y="2996952"/>
            <a:ext cx="484187" cy="576064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 sz="1800"/>
          </a:p>
        </p:txBody>
      </p:sp>
      <p:sp>
        <p:nvSpPr>
          <p:cNvPr id="13" name="Стрелка вниз 12"/>
          <p:cNvSpPr/>
          <p:nvPr/>
        </p:nvSpPr>
        <p:spPr bwMode="auto">
          <a:xfrm>
            <a:off x="2555774" y="3933056"/>
            <a:ext cx="484187" cy="646882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 sz="1800"/>
          </a:p>
        </p:txBody>
      </p:sp>
      <p:sp>
        <p:nvSpPr>
          <p:cNvPr id="14" name="Стрелка вниз 13"/>
          <p:cNvSpPr/>
          <p:nvPr/>
        </p:nvSpPr>
        <p:spPr bwMode="auto">
          <a:xfrm>
            <a:off x="2555776" y="4869160"/>
            <a:ext cx="484187" cy="564058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 sz="1800"/>
          </a:p>
        </p:txBody>
      </p:sp>
      <p:sp>
        <p:nvSpPr>
          <p:cNvPr id="2" name="AutoShape 2" descr="Автоматизация бюджетирования на 1С:ERP, 1С:УХ. – Гранд Проект:  Корпоративные финансы 1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276663"/>
            <a:ext cx="2266950" cy="2009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40138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28596" y="116632"/>
            <a:ext cx="8422436" cy="1371600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3600" dirty="0">
                <a:latin typeface="Bahnschrift Condensed" panose="020B0502040204020203" pitchFamily="34" charset="0"/>
              </a:rPr>
              <a:t>При формировании проекта бюджета города Брянска на 2025 год и на плановый период учтены основные положения: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03648" y="2047499"/>
            <a:ext cx="6480720" cy="79208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Прогнозе социально – экономического развития </a:t>
            </a:r>
            <a:r>
              <a:rPr lang="ru-RU" sz="2000" b="1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города Брянска</a:t>
            </a:r>
            <a:endParaRPr lang="ru-RU" sz="2000" b="1" dirty="0">
              <a:ln w="6350">
                <a:noFill/>
              </a:ln>
              <a:solidFill>
                <a:srgbClr val="6633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Bahnschrift Condensed" panose="020B0502040204020203" pitchFamily="34" charset="0"/>
              <a:ea typeface="+mj-ea"/>
              <a:cs typeface="+mj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3286124"/>
            <a:ext cx="6480720" cy="86295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Основных направлениях налоговой и бюджетной </a:t>
            </a:r>
            <a:r>
              <a:rPr lang="ru-RU" sz="2000" b="1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политики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города Брянска</a:t>
            </a:r>
            <a:endParaRPr lang="ru-RU" sz="2000" b="1" dirty="0">
              <a:ln w="6350">
                <a:noFill/>
              </a:ln>
              <a:solidFill>
                <a:srgbClr val="6633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Bahnschrift Condensed" panose="020B0502040204020203" pitchFamily="34" charset="0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2326" y="4540267"/>
            <a:ext cx="6462042" cy="90495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Муниципальных программах </a:t>
            </a:r>
            <a:r>
              <a:rPr lang="ru-RU" sz="2000" b="1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города Брянска</a:t>
            </a:r>
            <a:endParaRPr lang="ru-RU" sz="2000" b="1" dirty="0">
              <a:ln w="6350">
                <a:noFill/>
              </a:ln>
              <a:solidFill>
                <a:srgbClr val="6633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Bahnschrift Condensed" panose="020B0502040204020203" pitchFamily="34" charset="0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2047499"/>
            <a:ext cx="831036" cy="792088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1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9825" y="3286124"/>
            <a:ext cx="799807" cy="862956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2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596" y="4540267"/>
            <a:ext cx="831036" cy="904957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+mj-cs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2" name="Группа 3"/>
          <p:cNvGrpSpPr>
            <a:grpSpLocks/>
          </p:cNvGrpSpPr>
          <p:nvPr/>
        </p:nvGrpSpPr>
        <p:grpSpPr bwMode="auto">
          <a:xfrm>
            <a:off x="1209878" y="1104899"/>
            <a:ext cx="7628530" cy="5581651"/>
            <a:chOff x="1115616" y="980728"/>
            <a:chExt cx="7486053" cy="5580000"/>
          </a:xfrm>
        </p:grpSpPr>
        <p:sp>
          <p:nvSpPr>
            <p:cNvPr id="87072" name="Прямоугольник 11"/>
            <p:cNvSpPr>
              <a:spLocks noChangeArrowheads="1"/>
            </p:cNvSpPr>
            <p:nvPr/>
          </p:nvSpPr>
          <p:spPr bwMode="auto">
            <a:xfrm>
              <a:off x="1115616" y="980728"/>
              <a:ext cx="7416824" cy="55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 dirty="0">
                <a:solidFill>
                  <a:srgbClr val="000000"/>
                </a:solidFill>
              </a:endParaRPr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3494839" y="1473081"/>
              <a:ext cx="5105345" cy="572802"/>
            </a:xfrm>
            <a:custGeom>
              <a:avLst/>
              <a:gdLst>
                <a:gd name="connsiteX0" fmla="*/ 0 w 7416824"/>
                <a:gd name="connsiteY0" fmla="*/ 153549 h 921275"/>
                <a:gd name="connsiteX1" fmla="*/ 153549 w 7416824"/>
                <a:gd name="connsiteY1" fmla="*/ 0 h 921275"/>
                <a:gd name="connsiteX2" fmla="*/ 7263275 w 7416824"/>
                <a:gd name="connsiteY2" fmla="*/ 0 h 921275"/>
                <a:gd name="connsiteX3" fmla="*/ 7416824 w 7416824"/>
                <a:gd name="connsiteY3" fmla="*/ 153549 h 921275"/>
                <a:gd name="connsiteX4" fmla="*/ 7416824 w 7416824"/>
                <a:gd name="connsiteY4" fmla="*/ 767726 h 921275"/>
                <a:gd name="connsiteX5" fmla="*/ 7263275 w 7416824"/>
                <a:gd name="connsiteY5" fmla="*/ 921275 h 921275"/>
                <a:gd name="connsiteX6" fmla="*/ 153549 w 7416824"/>
                <a:gd name="connsiteY6" fmla="*/ 921275 h 921275"/>
                <a:gd name="connsiteX7" fmla="*/ 0 w 7416824"/>
                <a:gd name="connsiteY7" fmla="*/ 767726 h 921275"/>
                <a:gd name="connsiteX8" fmla="*/ 0 w 7416824"/>
                <a:gd name="connsiteY8" fmla="*/ 153549 h 92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16824" h="921275">
                  <a:moveTo>
                    <a:pt x="0" y="153549"/>
                  </a:moveTo>
                  <a:cubicBezTo>
                    <a:pt x="0" y="68746"/>
                    <a:pt x="68746" y="0"/>
                    <a:pt x="153549" y="0"/>
                  </a:cubicBezTo>
                  <a:lnTo>
                    <a:pt x="7263275" y="0"/>
                  </a:lnTo>
                  <a:cubicBezTo>
                    <a:pt x="7348078" y="0"/>
                    <a:pt x="7416824" y="68746"/>
                    <a:pt x="7416824" y="153549"/>
                  </a:cubicBezTo>
                  <a:lnTo>
                    <a:pt x="7416824" y="767726"/>
                  </a:lnTo>
                  <a:cubicBezTo>
                    <a:pt x="7416824" y="852529"/>
                    <a:pt x="7348078" y="921275"/>
                    <a:pt x="7263275" y="921275"/>
                  </a:cubicBezTo>
                  <a:lnTo>
                    <a:pt x="153549" y="921275"/>
                  </a:lnTo>
                  <a:cubicBezTo>
                    <a:pt x="68746" y="921275"/>
                    <a:pt x="0" y="852529"/>
                    <a:pt x="0" y="767726"/>
                  </a:cubicBezTo>
                  <a:lnTo>
                    <a:pt x="0" y="153549"/>
                  </a:lnTo>
                  <a:close/>
                </a:path>
              </a:pathLst>
            </a:custGeom>
            <a:solidFill>
              <a:srgbClr val="FFFFD9"/>
            </a:solidFill>
            <a:ln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5933" tIns="105933" rIns="105933" bIns="105933" spcCol="1270" anchor="ctr"/>
            <a:lstStyle/>
            <a:p>
              <a:pPr defTabSz="711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 smtClean="0">
                  <a:solidFill>
                    <a:prstClr val="black"/>
                  </a:solidFill>
                  <a:latin typeface="Arial Narrow" panose="020B0606020202030204" pitchFamily="34" charset="0"/>
                  <a:cs typeface="Times New Roman" panose="02020603050405020304" pitchFamily="18" charset="0"/>
                </a:rPr>
                <a:t>Численность населения (среднегодовая) – 384,3 тыс. человек</a:t>
              </a:r>
              <a:endParaRPr lang="ru-RU" sz="1400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3496325" y="2440301"/>
              <a:ext cx="5105344" cy="558279"/>
            </a:xfrm>
            <a:custGeom>
              <a:avLst/>
              <a:gdLst>
                <a:gd name="connsiteX0" fmla="*/ 0 w 7416824"/>
                <a:gd name="connsiteY0" fmla="*/ 153549 h 921275"/>
                <a:gd name="connsiteX1" fmla="*/ 153549 w 7416824"/>
                <a:gd name="connsiteY1" fmla="*/ 0 h 921275"/>
                <a:gd name="connsiteX2" fmla="*/ 7263275 w 7416824"/>
                <a:gd name="connsiteY2" fmla="*/ 0 h 921275"/>
                <a:gd name="connsiteX3" fmla="*/ 7416824 w 7416824"/>
                <a:gd name="connsiteY3" fmla="*/ 153549 h 921275"/>
                <a:gd name="connsiteX4" fmla="*/ 7416824 w 7416824"/>
                <a:gd name="connsiteY4" fmla="*/ 767726 h 921275"/>
                <a:gd name="connsiteX5" fmla="*/ 7263275 w 7416824"/>
                <a:gd name="connsiteY5" fmla="*/ 921275 h 921275"/>
                <a:gd name="connsiteX6" fmla="*/ 153549 w 7416824"/>
                <a:gd name="connsiteY6" fmla="*/ 921275 h 921275"/>
                <a:gd name="connsiteX7" fmla="*/ 0 w 7416824"/>
                <a:gd name="connsiteY7" fmla="*/ 767726 h 921275"/>
                <a:gd name="connsiteX8" fmla="*/ 0 w 7416824"/>
                <a:gd name="connsiteY8" fmla="*/ 153549 h 92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16824" h="921275">
                  <a:moveTo>
                    <a:pt x="0" y="153549"/>
                  </a:moveTo>
                  <a:cubicBezTo>
                    <a:pt x="0" y="68746"/>
                    <a:pt x="68746" y="0"/>
                    <a:pt x="153549" y="0"/>
                  </a:cubicBezTo>
                  <a:lnTo>
                    <a:pt x="7263275" y="0"/>
                  </a:lnTo>
                  <a:cubicBezTo>
                    <a:pt x="7348078" y="0"/>
                    <a:pt x="7416824" y="68746"/>
                    <a:pt x="7416824" y="153549"/>
                  </a:cubicBezTo>
                  <a:lnTo>
                    <a:pt x="7416824" y="767726"/>
                  </a:lnTo>
                  <a:cubicBezTo>
                    <a:pt x="7416824" y="852529"/>
                    <a:pt x="7348078" y="921275"/>
                    <a:pt x="7263275" y="921275"/>
                  </a:cubicBezTo>
                  <a:lnTo>
                    <a:pt x="153549" y="921275"/>
                  </a:lnTo>
                  <a:cubicBezTo>
                    <a:pt x="68746" y="921275"/>
                    <a:pt x="0" y="852529"/>
                    <a:pt x="0" y="767726"/>
                  </a:cubicBezTo>
                  <a:lnTo>
                    <a:pt x="0" y="153549"/>
                  </a:lnTo>
                  <a:close/>
                </a:path>
              </a:pathLst>
            </a:custGeom>
            <a:solidFill>
              <a:srgbClr val="AFD7FF"/>
            </a:solidFill>
            <a:ln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5933" tIns="105933" rIns="105933" bIns="105933" spcCol="1270" anchor="ctr"/>
            <a:lstStyle/>
            <a:p>
              <a:pPr defTabSz="711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 smtClean="0">
                  <a:solidFill>
                    <a:prstClr val="black"/>
                  </a:solidFill>
                  <a:latin typeface="Arial Narrow" panose="020B0606020202030204" pitchFamily="34" charset="0"/>
                  <a:cs typeface="Times New Roman" panose="02020603050405020304" pitchFamily="18" charset="0"/>
                </a:rPr>
                <a:t>Ч</a:t>
              </a:r>
              <a:r>
                <a:rPr lang="ru-RU" sz="1400" dirty="0" smtClean="0">
                  <a:solidFill>
                    <a:prstClr val="black"/>
                  </a:solidFill>
                  <a:latin typeface="Arial Narrow" panose="020B0606020202030204" pitchFamily="34" charset="0"/>
                  <a:cs typeface="Times New Roman" panose="02020603050405020304" pitchFamily="18" charset="0"/>
                </a:rPr>
                <a:t>исленность трудоспособного населения –  224,0 тыс. человек</a:t>
              </a:r>
              <a:endParaRPr lang="ru-RU" sz="1400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3494839" y="4152525"/>
              <a:ext cx="5105345" cy="556518"/>
            </a:xfrm>
            <a:custGeom>
              <a:avLst/>
              <a:gdLst>
                <a:gd name="connsiteX0" fmla="*/ 0 w 7416824"/>
                <a:gd name="connsiteY0" fmla="*/ 153549 h 921275"/>
                <a:gd name="connsiteX1" fmla="*/ 153549 w 7416824"/>
                <a:gd name="connsiteY1" fmla="*/ 0 h 921275"/>
                <a:gd name="connsiteX2" fmla="*/ 7263275 w 7416824"/>
                <a:gd name="connsiteY2" fmla="*/ 0 h 921275"/>
                <a:gd name="connsiteX3" fmla="*/ 7416824 w 7416824"/>
                <a:gd name="connsiteY3" fmla="*/ 153549 h 921275"/>
                <a:gd name="connsiteX4" fmla="*/ 7416824 w 7416824"/>
                <a:gd name="connsiteY4" fmla="*/ 767726 h 921275"/>
                <a:gd name="connsiteX5" fmla="*/ 7263275 w 7416824"/>
                <a:gd name="connsiteY5" fmla="*/ 921275 h 921275"/>
                <a:gd name="connsiteX6" fmla="*/ 153549 w 7416824"/>
                <a:gd name="connsiteY6" fmla="*/ 921275 h 921275"/>
                <a:gd name="connsiteX7" fmla="*/ 0 w 7416824"/>
                <a:gd name="connsiteY7" fmla="*/ 767726 h 921275"/>
                <a:gd name="connsiteX8" fmla="*/ 0 w 7416824"/>
                <a:gd name="connsiteY8" fmla="*/ 153549 h 92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16824" h="921275">
                  <a:moveTo>
                    <a:pt x="0" y="153549"/>
                  </a:moveTo>
                  <a:cubicBezTo>
                    <a:pt x="0" y="68746"/>
                    <a:pt x="68746" y="0"/>
                    <a:pt x="153549" y="0"/>
                  </a:cubicBezTo>
                  <a:lnTo>
                    <a:pt x="7263275" y="0"/>
                  </a:lnTo>
                  <a:cubicBezTo>
                    <a:pt x="7348078" y="0"/>
                    <a:pt x="7416824" y="68746"/>
                    <a:pt x="7416824" y="153549"/>
                  </a:cubicBezTo>
                  <a:lnTo>
                    <a:pt x="7416824" y="767726"/>
                  </a:lnTo>
                  <a:cubicBezTo>
                    <a:pt x="7416824" y="852529"/>
                    <a:pt x="7348078" y="921275"/>
                    <a:pt x="7263275" y="921275"/>
                  </a:cubicBezTo>
                  <a:lnTo>
                    <a:pt x="153549" y="921275"/>
                  </a:lnTo>
                  <a:cubicBezTo>
                    <a:pt x="68746" y="921275"/>
                    <a:pt x="0" y="852529"/>
                    <a:pt x="0" y="767726"/>
                  </a:cubicBezTo>
                  <a:lnTo>
                    <a:pt x="0" y="153549"/>
                  </a:lnTo>
                  <a:close/>
                </a:path>
              </a:pathLst>
            </a:custGeom>
            <a:solidFill>
              <a:srgbClr val="AFD7FF"/>
            </a:solidFill>
            <a:ln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5933" tIns="105933" rIns="105933" bIns="105933" spcCol="1270" anchor="ctr"/>
            <a:lstStyle/>
            <a:p>
              <a:pPr defTabSz="711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 smtClean="0">
                  <a:solidFill>
                    <a:prstClr val="black"/>
                  </a:solidFill>
                  <a:latin typeface="Arial Narrow" panose="020B0606020202030204" pitchFamily="34" charset="0"/>
                  <a:cs typeface="Times New Roman" panose="02020603050405020304" pitchFamily="18" charset="0"/>
                </a:rPr>
                <a:t>Объем инвестиций в основной капитал –  46 340,1 млн. рублей</a:t>
              </a:r>
              <a:endParaRPr lang="ru-RU" sz="1400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Заголовок 1"/>
          <p:cNvSpPr txBox="1">
            <a:spLocks/>
          </p:cNvSpPr>
          <p:nvPr/>
        </p:nvSpPr>
        <p:spPr>
          <a:xfrm>
            <a:off x="506413" y="332317"/>
            <a:ext cx="8229600" cy="827616"/>
          </a:xfrm>
          <a:prstGeom prst="rect">
            <a:avLst/>
          </a:prstGeom>
          <a:noFill/>
        </p:spPr>
        <p:txBody>
          <a:bodyPr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endParaRPr lang="ru-RU" sz="2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  <a:spcAft>
                <a:spcPts val="0"/>
              </a:spcAft>
              <a:defRPr/>
            </a:pPr>
            <a:r>
              <a:rPr lang="ru-RU" sz="112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  <a:t>Показатели прогноза социально-экономического развития </a:t>
            </a:r>
            <a:endParaRPr lang="ru-RU" sz="11200" b="1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Bahnschrift Condensed" panose="020B0502040204020203" pitchFamily="34" charset="0"/>
            </a:endParaRPr>
          </a:p>
          <a:p>
            <a:pPr fontAlgn="auto">
              <a:lnSpc>
                <a:spcPct val="140000"/>
              </a:lnSpc>
              <a:spcAft>
                <a:spcPts val="0"/>
              </a:spcAft>
              <a:defRPr/>
            </a:pPr>
            <a:r>
              <a:rPr lang="ru-RU" sz="11200" b="1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  <a:t>города </a:t>
            </a:r>
            <a:r>
              <a:rPr lang="ru-RU" sz="112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ahnschrift Condensed" panose="020B0502040204020203" pitchFamily="34" charset="0"/>
              </a:rPr>
              <a:t>Брянска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076825" y="332317"/>
            <a:ext cx="1117600" cy="287867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8532814" y="6525684"/>
            <a:ext cx="611187" cy="3217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0" name="Полилиния 19"/>
          <p:cNvSpPr/>
          <p:nvPr/>
        </p:nvSpPr>
        <p:spPr bwMode="auto">
          <a:xfrm>
            <a:off x="3634382" y="6093296"/>
            <a:ext cx="5204025" cy="503767"/>
          </a:xfrm>
          <a:custGeom>
            <a:avLst/>
            <a:gdLst>
              <a:gd name="connsiteX0" fmla="*/ 0 w 7416824"/>
              <a:gd name="connsiteY0" fmla="*/ 153549 h 921275"/>
              <a:gd name="connsiteX1" fmla="*/ 153549 w 7416824"/>
              <a:gd name="connsiteY1" fmla="*/ 0 h 921275"/>
              <a:gd name="connsiteX2" fmla="*/ 7263275 w 7416824"/>
              <a:gd name="connsiteY2" fmla="*/ 0 h 921275"/>
              <a:gd name="connsiteX3" fmla="*/ 7416824 w 7416824"/>
              <a:gd name="connsiteY3" fmla="*/ 153549 h 921275"/>
              <a:gd name="connsiteX4" fmla="*/ 7416824 w 7416824"/>
              <a:gd name="connsiteY4" fmla="*/ 767726 h 921275"/>
              <a:gd name="connsiteX5" fmla="*/ 7263275 w 7416824"/>
              <a:gd name="connsiteY5" fmla="*/ 921275 h 921275"/>
              <a:gd name="connsiteX6" fmla="*/ 153549 w 7416824"/>
              <a:gd name="connsiteY6" fmla="*/ 921275 h 921275"/>
              <a:gd name="connsiteX7" fmla="*/ 0 w 7416824"/>
              <a:gd name="connsiteY7" fmla="*/ 767726 h 921275"/>
              <a:gd name="connsiteX8" fmla="*/ 0 w 7416824"/>
              <a:gd name="connsiteY8" fmla="*/ 153549 h 92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16824" h="921275">
                <a:moveTo>
                  <a:pt x="0" y="153549"/>
                </a:moveTo>
                <a:cubicBezTo>
                  <a:pt x="0" y="68746"/>
                  <a:pt x="68746" y="0"/>
                  <a:pt x="153549" y="0"/>
                </a:cubicBezTo>
                <a:lnTo>
                  <a:pt x="7263275" y="0"/>
                </a:lnTo>
                <a:cubicBezTo>
                  <a:pt x="7348078" y="0"/>
                  <a:pt x="7416824" y="68746"/>
                  <a:pt x="7416824" y="153549"/>
                </a:cubicBezTo>
                <a:lnTo>
                  <a:pt x="7416824" y="767726"/>
                </a:lnTo>
                <a:cubicBezTo>
                  <a:pt x="7416824" y="852529"/>
                  <a:pt x="7348078" y="921275"/>
                  <a:pt x="7263275" y="921275"/>
                </a:cubicBezTo>
                <a:lnTo>
                  <a:pt x="153549" y="921275"/>
                </a:lnTo>
                <a:cubicBezTo>
                  <a:pt x="68746" y="921275"/>
                  <a:pt x="0" y="852529"/>
                  <a:pt x="0" y="767726"/>
                </a:cubicBezTo>
                <a:lnTo>
                  <a:pt x="0" y="153549"/>
                </a:lnTo>
                <a:close/>
              </a:path>
            </a:pathLst>
          </a:custGeom>
          <a:solidFill>
            <a:srgbClr val="AFD7FF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5933" tIns="105933" rIns="105933" bIns="105933" spcCol="1270" anchor="ctr"/>
          <a:lstStyle/>
          <a:p>
            <a:pPr defTabSz="7112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Оборот розничной торговли – 102 820,6 млн. рублей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Полилиния 20"/>
          <p:cNvSpPr/>
          <p:nvPr/>
        </p:nvSpPr>
        <p:spPr bwMode="auto">
          <a:xfrm>
            <a:off x="3643934" y="3429000"/>
            <a:ext cx="5194474" cy="531283"/>
          </a:xfrm>
          <a:custGeom>
            <a:avLst/>
            <a:gdLst>
              <a:gd name="connsiteX0" fmla="*/ 0 w 7416824"/>
              <a:gd name="connsiteY0" fmla="*/ 153549 h 921275"/>
              <a:gd name="connsiteX1" fmla="*/ 153549 w 7416824"/>
              <a:gd name="connsiteY1" fmla="*/ 0 h 921275"/>
              <a:gd name="connsiteX2" fmla="*/ 7263275 w 7416824"/>
              <a:gd name="connsiteY2" fmla="*/ 0 h 921275"/>
              <a:gd name="connsiteX3" fmla="*/ 7416824 w 7416824"/>
              <a:gd name="connsiteY3" fmla="*/ 153549 h 921275"/>
              <a:gd name="connsiteX4" fmla="*/ 7416824 w 7416824"/>
              <a:gd name="connsiteY4" fmla="*/ 767726 h 921275"/>
              <a:gd name="connsiteX5" fmla="*/ 7263275 w 7416824"/>
              <a:gd name="connsiteY5" fmla="*/ 921275 h 921275"/>
              <a:gd name="connsiteX6" fmla="*/ 153549 w 7416824"/>
              <a:gd name="connsiteY6" fmla="*/ 921275 h 921275"/>
              <a:gd name="connsiteX7" fmla="*/ 0 w 7416824"/>
              <a:gd name="connsiteY7" fmla="*/ 767726 h 921275"/>
              <a:gd name="connsiteX8" fmla="*/ 0 w 7416824"/>
              <a:gd name="connsiteY8" fmla="*/ 153549 h 92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16824" h="921275">
                <a:moveTo>
                  <a:pt x="0" y="153549"/>
                </a:moveTo>
                <a:cubicBezTo>
                  <a:pt x="0" y="68746"/>
                  <a:pt x="68746" y="0"/>
                  <a:pt x="153549" y="0"/>
                </a:cubicBezTo>
                <a:lnTo>
                  <a:pt x="7263275" y="0"/>
                </a:lnTo>
                <a:cubicBezTo>
                  <a:pt x="7348078" y="0"/>
                  <a:pt x="7416824" y="68746"/>
                  <a:pt x="7416824" y="153549"/>
                </a:cubicBezTo>
                <a:lnTo>
                  <a:pt x="7416824" y="767726"/>
                </a:lnTo>
                <a:cubicBezTo>
                  <a:pt x="7416824" y="852529"/>
                  <a:pt x="7348078" y="921275"/>
                  <a:pt x="7263275" y="921275"/>
                </a:cubicBezTo>
                <a:lnTo>
                  <a:pt x="153549" y="921275"/>
                </a:lnTo>
                <a:cubicBezTo>
                  <a:pt x="68746" y="921275"/>
                  <a:pt x="0" y="852529"/>
                  <a:pt x="0" y="767726"/>
                </a:cubicBezTo>
                <a:lnTo>
                  <a:pt x="0" y="153549"/>
                </a:lnTo>
                <a:close/>
              </a:path>
            </a:pathLst>
          </a:custGeom>
          <a:solidFill>
            <a:srgbClr val="FFFFD9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5933" tIns="105933" rIns="105933" bIns="105933" spcCol="1270" anchor="ctr"/>
          <a:lstStyle/>
          <a:p>
            <a:pPr defTabSz="7112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Ввод в действие жилых домов – 256,0 тыс. </a:t>
            </a:r>
            <a:r>
              <a:rPr lang="ru-RU" sz="1400" dirty="0" err="1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к</a:t>
            </a:r>
            <a:r>
              <a:rPr lang="ru-RU" sz="1400" dirty="0" err="1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в.м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олилиния 22"/>
          <p:cNvSpPr/>
          <p:nvPr/>
        </p:nvSpPr>
        <p:spPr bwMode="auto">
          <a:xfrm>
            <a:off x="3643934" y="5235576"/>
            <a:ext cx="5194474" cy="592667"/>
          </a:xfrm>
          <a:custGeom>
            <a:avLst/>
            <a:gdLst>
              <a:gd name="connsiteX0" fmla="*/ 0 w 7416824"/>
              <a:gd name="connsiteY0" fmla="*/ 153549 h 921275"/>
              <a:gd name="connsiteX1" fmla="*/ 153549 w 7416824"/>
              <a:gd name="connsiteY1" fmla="*/ 0 h 921275"/>
              <a:gd name="connsiteX2" fmla="*/ 7263275 w 7416824"/>
              <a:gd name="connsiteY2" fmla="*/ 0 h 921275"/>
              <a:gd name="connsiteX3" fmla="*/ 7416824 w 7416824"/>
              <a:gd name="connsiteY3" fmla="*/ 153549 h 921275"/>
              <a:gd name="connsiteX4" fmla="*/ 7416824 w 7416824"/>
              <a:gd name="connsiteY4" fmla="*/ 767726 h 921275"/>
              <a:gd name="connsiteX5" fmla="*/ 7263275 w 7416824"/>
              <a:gd name="connsiteY5" fmla="*/ 921275 h 921275"/>
              <a:gd name="connsiteX6" fmla="*/ 153549 w 7416824"/>
              <a:gd name="connsiteY6" fmla="*/ 921275 h 921275"/>
              <a:gd name="connsiteX7" fmla="*/ 0 w 7416824"/>
              <a:gd name="connsiteY7" fmla="*/ 767726 h 921275"/>
              <a:gd name="connsiteX8" fmla="*/ 0 w 7416824"/>
              <a:gd name="connsiteY8" fmla="*/ 153549 h 92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16824" h="921275">
                <a:moveTo>
                  <a:pt x="0" y="153549"/>
                </a:moveTo>
                <a:cubicBezTo>
                  <a:pt x="0" y="68746"/>
                  <a:pt x="68746" y="0"/>
                  <a:pt x="153549" y="0"/>
                </a:cubicBezTo>
                <a:lnTo>
                  <a:pt x="7263275" y="0"/>
                </a:lnTo>
                <a:cubicBezTo>
                  <a:pt x="7348078" y="0"/>
                  <a:pt x="7416824" y="68746"/>
                  <a:pt x="7416824" y="153549"/>
                </a:cubicBezTo>
                <a:lnTo>
                  <a:pt x="7416824" y="767726"/>
                </a:lnTo>
                <a:cubicBezTo>
                  <a:pt x="7416824" y="852529"/>
                  <a:pt x="7348078" y="921275"/>
                  <a:pt x="7263275" y="921275"/>
                </a:cubicBezTo>
                <a:lnTo>
                  <a:pt x="153549" y="921275"/>
                </a:lnTo>
                <a:cubicBezTo>
                  <a:pt x="68746" y="921275"/>
                  <a:pt x="0" y="852529"/>
                  <a:pt x="0" y="767726"/>
                </a:cubicBezTo>
                <a:lnTo>
                  <a:pt x="0" y="153549"/>
                </a:lnTo>
                <a:close/>
              </a:path>
            </a:pathLst>
          </a:custGeom>
          <a:solidFill>
            <a:srgbClr val="FFFFD9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5933" tIns="105933" rIns="105933" bIns="105933" spcCol="1270" anchor="ctr"/>
          <a:lstStyle/>
          <a:p>
            <a:pPr defTabSz="7112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Протяженность  автомобильных дорог общего  пользования – 870,54 км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58719"/>
            <a:ext cx="1378668" cy="8064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1" y="2294489"/>
            <a:ext cx="1378669" cy="8288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1" y="3280124"/>
            <a:ext cx="1378669" cy="6801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3" y="4200545"/>
            <a:ext cx="1378667" cy="7048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451" y="5097097"/>
            <a:ext cx="1384374" cy="6923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3" y="6016026"/>
            <a:ext cx="1394812" cy="6705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269369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 со стрелкой вниз 2"/>
          <p:cNvSpPr/>
          <p:nvPr/>
        </p:nvSpPr>
        <p:spPr>
          <a:xfrm rot="10800000">
            <a:off x="789843" y="5090585"/>
            <a:ext cx="3125787" cy="1435100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629651" y="6525684"/>
            <a:ext cx="473075" cy="3217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5300658"/>
              </p:ext>
            </p:extLst>
          </p:nvPr>
        </p:nvGraphicFramePr>
        <p:xfrm>
          <a:off x="539750" y="1241564"/>
          <a:ext cx="3816350" cy="3699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" name="Выгнутая вверх стрелка 41"/>
          <p:cNvSpPr>
            <a:spLocks/>
          </p:cNvSpPr>
          <p:nvPr/>
        </p:nvSpPr>
        <p:spPr>
          <a:xfrm rot="19980000">
            <a:off x="1411542" y="1547850"/>
            <a:ext cx="828000" cy="697452"/>
          </a:xfrm>
          <a:prstGeom prst="curvedDownArrow">
            <a:avLst>
              <a:gd name="adj1" fmla="val 14343"/>
              <a:gd name="adj2" fmla="val 46387"/>
              <a:gd name="adj3" fmla="val 59719"/>
            </a:avLst>
          </a:prstGeom>
          <a:solidFill>
            <a:srgbClr val="C0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376363" y="969435"/>
            <a:ext cx="684212" cy="387349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198689" y="844552"/>
            <a:ext cx="682625" cy="355600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39750" y="1200151"/>
            <a:ext cx="660400" cy="2709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млн. руб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91145" name="Заголовок 1"/>
          <p:cNvSpPr txBox="1">
            <a:spLocks noChangeAspect="1"/>
          </p:cNvSpPr>
          <p:nvPr/>
        </p:nvSpPr>
        <p:spPr bwMode="auto">
          <a:xfrm>
            <a:off x="1031876" y="5518151"/>
            <a:ext cx="2665413" cy="1007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0000"/>
                </a:solidFill>
                <a:latin typeface="Arial Narrow" pitchFamily="34" charset="0"/>
              </a:rPr>
              <a:t>Численность </a:t>
            </a:r>
            <a:r>
              <a:rPr lang="ru-RU" altLang="ru-RU" sz="1800" b="1" dirty="0" smtClean="0">
                <a:solidFill>
                  <a:srgbClr val="000000"/>
                </a:solidFill>
                <a:latin typeface="Arial Narrow" pitchFamily="34" charset="0"/>
              </a:rPr>
              <a:t>населения</a:t>
            </a:r>
            <a:r>
              <a:rPr lang="ru-RU" altLang="ru-RU" sz="2000" b="1" dirty="0" smtClean="0">
                <a:solidFill>
                  <a:srgbClr val="000000"/>
                </a:solidFill>
                <a:latin typeface="Arial Narrow" pitchFamily="34" charset="0"/>
              </a:rPr>
              <a:t> (среднегодовая),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0000"/>
                </a:solidFill>
                <a:latin typeface="Arial Narrow" pitchFamily="34" charset="0"/>
              </a:rPr>
              <a:t>тыс. чел.</a:t>
            </a:r>
            <a:endParaRPr lang="ru-RU" altLang="ru-RU" sz="2000" b="1" dirty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20" name="Выгнутая вверх стрелка 19"/>
          <p:cNvSpPr/>
          <p:nvPr/>
        </p:nvSpPr>
        <p:spPr>
          <a:xfrm rot="20821040">
            <a:off x="2191076" y="1322207"/>
            <a:ext cx="783932" cy="580204"/>
          </a:xfrm>
          <a:prstGeom prst="curvedDownArrow">
            <a:avLst>
              <a:gd name="adj1" fmla="val 15235"/>
              <a:gd name="adj2" fmla="val 50704"/>
              <a:gd name="adj3" fmla="val 59719"/>
            </a:avLst>
          </a:prstGeom>
          <a:solidFill>
            <a:srgbClr val="C0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049588" y="700618"/>
            <a:ext cx="684212" cy="296807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Выноска со стрелкой вниз 30"/>
          <p:cNvSpPr/>
          <p:nvPr/>
        </p:nvSpPr>
        <p:spPr>
          <a:xfrm rot="10800000">
            <a:off x="5091113" y="5090585"/>
            <a:ext cx="3168650" cy="1341967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1150" name="Заголовок 1"/>
          <p:cNvSpPr txBox="1">
            <a:spLocks noChangeAspect="1"/>
          </p:cNvSpPr>
          <p:nvPr/>
        </p:nvSpPr>
        <p:spPr bwMode="auto">
          <a:xfrm>
            <a:off x="4941888" y="5547785"/>
            <a:ext cx="3467100" cy="95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2000" b="1" dirty="0" smtClean="0">
                <a:solidFill>
                  <a:srgbClr val="000000"/>
                </a:solidFill>
                <a:latin typeface="Arial Narrow" pitchFamily="34" charset="0"/>
              </a:rPr>
              <a:t>Трудоспособное население,  тыс. чел.</a:t>
            </a:r>
            <a:endParaRPr lang="ru-RU" altLang="ru-RU" sz="2000" b="1" dirty="0">
              <a:solidFill>
                <a:srgbClr val="000000"/>
              </a:solidFill>
              <a:latin typeface="Arial Narrow" pitchFamily="34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5854355"/>
              </p:ext>
            </p:extLst>
          </p:nvPr>
        </p:nvGraphicFramePr>
        <p:xfrm>
          <a:off x="4767263" y="1187450"/>
          <a:ext cx="3816350" cy="37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Прямоугольник 34"/>
          <p:cNvSpPr/>
          <p:nvPr/>
        </p:nvSpPr>
        <p:spPr>
          <a:xfrm>
            <a:off x="5607354" y="1099073"/>
            <a:ext cx="773956" cy="381092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522667" y="1088534"/>
            <a:ext cx="651055" cy="448732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198253" y="1128702"/>
            <a:ext cx="721387" cy="368393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760913" y="1187451"/>
            <a:ext cx="660400" cy="2709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68245"/>
            <a:ext cx="85362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ED1F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Основные показатели социально-экономического развития </a:t>
            </a:r>
          </a:p>
          <a:p>
            <a:pPr algn="ctr"/>
            <a:r>
              <a:rPr lang="ru-RU" sz="2800" b="1" dirty="0" smtClean="0">
                <a:solidFill>
                  <a:srgbClr val="ED1F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города Брянска</a:t>
            </a:r>
            <a:endParaRPr lang="ru-RU" sz="2800" b="1" dirty="0">
              <a:solidFill>
                <a:srgbClr val="ED1F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graphicFrame>
        <p:nvGraphicFramePr>
          <p:cNvPr id="2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2274321"/>
              </p:ext>
            </p:extLst>
          </p:nvPr>
        </p:nvGraphicFramePr>
        <p:xfrm>
          <a:off x="539750" y="1214755"/>
          <a:ext cx="3816350" cy="3748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75770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43773</TotalTime>
  <Words>3047</Words>
  <Application>Microsoft Office PowerPoint</Application>
  <PresentationFormat>Экран (4:3)</PresentationFormat>
  <Paragraphs>946</Paragraphs>
  <Slides>40</Slides>
  <Notes>14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Апекс</vt:lpstr>
      <vt:lpstr>Microsoft Excel 97-2003 Worksheet</vt:lpstr>
      <vt:lpstr>ПРОЕКТ БЮДЖЕТА для ГРАЖДАН на 2025 год и на плановый период 2026 и 2027 годов</vt:lpstr>
      <vt:lpstr>Общие сведения о городе Брянске</vt:lpstr>
      <vt:lpstr>Участия граждан в бюджетном процессе</vt:lpstr>
      <vt:lpstr>Презентация PowerPoint</vt:lpstr>
      <vt:lpstr>Презентация PowerPoint</vt:lpstr>
      <vt:lpstr>Стадии бюджетного процесса</vt:lpstr>
      <vt:lpstr>При формировании проекта бюджета города Брянска на 2025 год и на плановый период учтены основные положения: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ДОХОДЫ БЮДЖЕТА города БРЯНСКА</vt:lpstr>
      <vt:lpstr>Презентация PowerPoint</vt:lpstr>
      <vt:lpstr>Основные параметры бюджета города Брянска на 2025 год         </vt:lpstr>
      <vt:lpstr>ДИНАМИКА ПОСТУПЛЕНИЙ ДОХОДОВ БЮДЖЕТА ГОРОДА БРЯНСКА</vt:lpstr>
      <vt:lpstr>ДИНАМИКА ПОСТУПЛЕНИЙ НАЛОГОВЫХ И НЕНАЛОГОВЫХ ДОХОДОВ </vt:lpstr>
      <vt:lpstr>                 Структура собственных доходов бюджета  на 2025 год, млн.руб.</vt:lpstr>
      <vt:lpstr>СТРУКТУРА и ДИНАМИКА БЕЗВОЗМЕЗДНЫХ ПОСТУПЛЕНИЙ</vt:lpstr>
      <vt:lpstr>Презентация PowerPoint</vt:lpstr>
      <vt:lpstr>Динамика расходов бюджета   города Брянска</vt:lpstr>
      <vt:lpstr>РАСХОДЫ  БЮДЖЕТА  города БРЯНСКА  на  2025 год</vt:lpstr>
      <vt:lpstr>Структура расходов бюджета города Брянска</vt:lpstr>
      <vt:lpstr> Расходы бюджета города Брянска на реализацию муниципальных программ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МУНИЦИПАЛЬНОГО ДОЛГА</vt:lpstr>
      <vt:lpstr>КОНТАКТНЫЕ ДАННЫЕ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Фин</dc:creator>
  <cp:lastModifiedBy>Светлана Н. Воронцова</cp:lastModifiedBy>
  <cp:revision>1145</cp:revision>
  <cp:lastPrinted>2024-12-11T13:36:30Z</cp:lastPrinted>
  <dcterms:created xsi:type="dcterms:W3CDTF">2013-11-19T11:05:07Z</dcterms:created>
  <dcterms:modified xsi:type="dcterms:W3CDTF">2024-12-11T14:44:22Z</dcterms:modified>
</cp:coreProperties>
</file>