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rawings/drawing1.xml" ContentType="application/vnd.openxmlformats-officedocument.drawingml.chartshapes+xml"/>
  <Override PartName="/ppt/charts/chart6.xml" ContentType="application/vnd.openxmlformats-officedocument.drawingml.chart+xml"/>
  <Override PartName="/ppt/drawings/drawing2.xml" ContentType="application/vnd.openxmlformats-officedocument.drawingml.chartshapes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drawings/drawing3.xml" ContentType="application/vnd.openxmlformats-officedocument.drawingml.chartshapes+xml"/>
  <Override PartName="/ppt/charts/chart9.xml" ContentType="application/vnd.openxmlformats-officedocument.drawingml.chart+xml"/>
  <Override PartName="/ppt/drawings/drawing4.xml" ContentType="application/vnd.openxmlformats-officedocument.drawingml.chartshape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charts/chart10.xml" ContentType="application/vnd.openxmlformats-officedocument.drawingml.chart+xml"/>
  <Override PartName="/ppt/drawings/drawing5.xml" ContentType="application/vnd.openxmlformats-officedocument.drawingml.chartshape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charts/chart11.xml" ContentType="application/vnd.openxmlformats-officedocument.drawingml.chart+xml"/>
  <Override PartName="/ppt/drawings/drawing6.xml" ContentType="application/vnd.openxmlformats-officedocument.drawingml.chartshapes+xml"/>
  <Override PartName="/ppt/notesSlides/notesSlide6.xml" ContentType="application/vnd.openxmlformats-officedocument.presentationml.notesSlide+xml"/>
  <Override PartName="/ppt/charts/chart12.xml" ContentType="application/vnd.openxmlformats-officedocument.drawingml.chart+xml"/>
  <Override PartName="/ppt/drawings/drawing7.xml" ContentType="application/vnd.openxmlformats-officedocument.drawingml.chartshapes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drawings/drawing8.xml" ContentType="application/vnd.openxmlformats-officedocument.drawingml.chartshapes+xml"/>
  <Override PartName="/ppt/charts/chart18.xml" ContentType="application/vnd.openxmlformats-officedocument.drawingml.chart+xml"/>
  <Override PartName="/ppt/drawings/drawing9.xml" ContentType="application/vnd.openxmlformats-officedocument.drawingml.chartshapes+xml"/>
  <Override PartName="/ppt/charts/chart19.xml" ContentType="application/vnd.openxmlformats-officedocument.drawingml.chart+xml"/>
  <Override PartName="/ppt/drawings/drawing10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35"/>
  </p:notesMasterIdLst>
  <p:sldIdLst>
    <p:sldId id="265" r:id="rId2"/>
    <p:sldId id="275" r:id="rId3"/>
    <p:sldId id="358" r:id="rId4"/>
    <p:sldId id="279" r:id="rId5"/>
    <p:sldId id="282" r:id="rId6"/>
    <p:sldId id="361" r:id="rId7"/>
    <p:sldId id="359" r:id="rId8"/>
    <p:sldId id="355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  <p:sldId id="372" r:id="rId20"/>
    <p:sldId id="373" r:id="rId21"/>
    <p:sldId id="374" r:id="rId22"/>
    <p:sldId id="376" r:id="rId23"/>
    <p:sldId id="377" r:id="rId24"/>
    <p:sldId id="346" r:id="rId25"/>
    <p:sldId id="378" r:id="rId26"/>
    <p:sldId id="385" r:id="rId27"/>
    <p:sldId id="379" r:id="rId28"/>
    <p:sldId id="380" r:id="rId29"/>
    <p:sldId id="348" r:id="rId30"/>
    <p:sldId id="381" r:id="rId31"/>
    <p:sldId id="382" r:id="rId32"/>
    <p:sldId id="383" r:id="rId33"/>
    <p:sldId id="384" r:id="rId34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53" autoAdjust="0"/>
    <p:restoredTop sz="94637" autoAdjust="0"/>
  </p:normalViewPr>
  <p:slideViewPr>
    <p:cSldViewPr>
      <p:cViewPr>
        <p:scale>
          <a:sx n="100" d="100"/>
          <a:sy n="100" d="100"/>
        </p:scale>
        <p:origin x="-1944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Microsoft_Excel_Worksheet17.xlsx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Microsoft_Excel_Worksheet18.xlsx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package" Target="../embeddings/Microsoft_Excel_Worksheet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Динамика</a:t>
            </a:r>
            <a:r>
              <a:rPr lang="ru-RU" sz="1600" baseline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основных параметров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c:rich>
      </c:tx>
      <c:layout>
        <c:manualLayout>
          <c:xMode val="edge"/>
          <c:yMode val="edge"/>
          <c:x val="1.1069195623421901E-2"/>
          <c:y val="3.6050732179962228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1.4202202459664906E-2"/>
          <c:y val="0.18773259762981762"/>
          <c:w val="0.94792525764789537"/>
          <c:h val="0.51769012343204202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ln>
              <a:solidFill>
                <a:schemeClr val="accent3">
                  <a:lumMod val="75000"/>
                </a:schemeClr>
              </a:solidFill>
            </a:ln>
          </c:spPr>
          <c:marker>
            <c:spPr>
              <a:gradFill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  <a:scene3d>
                <a:camera prst="orthographicFront"/>
                <a:lightRig rig="threePt" dir="t"/>
              </a:scene3d>
              <a:sp3d>
                <a:bevelT/>
              </a:sp3d>
            </c:spPr>
          </c:marker>
          <c:dPt>
            <c:idx val="0"/>
            <c:bubble3D val="0"/>
            <c:spPr>
              <a:ln>
                <a:solidFill>
                  <a:schemeClr val="accent3">
                    <a:lumMod val="75000"/>
                  </a:schemeClr>
                </a:solidFill>
              </a:ln>
            </c:spPr>
          </c:dPt>
          <c:dLbls>
            <c:dLbl>
              <c:idx val="0"/>
              <c:layout>
                <c:manualLayout>
                  <c:x val="-5.7854227674346857E-2"/>
                  <c:y val="1.31175213704177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7827797842221116E-2"/>
                  <c:y val="7.10467318736431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2278127000129478E-2"/>
                  <c:y val="7.10467318736431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2278127000129562E-2"/>
                  <c:y val="7.10467318736431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6.2304608210717129E-2"/>
                  <c:y val="8.28878538525836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numCache>
            </c:num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11448.22</c:v>
                </c:pt>
                <c:pt idx="1">
                  <c:v>11845.99</c:v>
                </c:pt>
                <c:pt idx="2">
                  <c:v>12961.16</c:v>
                </c:pt>
                <c:pt idx="3">
                  <c:v>16522.14</c:v>
                </c:pt>
                <c:pt idx="4">
                  <c:v>18110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marker>
            <c:spPr>
              <a:scene3d>
                <a:camera prst="orthographicFront"/>
                <a:lightRig rig="threePt" dir="t"/>
              </a:scene3d>
              <a:sp3d>
                <a:bevelT/>
              </a:sp3d>
            </c:spPr>
          </c:marker>
          <c:dLbls>
            <c:dLbl>
              <c:idx val="0"/>
              <c:layout>
                <c:manualLayout>
                  <c:x val="-5.1178785315946225E-2"/>
                  <c:y val="-6.51261708841728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0052962421175294E-2"/>
                  <c:y val="-6.51261708841728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6728456158037848E-2"/>
                  <c:y val="-6.51261708841728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5.5629114473854657E-2"/>
                  <c:y val="-6.51261708841728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5.5629114473854581E-2"/>
                  <c:y val="-7.10467318736430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numCache>
            </c:numRef>
          </c:cat>
          <c:val>
            <c:numRef>
              <c:f>Лист1!$C$2:$C$6</c:f>
              <c:numCache>
                <c:formatCode>#,##0.0</c:formatCode>
                <c:ptCount val="5"/>
                <c:pt idx="0">
                  <c:v>11484.75</c:v>
                </c:pt>
                <c:pt idx="1">
                  <c:v>11868.25</c:v>
                </c:pt>
                <c:pt idx="2">
                  <c:v>12730.57</c:v>
                </c:pt>
                <c:pt idx="3">
                  <c:v>16937.310000000001</c:v>
                </c:pt>
                <c:pt idx="4">
                  <c:v>18182.5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96631552"/>
        <c:axId val="196633344"/>
      </c:lineChart>
      <c:catAx>
        <c:axId val="196631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>
                <a:latin typeface="Aharoni" panose="02010803020104030203" pitchFamily="2" charset="-79"/>
                <a:cs typeface="Aharoni" panose="02010803020104030203" pitchFamily="2" charset="-79"/>
              </a:defRPr>
            </a:pPr>
            <a:endParaRPr lang="ru-RU"/>
          </a:p>
        </c:txPr>
        <c:crossAx val="196633344"/>
        <c:crosses val="autoZero"/>
        <c:auto val="1"/>
        <c:lblAlgn val="ctr"/>
        <c:lblOffset val="100"/>
        <c:noMultiLvlLbl val="0"/>
      </c:catAx>
      <c:valAx>
        <c:axId val="196633344"/>
        <c:scaling>
          <c:orientation val="minMax"/>
        </c:scaling>
        <c:delete val="1"/>
        <c:axPos val="l"/>
        <c:numFmt formatCode="#,##0.0" sourceLinked="1"/>
        <c:majorTickMark val="none"/>
        <c:minorTickMark val="none"/>
        <c:tickLblPos val="nextTo"/>
        <c:crossAx val="19663155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3290881421860396"/>
          <c:y val="0.84932591849112404"/>
          <c:w val="0.45597606127448925"/>
          <c:h val="0.15067408150887596"/>
        </c:manualLayout>
      </c:layout>
      <c:overlay val="0"/>
      <c:txPr>
        <a:bodyPr/>
        <a:lstStyle/>
        <a:p>
          <a:pPr>
            <a:defRPr sz="1200"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602632523762091E-2"/>
          <c:y val="2.5102832443785569E-2"/>
          <c:w val="0.98544914590613331"/>
          <c:h val="0.95366054277977919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6699FF"/>
            </a:solidFill>
            <a:ln w="6350" cap="flat" cmpd="sng" algn="ctr">
              <a:solidFill>
                <a:schemeClr val="bg1"/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1"/>
              <c:layout>
                <c:manualLayout>
                  <c:x val="2.3569752971442301E-2"/>
                  <c:y val="4.5095699301549289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67,9</a:t>
                    </a:r>
                  </a:p>
                  <a:p>
                    <a:r>
                      <a: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3,4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4996801127298938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67,9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6.4281144467569912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91,7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6.4281144467569912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356,6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6.6423849283155575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408,1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8.7850897439012213E-2"/>
                  <c:y val="3.4688999462730223E-3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522,3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0.1285622889351398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b="1" baseline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736,8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0.33854736086253484"/>
                  <c:y val="3.4688999462730223E-3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1 </a:t>
                    </a:r>
                    <a:r>
                      <a: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5</a:t>
                    </a:r>
                    <a:r>
                      <a:rPr lang="ru-RU" b="1" baseline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93,7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0.37711604754307682"/>
                  <c:y val="1.0406621975021036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4 941,0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0.49496481240028828"/>
                  <c:y val="3.0616220135926374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9 455,4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Лист1!$A$2:$A$12</c:f>
              <c:strCache>
                <c:ptCount val="11"/>
                <c:pt idx="0">
                  <c:v>Национальная оборона</c:v>
                </c:pt>
                <c:pt idx="1">
                  <c:v>Охрана окружающей среды</c:v>
                </c:pt>
                <c:pt idx="2">
                  <c:v>Национальная безопасность</c:v>
                </c:pt>
                <c:pt idx="3">
                  <c:v>Обслуживание госдолга</c:v>
                </c:pt>
                <c:pt idx="4">
                  <c:v>Социальная политика</c:v>
                </c:pt>
                <c:pt idx="5">
                  <c:v>Физкультура и спорт</c:v>
                </c:pt>
                <c:pt idx="6">
                  <c:v>Культура, кинематография</c:v>
                </c:pt>
                <c:pt idx="7">
                  <c:v>Общегосударственные вопросы</c:v>
                </c:pt>
                <c:pt idx="8">
                  <c:v>ЖКХ</c:v>
                </c:pt>
                <c:pt idx="9">
                  <c:v>Национальная экономика</c:v>
                </c:pt>
                <c:pt idx="10">
                  <c:v>Образование</c:v>
                </c:pt>
              </c:strCache>
            </c:strRef>
          </c:cat>
          <c:val>
            <c:numRef>
              <c:f>Лист1!$B$2:$B$12</c:f>
              <c:numCache>
                <c:formatCode>#,##0.0</c:formatCode>
                <c:ptCount val="11"/>
                <c:pt idx="0">
                  <c:v>3.1</c:v>
                </c:pt>
                <c:pt idx="1">
                  <c:v>5.7</c:v>
                </c:pt>
                <c:pt idx="2">
                  <c:v>56.6</c:v>
                </c:pt>
                <c:pt idx="3">
                  <c:v>117.6</c:v>
                </c:pt>
                <c:pt idx="4">
                  <c:v>383.4</c:v>
                </c:pt>
                <c:pt idx="5">
                  <c:v>433.8</c:v>
                </c:pt>
                <c:pt idx="6">
                  <c:v>500.3</c:v>
                </c:pt>
                <c:pt idx="7">
                  <c:v>670.3</c:v>
                </c:pt>
                <c:pt idx="8">
                  <c:v>1115.2</c:v>
                </c:pt>
                <c:pt idx="9">
                  <c:v>5316.7</c:v>
                </c:pt>
                <c:pt idx="10">
                  <c:v>8340.2999999999993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3A1-4A06-9323-C8640FFB7AE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invertIfNegative val="0"/>
          <c:dLbls>
            <c:delete val="1"/>
          </c:dLbls>
          <c:cat>
            <c:strRef>
              <c:f>Лист1!$A$2:$A$12</c:f>
              <c:strCache>
                <c:ptCount val="11"/>
                <c:pt idx="0">
                  <c:v>Национальная оборона</c:v>
                </c:pt>
                <c:pt idx="1">
                  <c:v>Охрана окружающей среды</c:v>
                </c:pt>
                <c:pt idx="2">
                  <c:v>Национальная безопасность</c:v>
                </c:pt>
                <c:pt idx="3">
                  <c:v>Обслуживание госдолга</c:v>
                </c:pt>
                <c:pt idx="4">
                  <c:v>Социальная политика</c:v>
                </c:pt>
                <c:pt idx="5">
                  <c:v>Физкультура и спорт</c:v>
                </c:pt>
                <c:pt idx="6">
                  <c:v>Культура, кинематография</c:v>
                </c:pt>
                <c:pt idx="7">
                  <c:v>Общегосударственные вопросы</c:v>
                </c:pt>
                <c:pt idx="8">
                  <c:v>ЖКХ</c:v>
                </c:pt>
                <c:pt idx="9">
                  <c:v>Национальная экономика</c:v>
                </c:pt>
                <c:pt idx="10">
                  <c:v>Образование</c:v>
                </c:pt>
              </c:strCache>
            </c:strRef>
          </c:cat>
          <c:val>
            <c:numRef>
              <c:f>Лист1!$C$2:$C$12</c:f>
              <c:numCache>
                <c:formatCode>General</c:formatCode>
                <c:ptCount val="11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3A1-4A06-9323-C8640FFB7AEF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dLbls>
            <c:delete val="1"/>
          </c:dLbls>
          <c:cat>
            <c:strRef>
              <c:f>Лист1!$A$2:$A$12</c:f>
              <c:strCache>
                <c:ptCount val="11"/>
                <c:pt idx="0">
                  <c:v>Национальная оборона</c:v>
                </c:pt>
                <c:pt idx="1">
                  <c:v>Охрана окружающей среды</c:v>
                </c:pt>
                <c:pt idx="2">
                  <c:v>Национальная безопасность</c:v>
                </c:pt>
                <c:pt idx="3">
                  <c:v>Обслуживание госдолга</c:v>
                </c:pt>
                <c:pt idx="4">
                  <c:v>Социальная политика</c:v>
                </c:pt>
                <c:pt idx="5">
                  <c:v>Физкультура и спорт</c:v>
                </c:pt>
                <c:pt idx="6">
                  <c:v>Культура, кинематография</c:v>
                </c:pt>
                <c:pt idx="7">
                  <c:v>Общегосударственные вопросы</c:v>
                </c:pt>
                <c:pt idx="8">
                  <c:v>ЖКХ</c:v>
                </c:pt>
                <c:pt idx="9">
                  <c:v>Национальная экономика</c:v>
                </c:pt>
                <c:pt idx="10">
                  <c:v>Образование</c:v>
                </c:pt>
              </c:strCache>
            </c:strRef>
          </c:cat>
          <c:val>
            <c:numRef>
              <c:f>Лист1!$D$2:$D$12</c:f>
              <c:numCache>
                <c:formatCode>General</c:formatCode>
                <c:ptCount val="11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3A1-4A06-9323-C8640FFB7AE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5"/>
        <c:overlap val="100"/>
        <c:axId val="315067392"/>
        <c:axId val="339534592"/>
      </c:barChart>
      <c:catAx>
        <c:axId val="3150673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one"/>
        <c:crossAx val="339534592"/>
        <c:crosses val="autoZero"/>
        <c:auto val="1"/>
        <c:lblAlgn val="ctr"/>
        <c:lblOffset val="100"/>
        <c:tickMarkSkip val="2"/>
        <c:noMultiLvlLbl val="0"/>
      </c:catAx>
      <c:valAx>
        <c:axId val="339534592"/>
        <c:scaling>
          <c:orientation val="minMax"/>
          <c:max val="10000"/>
          <c:min val="10"/>
        </c:scaling>
        <c:delete val="0"/>
        <c:axPos val="b"/>
        <c:numFmt formatCode="#,##0.0" sourceLinked="1"/>
        <c:majorTickMark val="none"/>
        <c:minorTickMark val="none"/>
        <c:tickLblPos val="none"/>
        <c:crossAx val="315067392"/>
        <c:crosses val="autoZero"/>
        <c:crossBetween val="between"/>
        <c:majorUnit val="1000"/>
        <c:minorUnit val="100"/>
        <c:dispUnits>
          <c:builtInUnit val="millions"/>
        </c:dispUnits>
      </c:valAx>
    </c:plotArea>
    <c:plotVisOnly val="1"/>
    <c:dispBlanksAs val="zero"/>
    <c:showDLblsOverMax val="0"/>
  </c:chart>
  <c:txPr>
    <a:bodyPr/>
    <a:lstStyle/>
    <a:p>
      <a:pPr>
        <a:defRPr sz="2000"/>
      </a:pPr>
      <a:endParaRPr lang="ru-RU"/>
    </a:p>
  </c:txPr>
  <c:externalData r:id="rId1">
    <c:autoUpdate val="0"/>
  </c:externalData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8223990828125295"/>
          <c:y val="0.19192966959545693"/>
          <c:w val="0.37783280961760379"/>
          <c:h val="0.7408435498193846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explosion val="5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400" dirty="0" smtClean="0">
                        <a:solidFill>
                          <a:schemeClr val="tx1"/>
                        </a:solidFill>
                      </a:rPr>
                      <a:t>9 455,4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00AA-4EFD-B5FA-79E06C89C6F9}"/>
                </c:ext>
              </c:extLst>
            </c:dLbl>
            <c:dLbl>
              <c:idx val="1"/>
              <c:layout>
                <c:manualLayout>
                  <c:x val="4.2260859128953644E-2"/>
                  <c:y val="0.11261727443833267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>
                        <a:solidFill>
                          <a:schemeClr val="tx1"/>
                        </a:solidFill>
                      </a:rPr>
                      <a:t>35</a:t>
                    </a:r>
                    <a:r>
                      <a:rPr lang="en-US" sz="1400" dirty="0" smtClean="0">
                        <a:solidFill>
                          <a:schemeClr val="tx1"/>
                        </a:solidFill>
                      </a:rPr>
                      <a:t>6</a:t>
                    </a:r>
                    <a:r>
                      <a:rPr lang="ru-RU" sz="1400" dirty="0" smtClean="0">
                        <a:solidFill>
                          <a:schemeClr val="tx1"/>
                        </a:solidFill>
                      </a:rPr>
                      <a:t>,</a:t>
                    </a:r>
                    <a:r>
                      <a:rPr lang="en-US" sz="1400" dirty="0" smtClean="0">
                        <a:solidFill>
                          <a:schemeClr val="tx1"/>
                        </a:solidFill>
                      </a:rPr>
                      <a:t>6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00AA-4EFD-B5FA-79E06C89C6F9}"/>
                </c:ext>
              </c:extLst>
            </c:dLbl>
            <c:dLbl>
              <c:idx val="2"/>
              <c:layout>
                <c:manualLayout>
                  <c:x val="-5.142319458942805E-3"/>
                  <c:y val="0.11589852716906895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522,3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00AA-4EFD-B5FA-79E06C89C6F9}"/>
                </c:ext>
              </c:extLst>
            </c:dLbl>
            <c:dLbl>
              <c:idx val="3"/>
              <c:layout>
                <c:manualLayout>
                  <c:x val="-6.1136144238733182E-2"/>
                  <c:y val="0.10884468750661537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>
                        <a:solidFill>
                          <a:schemeClr val="tx1"/>
                        </a:solidFill>
                      </a:rPr>
                      <a:t>4</a:t>
                    </a:r>
                    <a:r>
                      <a:rPr lang="en-US" sz="1400" dirty="0" smtClean="0">
                        <a:solidFill>
                          <a:schemeClr val="tx1"/>
                        </a:solidFill>
                      </a:rPr>
                      <a:t>08</a:t>
                    </a:r>
                    <a:r>
                      <a:rPr lang="ru-RU" sz="1400" dirty="0" smtClean="0">
                        <a:solidFill>
                          <a:schemeClr val="tx1"/>
                        </a:solidFill>
                      </a:rPr>
                      <a:t>,1</a:t>
                    </a:r>
                    <a:endParaRPr lang="ru-RU" dirty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00AA-4EFD-B5FA-79E06C89C6F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ru-RU" sz="1400" b="1" kern="1200" spc="100" dirty="0" smtClean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образование</c:v>
                </c:pt>
                <c:pt idx="1">
                  <c:v>социальная политика</c:v>
                </c:pt>
                <c:pt idx="2">
                  <c:v>культура</c:v>
                </c:pt>
                <c:pt idx="3">
                  <c:v>спорт</c:v>
                </c:pt>
              </c:strCache>
            </c:str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9455.4</c:v>
                </c:pt>
                <c:pt idx="1">
                  <c:v>408.1</c:v>
                </c:pt>
                <c:pt idx="2">
                  <c:v>522.29999999999995</c:v>
                </c:pt>
                <c:pt idx="3">
                  <c:v>356.6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0AA-4EFD-B5FA-79E06C89C6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10"/>
        <c:holeSize val="50"/>
      </c:doughnutChart>
    </c:plotArea>
    <c:legend>
      <c:legendPos val="b"/>
      <c:layout>
        <c:manualLayout>
          <c:xMode val="edge"/>
          <c:yMode val="edge"/>
          <c:x val="0.64266680953352306"/>
          <c:y val="0.30960747126936761"/>
          <c:w val="0.35648960711439093"/>
          <c:h val="0.36096556694946297"/>
        </c:manualLayout>
      </c:layout>
      <c:overlay val="0"/>
      <c:txPr>
        <a:bodyPr/>
        <a:lstStyle/>
        <a:p>
          <a:pPr>
            <a:defRPr>
              <a:latin typeface="Tahoma" pitchFamily="34" charset="0"/>
              <a:ea typeface="Tahoma" pitchFamily="34" charset="0"/>
              <a:cs typeface="Tahoma" pitchFamily="34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4147788628666568E-2"/>
          <c:y val="1.7904951472813006E-2"/>
          <c:w val="0.95549977591013091"/>
          <c:h val="0.7371540412393868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МП Управление финансами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gradFill rotWithShape="1">
                <a:gsLst>
                  <a:gs pos="100000">
                    <a:schemeClr val="tx2">
                      <a:lumMod val="40000"/>
                      <a:lumOff val="60000"/>
                    </a:schemeClr>
                  </a:gs>
                  <a:gs pos="10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BC5-41E0-8954-B58BDF8433D4}"/>
              </c:ext>
            </c:extLst>
          </c:dPt>
          <c:dPt>
            <c:idx val="1"/>
            <c:invertIfNegative val="0"/>
            <c:bubble3D val="0"/>
            <c:spPr>
              <a:gradFill rotWithShape="1">
                <a:gsLst>
                  <a:gs pos="100000">
                    <a:schemeClr val="tx2">
                      <a:lumMod val="40000"/>
                      <a:lumOff val="6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BC5-41E0-8954-B58BDF8433D4}"/>
              </c:ext>
            </c:extLst>
          </c:dPt>
          <c:dPt>
            <c:idx val="2"/>
            <c:invertIfNegative val="0"/>
            <c:bubble3D val="0"/>
            <c:spPr>
              <a:gradFill rotWithShape="1">
                <a:gsLst>
                  <a:gs pos="100000">
                    <a:schemeClr val="tx2">
                      <a:lumMod val="40000"/>
                      <a:lumOff val="6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BC5-41E0-8954-B58BDF8433D4}"/>
              </c:ext>
            </c:extLst>
          </c:dPt>
          <c:dLbls>
            <c:dLbl>
              <c:idx val="0"/>
              <c:layout>
                <c:manualLayout>
                  <c:x val="-3.2319590458558881E-2"/>
                  <c:y val="0.60418392364040685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203,8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5BC5-41E0-8954-B58BDF8433D4}"/>
                </c:ext>
              </c:extLst>
            </c:dLbl>
            <c:dLbl>
              <c:idx val="1"/>
              <c:layout>
                <c:manualLayout>
                  <c:x val="-1.5390281170742324E-2"/>
                  <c:y val="0.525750801736247"/>
                </c:manualLayout>
              </c:layout>
              <c:tx>
                <c:rich>
                  <a:bodyPr/>
                  <a:lstStyle/>
                  <a:p>
                    <a:r>
                      <a:rPr lang="ru-RU" sz="2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177,2</a:t>
                    </a:r>
                    <a:r>
                      <a:rPr lang="en-US" sz="2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   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5BC5-41E0-8954-B58BDF8433D4}"/>
                </c:ext>
              </c:extLst>
            </c:dLbl>
            <c:dLbl>
              <c:idx val="2"/>
              <c:layout>
                <c:manualLayout>
                  <c:x val="-1.3851253053668092E-2"/>
                  <c:y val="0.45056102950394517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151,7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5BC5-41E0-8954-B58BDF8433D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177.2</c:v>
                </c:pt>
                <c:pt idx="1">
                  <c:v>151.69999999999999</c:v>
                </c:pt>
                <c:pt idx="2">
                  <c:v>128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5BC5-41E0-8954-B58BDF8433D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Обслуживание долга</c:v>
                </c:pt>
              </c:strCache>
            </c:strRef>
          </c:tx>
          <c:spPr>
            <a:gradFill rotWithShape="1">
              <a:gsLst>
                <a:gs pos="100000">
                  <a:schemeClr val="accent2">
                    <a:lumMod val="40000"/>
                    <a:lumOff val="6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gradFill rotWithShape="1">
                <a:gsLst>
                  <a:gs pos="100000">
                    <a:schemeClr val="accent2">
                      <a:lumMod val="75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5BC5-41E0-8954-B58BDF8433D4}"/>
              </c:ext>
            </c:extLst>
          </c:dPt>
          <c:dPt>
            <c:idx val="1"/>
            <c:invertIfNegative val="0"/>
            <c:bubble3D val="0"/>
            <c:spPr>
              <a:gradFill rotWithShape="1">
                <a:gsLst>
                  <a:gs pos="100000">
                    <a:schemeClr val="accent2">
                      <a:lumMod val="75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5BC5-41E0-8954-B58BDF8433D4}"/>
              </c:ext>
            </c:extLst>
          </c:dPt>
          <c:dPt>
            <c:idx val="2"/>
            <c:invertIfNegative val="0"/>
            <c:bubble3D val="0"/>
            <c:spPr>
              <a:gradFill rotWithShape="1">
                <a:gsLst>
                  <a:gs pos="100000">
                    <a:schemeClr val="accent2">
                      <a:lumMod val="75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5BC5-41E0-8954-B58BDF8433D4}"/>
              </c:ext>
            </c:extLst>
          </c:dPt>
          <c:dLbls>
            <c:dLbl>
              <c:idx val="0"/>
              <c:layout>
                <c:manualLayout>
                  <c:x val="9.2341687024453944E-3"/>
                  <c:y val="-6.5118237028844563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171,9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5BC5-41E0-8954-B58BDF8433D4}"/>
                </c:ext>
              </c:extLst>
            </c:dLbl>
            <c:dLbl>
              <c:idx val="1"/>
              <c:layout>
                <c:manualLayout>
                  <c:x val="1.3851253053668092E-2"/>
                  <c:y val="-2.9845513860297491E-17"/>
                </c:manualLayout>
              </c:layout>
              <c:tx>
                <c:rich>
                  <a:bodyPr/>
                  <a:lstStyle/>
                  <a:p>
                    <a:r>
                      <a:rPr lang="ru-RU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144,2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6936674809781578E-2"/>
                  <c:y val="0.19798841049203494"/>
                </c:manualLayout>
              </c:layout>
              <c:tx>
                <c:rich>
                  <a:bodyPr/>
                  <a:lstStyle/>
                  <a:p>
                    <a:r>
                      <a:rPr lang="ru-RU" sz="18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117,7</a:t>
                    </a:r>
                    <a:endParaRPr lang="en-US" sz="1800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  <a:p>
                    <a:endParaRPr lang="en-US" sz="1800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  <a:p>
                    <a:endParaRPr lang="en-US" sz="1800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  <a:p>
                    <a:endParaRPr lang="en-US" sz="1800" dirty="0">
                      <a:solidFill>
                        <a:schemeClr val="tx1"/>
                      </a:solidFill>
                    </a:endParaRP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5BC5-41E0-8954-B58BDF8433D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Лист1!$C$2:$C$6</c:f>
              <c:numCache>
                <c:formatCode>#,##0.0</c:formatCode>
                <c:ptCount val="5"/>
                <c:pt idx="0">
                  <c:v>144.19999999999999</c:v>
                </c:pt>
                <c:pt idx="1">
                  <c:v>117.1</c:v>
                </c:pt>
                <c:pt idx="2">
                  <c:v>91.7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5BC5-41E0-8954-B58BDF8433D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88178816"/>
        <c:axId val="188505472"/>
      </c:barChart>
      <c:catAx>
        <c:axId val="1881788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8505472"/>
        <c:crosses val="autoZero"/>
        <c:auto val="1"/>
        <c:lblAlgn val="ctr"/>
        <c:lblOffset val="100"/>
        <c:noMultiLvlLbl val="0"/>
      </c:catAx>
      <c:valAx>
        <c:axId val="18850547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#,##0.0" sourceLinked="1"/>
        <c:majorTickMark val="none"/>
        <c:minorTickMark val="none"/>
        <c:tickLblPos val="nextTo"/>
        <c:crossAx val="188178816"/>
        <c:crosses val="autoZero"/>
        <c:crossBetween val="between"/>
      </c:valAx>
      <c:spPr>
        <a:noFill/>
        <a:ln w="25400">
          <a:noFill/>
        </a:ln>
        <a:effectLst/>
        <a:sp3d/>
      </c:spPr>
    </c:plotArea>
    <c:legend>
      <c:legendPos val="r"/>
      <c:layout/>
      <c:overlay val="0"/>
      <c:txPr>
        <a:bodyPr/>
        <a:lstStyle/>
        <a:p>
          <a:pPr>
            <a:defRPr sz="1600" b="1" i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проектов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1.3713307117881261E-2"/>
                  <c:y val="3.679852805887764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0284980338410946E-2"/>
                  <c:y val="3.67985280588776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1999143728146104E-2"/>
                  <c:y val="-7.359705611775528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199914372814604E-2"/>
                  <c:y val="1.10395584176632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0284980338410946E-2"/>
                  <c:y val="7.359705611775528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numCache>
            </c:numRef>
          </c:cat>
          <c:val>
            <c:numRef>
              <c:f>Лист1!$B$2:$B$6</c:f>
              <c:numCache>
                <c:formatCode>0.0</c:formatCode>
                <c:ptCount val="5"/>
                <c:pt idx="0">
                  <c:v>14</c:v>
                </c:pt>
                <c:pt idx="1">
                  <c:v>15</c:v>
                </c:pt>
                <c:pt idx="2">
                  <c:v>24</c:v>
                </c:pt>
                <c:pt idx="3">
                  <c:v>26</c:v>
                </c:pt>
                <c:pt idx="4">
                  <c:v>27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Общая стоимость проектов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-1.3713307117881246E-2"/>
                  <c:y val="3.679852805887764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5427470507616389E-2"/>
                  <c:y val="3.3731594383714427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7141633897351578E-2"/>
                  <c:y val="-7.359705611775495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6.8566535589406306E-3"/>
                  <c:y val="-7.359705611775528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2.0569960676821829E-2"/>
                  <c:y val="-1.10395584176632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numCache>
            </c:numRef>
          </c:cat>
          <c:val>
            <c:numRef>
              <c:f>Лист1!$C$2:$C$6</c:f>
              <c:numCache>
                <c:formatCode>0.0</c:formatCode>
                <c:ptCount val="5"/>
                <c:pt idx="0">
                  <c:v>24.4</c:v>
                </c:pt>
                <c:pt idx="1">
                  <c:v>23</c:v>
                </c:pt>
                <c:pt idx="2">
                  <c:v>49.1</c:v>
                </c:pt>
                <c:pt idx="3">
                  <c:v>53.3</c:v>
                </c:pt>
                <c:pt idx="4">
                  <c:v>57.1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2557696"/>
        <c:axId val="32606080"/>
      </c:barChart>
      <c:catAx>
        <c:axId val="325576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2606080"/>
        <c:crosses val="autoZero"/>
        <c:auto val="1"/>
        <c:lblAlgn val="ctr"/>
        <c:lblOffset val="100"/>
        <c:noMultiLvlLbl val="0"/>
      </c:catAx>
      <c:valAx>
        <c:axId val="32606080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3255769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1" u="none" strike="noStrike" kern="1200" spc="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400" b="1" i="1" dirty="0" smtClea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дефицита</a:t>
            </a:r>
            <a:endParaRPr lang="ru-RU" sz="1400" b="1" i="1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2339141468396759"/>
          <c:y val="0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5551684088269456E-2"/>
          <c:y val="5.3537662685372196E-2"/>
          <c:w val="0.94889663182346107"/>
          <c:h val="0.69744247580901475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'неналоговые в млн'!$A$2</c:f>
              <c:strCache>
                <c:ptCount val="1"/>
                <c:pt idx="0">
                  <c:v>Источники дефицита бюджета</c:v>
                </c:pt>
              </c:strCache>
            </c:strRef>
          </c:tx>
          <c:spPr>
            <a:solidFill>
              <a:srgbClr val="FFCC0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matte"/>
          </c:spPr>
          <c:invertIfNegative val="0"/>
          <c:dLbls>
            <c:dLbl>
              <c:idx val="0"/>
              <c:layout>
                <c:manualLayout>
                  <c:x val="1.006581371647889E-2"/>
                  <c:y val="0.1140776791970928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006581371647889E-2"/>
                  <c:y val="5.79411911116557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3.1746027875048807E-2"/>
                  <c:y val="7.160608230487342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'неналоговые в млн'!$B$1:$D$1</c:f>
              <c:strCache>
                <c:ptCount val="3"/>
                <c:pt idx="0">
                  <c:v>Факт за 2022 год</c:v>
                </c:pt>
                <c:pt idx="1">
                  <c:v>Уточненный план на 2023 год</c:v>
                </c:pt>
                <c:pt idx="2">
                  <c:v>Факт за 2023 год</c:v>
                </c:pt>
              </c:strCache>
            </c:strRef>
          </c:cat>
          <c:val>
            <c:numRef>
              <c:f>'неналоговые в млн'!$B$2:$D$2</c:f>
              <c:numCache>
                <c:formatCode>#,##0.0</c:formatCode>
                <c:ptCount val="3"/>
                <c:pt idx="0">
                  <c:v>415.19999999999993</c:v>
                </c:pt>
                <c:pt idx="1">
                  <c:v>455.1</c:v>
                </c:pt>
                <c:pt idx="2">
                  <c:v>72.5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3"/>
        <c:gapDepth val="67"/>
        <c:shape val="pyramid"/>
        <c:axId val="32998528"/>
        <c:axId val="33426816"/>
        <c:axId val="0"/>
      </c:bar3DChart>
      <c:catAx>
        <c:axId val="32998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3426816"/>
        <c:crosses val="autoZero"/>
        <c:auto val="1"/>
        <c:lblAlgn val="ctr"/>
        <c:lblOffset val="100"/>
        <c:noMultiLvlLbl val="0"/>
      </c:catAx>
      <c:valAx>
        <c:axId val="33426816"/>
        <c:scaling>
          <c:orientation val="minMax"/>
        </c:scaling>
        <c:delete val="1"/>
        <c:axPos val="l"/>
        <c:numFmt formatCode="#,##0.0" sourceLinked="1"/>
        <c:majorTickMark val="none"/>
        <c:minorTickMark val="none"/>
        <c:tickLblPos val="nextTo"/>
        <c:crossAx val="329985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обслуживание долга</a:t>
            </a:r>
            <a:endParaRPr lang="ru-RU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</c:title>
    <c:autoTitleDeleted val="0"/>
    <c:view3D>
      <c:rotX val="15"/>
      <c:rotY val="20"/>
      <c:depthPercent val="100"/>
      <c:rAngAx val="1"/>
    </c:view3D>
    <c:floor>
      <c:thickness val="0"/>
      <c:spPr>
        <a:solidFill>
          <a:schemeClr val="bg1"/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7280825657664E-2"/>
          <c:y val="5.8430103533248255E-2"/>
          <c:w val="0.94133325942247903"/>
          <c:h val="0.76204237474531555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'неналоговые в млн'!$A$3</c:f>
              <c:strCache>
                <c:ptCount val="1"/>
                <c:pt idx="0">
                  <c:v>Обслуживание муниципального долга</c:v>
                </c:pt>
              </c:strCache>
            </c:strRef>
          </c:tx>
          <c:spPr>
            <a:solidFill>
              <a:srgbClr val="FF99CC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'неналоговые в млн'!$B$1:$D$1</c:f>
              <c:strCache>
                <c:ptCount val="3"/>
                <c:pt idx="0">
                  <c:v>Первоначальный план</c:v>
                </c:pt>
                <c:pt idx="1">
                  <c:v>Уточненный план на 2023 год</c:v>
                </c:pt>
                <c:pt idx="2">
                  <c:v>Факт за 2023 год</c:v>
                </c:pt>
              </c:strCache>
            </c:strRef>
          </c:cat>
          <c:val>
            <c:numRef>
              <c:f>'неналоговые в млн'!$B$3:$D$3</c:f>
              <c:numCache>
                <c:formatCode>#,##0.0</c:formatCode>
                <c:ptCount val="3"/>
                <c:pt idx="0">
                  <c:v>131.5</c:v>
                </c:pt>
                <c:pt idx="1">
                  <c:v>91.7</c:v>
                </c:pt>
                <c:pt idx="2">
                  <c:v>91.7</c:v>
                </c:pt>
              </c:numCache>
            </c:numRef>
          </c:val>
        </c:ser>
        <c:ser>
          <c:idx val="1"/>
          <c:order val="1"/>
          <c:tx>
            <c:strRef>
              <c:f>'неналоговые в млн'!$A$4</c:f>
              <c:strCache>
                <c:ptCount val="1"/>
              </c:strCache>
            </c:strRef>
          </c:tx>
          <c:spPr>
            <a:solidFill>
              <a:srgbClr val="C0C0C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matte"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'неналоговые в млн'!$B$1:$D$1</c:f>
              <c:strCache>
                <c:ptCount val="3"/>
                <c:pt idx="0">
                  <c:v>Первоначальный план</c:v>
                </c:pt>
                <c:pt idx="1">
                  <c:v>Уточненный план на 2023 год</c:v>
                </c:pt>
                <c:pt idx="2">
                  <c:v>Факт за 2023 год</c:v>
                </c:pt>
              </c:strCache>
            </c:strRef>
          </c:cat>
          <c:val>
            <c:numRef>
              <c:f>'неналоговые в млн'!$B$4:$D$4</c:f>
              <c:numCache>
                <c:formatCode>General</c:formatCode>
                <c:ptCount val="3"/>
              </c:numCache>
            </c:numRef>
          </c:val>
        </c:ser>
        <c:ser>
          <c:idx val="2"/>
          <c:order val="2"/>
          <c:tx>
            <c:strRef>
              <c:f>'неналоговые в млн'!$A$5</c:f>
              <c:strCache>
                <c:ptCount val="1"/>
              </c:strCache>
            </c:strRef>
          </c:tx>
          <c:spPr>
            <a:solidFill>
              <a:srgbClr val="FF9999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'неналоговые в млн'!$B$1:$D$1</c:f>
              <c:strCache>
                <c:ptCount val="3"/>
                <c:pt idx="0">
                  <c:v>Первоначальный план</c:v>
                </c:pt>
                <c:pt idx="1">
                  <c:v>Уточненный план на 2023 год</c:v>
                </c:pt>
                <c:pt idx="2">
                  <c:v>Факт за 2023 год</c:v>
                </c:pt>
              </c:strCache>
            </c:strRef>
          </c:cat>
          <c:val>
            <c:numRef>
              <c:f>'неналоговые в млн'!$B$5:$D$5</c:f>
              <c:numCache>
                <c:formatCode>General</c:formatCode>
                <c:ptCount val="3"/>
              </c:numCache>
            </c:numRef>
          </c:val>
        </c:ser>
        <c:ser>
          <c:idx val="3"/>
          <c:order val="3"/>
          <c:tx>
            <c:strRef>
              <c:f>'неналоговые в млн'!$A$6</c:f>
              <c:strCache>
                <c:ptCount val="1"/>
              </c:strCache>
            </c:strRef>
          </c:tx>
          <c:spPr>
            <a:solidFill>
              <a:srgbClr val="50C0A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'неналоговые в млн'!$B$1:$D$1</c:f>
              <c:strCache>
                <c:ptCount val="3"/>
                <c:pt idx="0">
                  <c:v>Первоначальный план</c:v>
                </c:pt>
                <c:pt idx="1">
                  <c:v>Уточненный план на 2023 год</c:v>
                </c:pt>
                <c:pt idx="2">
                  <c:v>Факт за 2023 год</c:v>
                </c:pt>
              </c:strCache>
            </c:strRef>
          </c:cat>
          <c:val>
            <c:numRef>
              <c:f>'неналоговые в млн'!$B$6:$D$6</c:f>
              <c:numCache>
                <c:formatCode>General</c:formatCode>
                <c:ptCount val="3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gapDepth val="82"/>
        <c:shape val="box"/>
        <c:axId val="138079232"/>
        <c:axId val="138300800"/>
        <c:axId val="0"/>
      </c:bar3DChart>
      <c:catAx>
        <c:axId val="138079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38300800"/>
        <c:crosses val="autoZero"/>
        <c:auto val="1"/>
        <c:lblAlgn val="ctr"/>
        <c:lblOffset val="100"/>
        <c:noMultiLvlLbl val="0"/>
      </c:catAx>
      <c:valAx>
        <c:axId val="138300800"/>
        <c:scaling>
          <c:orientation val="minMax"/>
        </c:scaling>
        <c:delete val="1"/>
        <c:axPos val="l"/>
        <c:numFmt formatCode="#,##0.0" sourceLinked="1"/>
        <c:majorTickMark val="none"/>
        <c:minorTickMark val="none"/>
        <c:tickLblPos val="nextTo"/>
        <c:crossAx val="1380792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1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муниципального долга</a:t>
            </a:r>
            <a:endParaRPr lang="ru-RU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11003495403055676"/>
          <c:y val="5.4885995573141444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6.6495857584233542E-2"/>
          <c:y val="0.20518197408265179"/>
          <c:w val="0.33219968295524716"/>
          <c:h val="0.69382960297858631"/>
        </c:manualLayout>
      </c:layout>
      <c:pieChart>
        <c:varyColors val="1"/>
        <c:ser>
          <c:idx val="0"/>
          <c:order val="0"/>
          <c:tx>
            <c:strRef>
              <c:f>'неналоговые в млн'!$G$23</c:f>
              <c:strCache>
                <c:ptCount val="1"/>
                <c:pt idx="0">
                  <c:v>Структура долга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52400" h="50800" prst="softRound"/>
            </a:sp3d>
          </c:spPr>
          <c:dPt>
            <c:idx val="0"/>
            <c:bubble3D val="0"/>
            <c:spPr>
              <a:solidFill>
                <a:srgbClr val="D5F6F8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bubble3D val="0"/>
            <c:spPr>
              <a:solidFill>
                <a:srgbClr val="C1C1C1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2"/>
            <c:bubble3D val="0"/>
            <c:spPr>
              <a:solidFill>
                <a:srgbClr val="FF9999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3"/>
            <c:bubble3D val="0"/>
            <c:spPr>
              <a:solidFill>
                <a:srgbClr val="57CEAC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-0.1207386930775295"/>
                  <c:y val="-0.1388307501101624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9.837239293687379E-2"/>
                  <c:y val="3.71810167729630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4.0187529445853284E-2"/>
                  <c:y val="0.1069160507058447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'неналоговые в млн'!$F$24:$F$27</c:f>
              <c:strCache>
                <c:ptCount val="2"/>
                <c:pt idx="0">
                  <c:v>Кредиты банков - 1 307,1</c:v>
                </c:pt>
                <c:pt idx="1">
                  <c:v>Бюджетные кредиты - 1 293,0</c:v>
                </c:pt>
              </c:strCache>
            </c:strRef>
          </c:cat>
          <c:val>
            <c:numRef>
              <c:f>'неналоговые в млн'!$G$24:$G$27</c:f>
              <c:numCache>
                <c:formatCode>#,##0.0</c:formatCode>
                <c:ptCount val="4"/>
                <c:pt idx="0">
                  <c:v>50.3</c:v>
                </c:pt>
                <c:pt idx="1">
                  <c:v>49.7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0.42747490460185444"/>
          <c:y val="0.23063676685496484"/>
          <c:w val="0.49203517976041944"/>
          <c:h val="0.5403160332612615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2349472062906598E-2"/>
          <c:y val="0.18158505108747655"/>
          <c:w val="0.25176405946286429"/>
          <c:h val="0.5898929747955754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2022 года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3.1461840998296599E-3"/>
                  <c:y val="0.360814003147561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883968775657127E-17"/>
                  <c:y val="0.3769766681762089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ДОХОДЫ</c:v>
                </c:pt>
                <c:pt idx="1">
                  <c:v>РАСХОДЫ</c:v>
                </c:pt>
              </c:strCache>
            </c:strRef>
          </c:cat>
          <c:val>
            <c:numRef>
              <c:f>Лист1!$B$2:$B$3</c:f>
              <c:numCache>
                <c:formatCode>_-* #,##0.0\ _₽_-;\-* #,##0.0\ _₽_-;_-* "-"??\ _₽_-;_-@_-</c:formatCode>
                <c:ptCount val="2"/>
                <c:pt idx="0">
                  <c:v>16522.099999999999</c:v>
                </c:pt>
                <c:pt idx="1">
                  <c:v>16937.3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E0E-4430-8458-373846C79E9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 2023 года</c:v>
                </c:pt>
              </c:strCache>
            </c:strRef>
          </c:tx>
          <c:spPr>
            <a:solidFill>
              <a:srgbClr val="00CC99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1.0618371336925104E-2"/>
                  <c:y val="0.28387967339352588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9495475935903064E-2"/>
                  <c:y val="0.28974735863886208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ДОХОДЫ</c:v>
                </c:pt>
                <c:pt idx="1">
                  <c:v>РАСХОДЫ</c:v>
                </c:pt>
              </c:strCache>
            </c:strRef>
          </c:cat>
          <c:val>
            <c:numRef>
              <c:f>Лист1!$C$2:$C$3</c:f>
              <c:numCache>
                <c:formatCode>_-* #,##0.0\ _₽_-;\-* #,##0.0\ _₽_-;_-* "-"??\ _₽_-;_-@_-</c:formatCode>
                <c:ptCount val="2"/>
                <c:pt idx="0">
                  <c:v>18110</c:v>
                </c:pt>
                <c:pt idx="1">
                  <c:v>18182.5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E0E-4430-8458-373846C79E9F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33"/>
        <c:overlap val="-27"/>
        <c:axId val="31757824"/>
        <c:axId val="31759360"/>
      </c:barChart>
      <c:catAx>
        <c:axId val="31757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1759360"/>
        <c:crosses val="autoZero"/>
        <c:auto val="1"/>
        <c:lblAlgn val="ctr"/>
        <c:lblOffset val="100"/>
        <c:noMultiLvlLbl val="0"/>
      </c:catAx>
      <c:valAx>
        <c:axId val="31759360"/>
        <c:scaling>
          <c:orientation val="minMax"/>
          <c:max val="18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ru-RU"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1757824"/>
        <c:crosses val="autoZero"/>
        <c:crossBetween val="between"/>
        <c:majorUnit val="3000"/>
        <c:minorUnit val="2000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8.6368543736421721E-2"/>
          <c:y val="0.88156451431032601"/>
          <c:w val="0.76089182785569953"/>
          <c:h val="9.601691215036764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noFill/>
      <a:prstDash val="solid"/>
    </a:ln>
    <a:effectLst/>
  </c:spPr>
  <c:txPr>
    <a:bodyPr/>
    <a:lstStyle/>
    <a:p>
      <a:pPr>
        <a:defRPr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  <c:userShapes r:id="rId2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5517306805160789"/>
          <c:y val="0.13768084432324312"/>
          <c:w val="0.69285443235762434"/>
          <c:h val="0.5777791457325921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199-4498-B40E-DDDBBF768F89}"/>
              </c:ext>
            </c:extLst>
          </c:dPt>
          <c:dPt>
            <c:idx val="1"/>
            <c:invertIfNegative val="0"/>
            <c:bubble3D val="0"/>
            <c:spPr>
              <a:solidFill>
                <a:srgbClr val="00CC99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199-4498-B40E-DDDBBF768F89}"/>
              </c:ext>
            </c:extLst>
          </c:dPt>
          <c:dLbls>
            <c:dLbl>
              <c:idx val="0"/>
              <c:layout>
                <c:manualLayout>
                  <c:x val="-1.2273614627829251E-2"/>
                  <c:y val="0.27366167946388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"/>
                  <c:y val="0.3072692541348847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3737.3</c:v>
                </c:pt>
                <c:pt idx="1">
                  <c:v>4088.7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199-4498-B40E-DDDBBF768F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7"/>
        <c:overlap val="-26"/>
        <c:axId val="297319040"/>
        <c:axId val="298977920"/>
      </c:barChart>
      <c:catAx>
        <c:axId val="297319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98977920"/>
        <c:crosses val="autoZero"/>
        <c:auto val="1"/>
        <c:lblAlgn val="ctr"/>
        <c:lblOffset val="100"/>
        <c:noMultiLvlLbl val="0"/>
      </c:catAx>
      <c:valAx>
        <c:axId val="298977920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#,##0.0" sourceLinked="0"/>
        <c:majorTickMark val="none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973190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72159178362581"/>
          <c:y val="0.12602536067081535"/>
          <c:w val="0.69615458389626916"/>
          <c:h val="0.5684138016805004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Дефицит (-)/Профицит (+)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9B51-4E77-B759-CC913154E182}"/>
              </c:ext>
            </c:extLst>
          </c:dPt>
          <c:dPt>
            <c:idx val="1"/>
            <c:invertIfNegative val="0"/>
            <c:bubble3D val="0"/>
            <c:spPr>
              <a:solidFill>
                <a:srgbClr val="00CC99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9B51-4E77-B759-CC913154E182}"/>
              </c:ext>
            </c:extLst>
          </c:dPt>
          <c:dLbls>
            <c:dLbl>
              <c:idx val="0"/>
              <c:numFmt formatCode="#,##0.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5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numFmt formatCode="#,##0.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5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#,##0.00</c:formatCode>
                <c:ptCount val="2"/>
                <c:pt idx="0" formatCode="General">
                  <c:v>0.94</c:v>
                </c:pt>
                <c:pt idx="1">
                  <c:v>0.68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9B51-4E77-B759-CC913154E1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1"/>
        <c:overlap val="-27"/>
        <c:axId val="31752576"/>
        <c:axId val="31754112"/>
      </c:barChart>
      <c:catAx>
        <c:axId val="31752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1754112"/>
        <c:crosses val="autoZero"/>
        <c:auto val="1"/>
        <c:lblAlgn val="ctr"/>
        <c:lblOffset val="100"/>
        <c:noMultiLvlLbl val="0"/>
      </c:catAx>
      <c:valAx>
        <c:axId val="31754112"/>
        <c:scaling>
          <c:orientation val="minMax"/>
          <c:max val="0.8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#,##0.0" sourceLinked="0"/>
        <c:majorTickMark val="none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1752576"/>
        <c:crosses val="autoZero"/>
        <c:crossBetween val="between"/>
        <c:majorUnit val="0.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</a:ln>
    <a:effectLst/>
  </c:spPr>
  <c:txPr>
    <a:bodyPr/>
    <a:lstStyle/>
    <a:p>
      <a:pPr>
        <a:defRPr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600268967559841"/>
          <c:y val="3.6305894705108845E-2"/>
          <c:w val="0.63706357264115065"/>
          <c:h val="0.9273882105898154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prst="angle"/>
            </a:sp3d>
          </c:spPr>
          <c:explosion val="2"/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CE88-41D2-808C-7DE476F2C649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CE88-41D2-808C-7DE476F2C649}"/>
              </c:ext>
            </c:extLst>
          </c:dPt>
          <c:dPt>
            <c:idx val="2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CE88-41D2-808C-7DE476F2C649}"/>
              </c:ext>
            </c:extLst>
          </c:dPt>
          <c:dPt>
            <c:idx val="3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CE88-41D2-808C-7DE476F2C649}"/>
              </c:ext>
            </c:extLst>
          </c:dPt>
          <c:dPt>
            <c:idx val="4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CE88-41D2-808C-7DE476F2C649}"/>
              </c:ext>
            </c:extLst>
          </c:dPt>
          <c:dPt>
            <c:idx val="5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CE88-41D2-808C-7DE476F2C649}"/>
              </c:ext>
            </c:extLst>
          </c:dPt>
          <c:dPt>
            <c:idx val="6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CE88-41D2-808C-7DE476F2C649}"/>
              </c:ext>
            </c:extLst>
          </c:dPt>
          <c:cat>
            <c:numRef>
              <c:f>Лист1!$A$2:$A$4</c:f>
              <c:numCache>
                <c:formatCode>General</c:formatCode>
                <c:ptCount val="3"/>
                <c:pt idx="0">
                  <c:v>1</c:v>
                </c:pt>
                <c:pt idx="1">
                  <c:v>2</c:v>
                </c:pt>
                <c:pt idx="2">
                  <c:v>3</c:v>
                </c:pt>
              </c:numCache>
            </c:numRef>
          </c:cat>
          <c:val>
            <c:numRef>
              <c:f>Лист1!$B$2:$B$4</c:f>
              <c:numCache>
                <c:formatCode>0.00</c:formatCode>
                <c:ptCount val="3"/>
                <c:pt idx="0">
                  <c:v>3236.998</c:v>
                </c:pt>
                <c:pt idx="1">
                  <c:v>500.31430000000006</c:v>
                </c:pt>
                <c:pt idx="2" formatCode="General">
                  <c:v>12784.83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CE88-41D2-808C-7DE476F2C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16"/>
        <c:holeSize val="69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815532527104672E-2"/>
          <c:y val="8.6152987723854997E-3"/>
          <c:w val="0.96802771398544241"/>
          <c:h val="0.93680446319919308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2</c:v>
                </c:pt>
              </c:strCache>
            </c:strRef>
          </c:tx>
          <c:marker>
            <c:spPr>
              <a:scene3d>
                <a:camera prst="orthographicFront"/>
                <a:lightRig rig="threePt" dir="t"/>
              </a:scene3d>
              <a:sp3d>
                <a:bevelT/>
              </a:sp3d>
            </c:spPr>
          </c:marker>
          <c:dLbls>
            <c:dLbl>
              <c:idx val="0"/>
              <c:layout>
                <c:manualLayout>
                  <c:x val="-6.1794911717063444E-2"/>
                  <c:y val="0.2847315756311021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6.6894273061802553E-2"/>
                  <c:y val="0.2173855865334034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7.2339011267040537E-2"/>
                  <c:y val="0.2847315756311021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5.7646946102047111E-2"/>
                  <c:y val="0.1716115289234699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6.5338205836824023E-2"/>
                  <c:y val="0.1900373429831609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txPr>
              <a:bodyPr/>
              <a:lstStyle/>
              <a:p>
                <a:pPr>
                  <a:defRPr sz="1050">
                    <a:solidFill>
                      <a:srgbClr val="E46C0A"/>
                    </a:solidFill>
                    <a:latin typeface="Arial Black" panose="020B0A040201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Лист1!$B$2:$B$6</c:f>
              <c:numCache>
                <c:formatCode>#,##0.00</c:formatCode>
                <c:ptCount val="5"/>
                <c:pt idx="0">
                  <c:v>3119.8</c:v>
                </c:pt>
                <c:pt idx="1">
                  <c:v>3095.8</c:v>
                </c:pt>
                <c:pt idx="2">
                  <c:v>3354.1</c:v>
                </c:pt>
                <c:pt idx="3">
                  <c:v>3737.3</c:v>
                </c:pt>
                <c:pt idx="4">
                  <c:v>4088.7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1924608"/>
        <c:axId val="31926144"/>
      </c:lineChart>
      <c:catAx>
        <c:axId val="31924608"/>
        <c:scaling>
          <c:orientation val="minMax"/>
        </c:scaling>
        <c:delete val="1"/>
        <c:axPos val="b"/>
        <c:majorTickMark val="none"/>
        <c:minorTickMark val="none"/>
        <c:tickLblPos val="nextTo"/>
        <c:crossAx val="31926144"/>
        <c:crosses val="autoZero"/>
        <c:auto val="1"/>
        <c:lblAlgn val="ctr"/>
        <c:lblOffset val="100"/>
        <c:noMultiLvlLbl val="0"/>
      </c:catAx>
      <c:valAx>
        <c:axId val="31926144"/>
        <c:scaling>
          <c:orientation val="minMax"/>
        </c:scaling>
        <c:delete val="1"/>
        <c:axPos val="l"/>
        <c:numFmt formatCode="#,##0.00" sourceLinked="1"/>
        <c:majorTickMark val="none"/>
        <c:minorTickMark val="none"/>
        <c:tickLblPos val="nextTo"/>
        <c:crossAx val="319246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4.5354113673524328E-2"/>
          <c:w val="0.99590142441637652"/>
          <c:h val="0.9150817953179494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scene3d>
                <a:camera prst="orthographicFront"/>
                <a:lightRig rig="threePt" dir="t"/>
              </a:scene3d>
              <a:sp3d>
                <a:bevelT/>
              </a:sp3d>
            </c:spPr>
            <c:txPr>
              <a:bodyPr/>
              <a:lstStyle/>
              <a:p>
                <a:pPr>
                  <a:defRPr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473.2</c:v>
                </c:pt>
                <c:pt idx="1">
                  <c:v>395.7</c:v>
                </c:pt>
                <c:pt idx="2">
                  <c:v>398.8</c:v>
                </c:pt>
                <c:pt idx="3">
                  <c:v>500.3</c:v>
                </c:pt>
                <c:pt idx="4">
                  <c:v>602.6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accent1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txPr>
              <a:bodyPr/>
              <a:lstStyle/>
              <a:p>
                <a:pPr>
                  <a:defRPr sz="16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numCache>
            </c:numRef>
          </c:cat>
          <c:val>
            <c:numRef>
              <c:f>Лист1!$C$2:$C$7</c:f>
              <c:numCache>
                <c:formatCode>#,##0.0</c:formatCode>
                <c:ptCount val="6"/>
                <c:pt idx="0">
                  <c:v>2646.6</c:v>
                </c:pt>
                <c:pt idx="1">
                  <c:v>2700.1</c:v>
                </c:pt>
                <c:pt idx="2">
                  <c:v>2955.3</c:v>
                </c:pt>
                <c:pt idx="3">
                  <c:v>3237</c:v>
                </c:pt>
                <c:pt idx="4">
                  <c:v>3486.1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cat>
            <c:numRef>
              <c:f>Лист1!$A$2:$A$7</c:f>
              <c:numCache>
                <c:formatCode>General</c:formatCode>
                <c:ptCount val="6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numCache>
            </c:numRef>
          </c:cat>
          <c:val>
            <c:numRef>
              <c:f>Лист1!$D$2:$D$7</c:f>
              <c:numCache>
                <c:formatCode>General</c:formatCode>
                <c:ptCount val="6"/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31969664"/>
        <c:axId val="31971200"/>
      </c:barChart>
      <c:catAx>
        <c:axId val="3196966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1971200"/>
        <c:crosses val="autoZero"/>
        <c:auto val="1"/>
        <c:lblAlgn val="ctr"/>
        <c:lblOffset val="100"/>
        <c:noMultiLvlLbl val="0"/>
      </c:catAx>
      <c:valAx>
        <c:axId val="3197120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19696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351189521504591"/>
          <c:y val="1.3114026663123522E-2"/>
          <c:w val="0.91280175915510564"/>
          <c:h val="0.85285853755757013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НДФЛ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8.1476712159327912E-3"/>
                  <c:y val="-9.170774258864238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 algn="ctr">
                  <a:defRPr lang="ru-RU" sz="1400" b="1" i="0" u="none" strike="noStrike" kern="1200" baseline="0">
                    <a:solidFill>
                      <a:prstClr val="black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numCache>
            </c:num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1503.4</c:v>
                </c:pt>
                <c:pt idx="1">
                  <c:v>1537.1</c:v>
                </c:pt>
                <c:pt idx="2">
                  <c:v>1796.8</c:v>
                </c:pt>
                <c:pt idx="3">
                  <c:v>2103.6</c:v>
                </c:pt>
                <c:pt idx="4">
                  <c:v>2557.6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имущественные налоги 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3036273945492465E-2"/>
                  <c:y val="-4.585387129432119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 algn="ctr">
                  <a:defRPr lang="ru-RU" sz="1200" b="1" i="0" u="none" strike="noStrike" kern="1200" baseline="0">
                    <a:solidFill>
                      <a:prstClr val="black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numCache>
            </c:numRef>
          </c:cat>
          <c:val>
            <c:numRef>
              <c:f>Лист1!$C$2:$C$6</c:f>
              <c:numCache>
                <c:formatCode>0.0</c:formatCode>
                <c:ptCount val="5"/>
                <c:pt idx="0">
                  <c:v>724.1</c:v>
                </c:pt>
                <c:pt idx="1">
                  <c:v>805.6</c:v>
                </c:pt>
                <c:pt idx="2">
                  <c:v>834.3</c:v>
                </c:pt>
                <c:pt idx="3">
                  <c:v>867.9</c:v>
                </c:pt>
                <c:pt idx="4">
                  <c:v>754.2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налоги на совокупный доход (ЕНВД+ патент)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9.7772054591193491E-3"/>
                  <c:y val="2.29269356471605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 algn="ctr">
                  <a:defRPr lang="ru-RU" sz="1100" b="1" i="0" u="none" strike="noStrike" kern="1200" baseline="0">
                    <a:solidFill>
                      <a:prstClr val="black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numCache>
            </c:numRef>
          </c:cat>
          <c:val>
            <c:numRef>
              <c:f>Лист1!$D$2:$D$6</c:f>
              <c:numCache>
                <c:formatCode>0.0</c:formatCode>
                <c:ptCount val="5"/>
                <c:pt idx="0">
                  <c:v>319.2</c:v>
                </c:pt>
                <c:pt idx="1">
                  <c:v>259.5</c:v>
                </c:pt>
                <c:pt idx="2">
                  <c:v>225</c:v>
                </c:pt>
                <c:pt idx="3">
                  <c:v>154.80000000000001</c:v>
                </c:pt>
                <c:pt idx="4">
                  <c:v>67.900000000000006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прочие налоговые доходы 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9.481451409470135E-3"/>
                  <c:y val="-5.548679480717544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0557793420736248E-3"/>
                  <c:y val="-8.2573073740246125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8708495313741799E-3"/>
                  <c:y val="-2.843120547300253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8160612540638914E-3"/>
                  <c:y val="-2.567816792481986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2.2207857229191298E-3"/>
                  <c:y val="-5.5042698258419426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 algn="ctr">
                  <a:defRPr lang="ru-RU" sz="1100" b="1" i="0" u="none" strike="noStrike" kern="1200" baseline="0">
                    <a:solidFill>
                      <a:prstClr val="black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numCache>
            </c:numRef>
          </c:cat>
          <c:val>
            <c:numRef>
              <c:f>Лист1!$E$2:$E$6</c:f>
              <c:numCache>
                <c:formatCode>0.0</c:formatCode>
                <c:ptCount val="5"/>
                <c:pt idx="0">
                  <c:v>99.9</c:v>
                </c:pt>
                <c:pt idx="1">
                  <c:v>97.9</c:v>
                </c:pt>
                <c:pt idx="2">
                  <c:v>99.2</c:v>
                </c:pt>
                <c:pt idx="3">
                  <c:v>110.7</c:v>
                </c:pt>
                <c:pt idx="4">
                  <c:v>106.4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прочие неналоговые доходы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9.777205459119349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6295342431865581E-3"/>
                  <c:y val="2.29269356471605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629534243186558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2590684863729965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 algn="ctr">
                  <a:defRPr lang="ru-RU" sz="1100" b="1" i="0" u="none" strike="noStrike" kern="1200" baseline="0">
                    <a:solidFill>
                      <a:prstClr val="black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numCache>
            </c:numRef>
          </c:cat>
          <c:val>
            <c:numRef>
              <c:f>Лист1!$F$2:$F$6</c:f>
              <c:numCache>
                <c:formatCode>0.0</c:formatCode>
                <c:ptCount val="5"/>
                <c:pt idx="0">
                  <c:v>391.29999999999995</c:v>
                </c:pt>
                <c:pt idx="1">
                  <c:v>359.5</c:v>
                </c:pt>
                <c:pt idx="2">
                  <c:v>370.5</c:v>
                </c:pt>
                <c:pt idx="3">
                  <c:v>448.5</c:v>
                </c:pt>
                <c:pt idx="4">
                  <c:v>568.70000000000005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штрафы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8.1476712159327912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2590684863731162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9554410918238698E-2"/>
                  <c:y val="6.394220296161487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 b="1" baseline="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numCache>
            </c:numRef>
          </c:cat>
          <c:val>
            <c:numRef>
              <c:f>Лист1!$G$2:$G$6</c:f>
              <c:numCache>
                <c:formatCode>0.0</c:formatCode>
                <c:ptCount val="5"/>
                <c:pt idx="0">
                  <c:v>81.900000000000006</c:v>
                </c:pt>
                <c:pt idx="1">
                  <c:v>36.200000000000003</c:v>
                </c:pt>
                <c:pt idx="2">
                  <c:v>28.4</c:v>
                </c:pt>
                <c:pt idx="3">
                  <c:v>51.8</c:v>
                </c:pt>
                <c:pt idx="4">
                  <c:v>33.9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32171904"/>
        <c:axId val="32173440"/>
        <c:axId val="0"/>
      </c:bar3DChart>
      <c:catAx>
        <c:axId val="32171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32173440"/>
        <c:crosses val="autoZero"/>
        <c:auto val="1"/>
        <c:lblAlgn val="ctr"/>
        <c:lblOffset val="100"/>
        <c:noMultiLvlLbl val="0"/>
      </c:catAx>
      <c:valAx>
        <c:axId val="32173440"/>
        <c:scaling>
          <c:orientation val="minMax"/>
          <c:max val="4000"/>
        </c:scaling>
        <c:delete val="1"/>
        <c:axPos val="l"/>
        <c:numFmt formatCode="#,##0.0" sourceLinked="1"/>
        <c:majorTickMark val="none"/>
        <c:minorTickMark val="none"/>
        <c:tickLblPos val="nextTo"/>
        <c:crossAx val="32171904"/>
        <c:crosses val="autoZero"/>
        <c:crossBetween val="between"/>
        <c:majorUnit val="200"/>
      </c:valAx>
    </c:plotArea>
    <c:legend>
      <c:legendPos val="b"/>
      <c:layout>
        <c:manualLayout>
          <c:xMode val="edge"/>
          <c:yMode val="edge"/>
          <c:x val="3.6617174161797099E-2"/>
          <c:y val="0.90915571830269915"/>
          <c:w val="0.95955470346454375"/>
          <c:h val="9.084428169730091E-2"/>
        </c:manualLayout>
      </c:layout>
      <c:overlay val="0"/>
      <c:txPr>
        <a:bodyPr/>
        <a:lstStyle/>
        <a:p>
          <a:pPr>
            <a:defRPr sz="1100" b="1" i="0" baseline="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8057338244351387E-2"/>
          <c:y val="8.5465496086257503E-2"/>
          <c:w val="0.92910235696396037"/>
          <c:h val="0.59586524679745589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'безвозмездные в млн'!$A$5</c:f>
              <c:strCache>
                <c:ptCount val="1"/>
                <c:pt idx="0">
                  <c:v>Безвозмездные поступления от других бюджетов бюджетной системы Российской Федерации</c:v>
                </c:pt>
              </c:strCache>
            </c:strRef>
          </c:tx>
          <c:spPr>
            <a:solidFill>
              <a:srgbClr val="FFCCCC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8296165944784476E-2"/>
                  <c:y val="-2.85714285714285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0583186687882452E-2"/>
                  <c:y val="-5.8200385865234258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8296165944784559E-2"/>
                  <c:y val="3.174603174603174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'безвозмездные в млн'!$B$3:$D$3</c:f>
              <c:strCache>
                <c:ptCount val="3"/>
                <c:pt idx="0">
                  <c:v>Факт за 2022 год</c:v>
                </c:pt>
                <c:pt idx="1">
                  <c:v>Уточненный план на 2023 год</c:v>
                </c:pt>
                <c:pt idx="2">
                  <c:v>Факт за 2023 год</c:v>
                </c:pt>
              </c:strCache>
            </c:strRef>
          </c:cat>
          <c:val>
            <c:numRef>
              <c:f>'безвозмездные в млн'!$B$5:$D$5</c:f>
              <c:numCache>
                <c:formatCode>#,##0.0</c:formatCode>
                <c:ptCount val="3"/>
                <c:pt idx="0">
                  <c:v>12811.600000000002</c:v>
                </c:pt>
                <c:pt idx="1">
                  <c:v>15346.7</c:v>
                </c:pt>
                <c:pt idx="2">
                  <c:v>14123.800000000001</c:v>
                </c:pt>
              </c:numCache>
            </c:numRef>
          </c:val>
        </c:ser>
        <c:ser>
          <c:idx val="1"/>
          <c:order val="1"/>
          <c:tx>
            <c:strRef>
              <c:f>'безвозмездные в млн'!$A$10</c:f>
              <c:strCache>
                <c:ptCount val="1"/>
                <c:pt idx="0">
                  <c:v>Остальные безвозмездные поступления</c:v>
                </c:pt>
              </c:strCache>
            </c:strRef>
          </c:tx>
          <c:spPr>
            <a:solidFill>
              <a:srgbClr val="FF9999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600914520168639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372212445858835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1435103715490214E-2"/>
                  <c:y val="5.8200385865234258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'безвозмездные в млн'!$B$3:$D$3</c:f>
              <c:strCache>
                <c:ptCount val="3"/>
                <c:pt idx="0">
                  <c:v>Факт за 2022 год</c:v>
                </c:pt>
                <c:pt idx="1">
                  <c:v>Уточненный план на 2023 год</c:v>
                </c:pt>
                <c:pt idx="2">
                  <c:v>Факт за 2023 год</c:v>
                </c:pt>
              </c:strCache>
            </c:strRef>
          </c:cat>
          <c:val>
            <c:numRef>
              <c:f>'безвозмездные в млн'!$B$10:$D$10</c:f>
              <c:numCache>
                <c:formatCode>#,##0.0</c:formatCode>
                <c:ptCount val="3"/>
                <c:pt idx="0">
                  <c:v>-26.799999999999997</c:v>
                </c:pt>
                <c:pt idx="1">
                  <c:v>-102.5</c:v>
                </c:pt>
                <c:pt idx="2">
                  <c:v>-102.5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6"/>
        <c:gapDepth val="0"/>
        <c:shape val="cylinder"/>
        <c:axId val="138352128"/>
        <c:axId val="138417664"/>
        <c:axId val="0"/>
      </c:bar3DChart>
      <c:catAx>
        <c:axId val="138352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38417664"/>
        <c:crosses val="autoZero"/>
        <c:auto val="1"/>
        <c:lblAlgn val="ctr"/>
        <c:lblOffset val="100"/>
        <c:noMultiLvlLbl val="0"/>
      </c:catAx>
      <c:valAx>
        <c:axId val="138417664"/>
        <c:scaling>
          <c:orientation val="minMax"/>
        </c:scaling>
        <c:delete val="1"/>
        <c:axPos val="l"/>
        <c:numFmt formatCode="#,##0.0" sourceLinked="1"/>
        <c:majorTickMark val="none"/>
        <c:minorTickMark val="none"/>
        <c:tickLblPos val="nextTo"/>
        <c:crossAx val="1383521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3628470172507542E-2"/>
          <c:y val="0.78879142745004971"/>
          <c:w val="0.97637152982749242"/>
          <c:h val="0.1901325808474424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0"/>
    <c:view3D>
      <c:rotX val="0"/>
      <c:rotY val="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0366596476063931"/>
          <c:y val="0.1103161301553524"/>
          <c:w val="0.66108245250257081"/>
          <c:h val="0.78676800816564596"/>
        </c:manualLayout>
      </c:layout>
      <c:bar3DChart>
        <c:barDir val="bar"/>
        <c:grouping val="stacked"/>
        <c:varyColors val="0"/>
        <c:ser>
          <c:idx val="0"/>
          <c:order val="0"/>
          <c:tx>
            <c:strRef>
              <c:f>'безвозмездные в млн'!$A$4</c:f>
              <c:strCache>
                <c:ptCount val="1"/>
                <c:pt idx="0">
                  <c:v>Иные</c:v>
                </c:pt>
              </c:strCache>
            </c:strRef>
          </c:tx>
          <c:spPr>
            <a:solidFill>
              <a:srgbClr val="C5D4E9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  <a:bevelB w="139700" h="139700" prst="divot"/>
            </a:sp3d>
          </c:spPr>
          <c:invertIfNegative val="0"/>
          <c:dLbls>
            <c:dLbl>
              <c:idx val="0"/>
              <c:layout>
                <c:manualLayout>
                  <c:x val="-2.6762082975100725E-2"/>
                  <c:y val="1.6086362227688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432916634100066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1896249706900593E-2"/>
                  <c:y val="1.23456790123456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'безвозмездные в млн'!$B$1:$D$1</c:f>
              <c:strCache>
                <c:ptCount val="3"/>
                <c:pt idx="0">
                  <c:v>Факт за 2022 </c:v>
                </c:pt>
                <c:pt idx="1">
                  <c:v>План                                                    на 2023</c:v>
                </c:pt>
                <c:pt idx="2">
                  <c:v>Факт за 2023 </c:v>
                </c:pt>
              </c:strCache>
            </c:strRef>
          </c:cat>
          <c:val>
            <c:numRef>
              <c:f>'безвозмездные в млн'!$B$4:$D$4</c:f>
              <c:numCache>
                <c:formatCode>#,##0.0</c:formatCode>
                <c:ptCount val="3"/>
                <c:pt idx="0">
                  <c:v>893.2</c:v>
                </c:pt>
                <c:pt idx="1">
                  <c:v>427.9</c:v>
                </c:pt>
                <c:pt idx="2">
                  <c:v>237.9</c:v>
                </c:pt>
              </c:numCache>
            </c:numRef>
          </c:val>
        </c:ser>
        <c:ser>
          <c:idx val="1"/>
          <c:order val="1"/>
          <c:tx>
            <c:strRef>
              <c:f>'безвозмездные в млн'!$A$5</c:f>
              <c:strCache>
                <c:ptCount val="1"/>
                <c:pt idx="0">
                  <c:v>Субвенции</c:v>
                </c:pt>
              </c:strCache>
            </c:strRef>
          </c:tx>
          <c:spPr>
            <a:solidFill>
              <a:srgbClr val="8EB2DA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  <a:bevelB w="139700" h="139700" prst="divot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'безвозмездные в млн'!$B$1:$D$1</c:f>
              <c:strCache>
                <c:ptCount val="3"/>
                <c:pt idx="0">
                  <c:v>Факт за 2022 </c:v>
                </c:pt>
                <c:pt idx="1">
                  <c:v>План                                                    на 2023</c:v>
                </c:pt>
                <c:pt idx="2">
                  <c:v>Факт за 2023 </c:v>
                </c:pt>
              </c:strCache>
            </c:strRef>
          </c:cat>
          <c:val>
            <c:numRef>
              <c:f>'безвозмездные в млн'!$B$5:$D$5</c:f>
              <c:numCache>
                <c:formatCode>#,##0.0</c:formatCode>
                <c:ptCount val="3"/>
                <c:pt idx="0">
                  <c:v>4442.6000000000004</c:v>
                </c:pt>
                <c:pt idx="1">
                  <c:v>4756.5</c:v>
                </c:pt>
                <c:pt idx="2">
                  <c:v>4698.1000000000004</c:v>
                </c:pt>
              </c:numCache>
            </c:numRef>
          </c:val>
        </c:ser>
        <c:ser>
          <c:idx val="2"/>
          <c:order val="2"/>
          <c:tx>
            <c:strRef>
              <c:f>'безвозмездные в млн'!$A$6</c:f>
              <c:strCache>
                <c:ptCount val="1"/>
                <c:pt idx="0">
                  <c:v>Субсидии</c:v>
                </c:pt>
              </c:strCache>
            </c:strRef>
          </c:tx>
          <c:spPr>
            <a:solidFill>
              <a:srgbClr val="3794D9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  <a:bevelB w="139700" h="139700" prst="divot"/>
            </a:sp3d>
          </c:spPr>
          <c:invertIfNegative val="0"/>
          <c:dLbls>
            <c:dLbl>
              <c:idx val="0"/>
              <c:layout>
                <c:manualLayout>
                  <c:x val="-2.6020713890536375E-3"/>
                  <c:y val="4.62962962962962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4.6966785132465608E-3"/>
                  <c:y val="-4.62962962962962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1.4935809314507539E-2"/>
                  <c:y val="-2.08617672790901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'безвозмездные в млн'!$B$1:$D$1</c:f>
              <c:strCache>
                <c:ptCount val="3"/>
                <c:pt idx="0">
                  <c:v>Факт за 2022 </c:v>
                </c:pt>
                <c:pt idx="1">
                  <c:v>План                                                    на 2023</c:v>
                </c:pt>
                <c:pt idx="2">
                  <c:v>Факт за 2023 </c:v>
                </c:pt>
              </c:strCache>
            </c:strRef>
          </c:cat>
          <c:val>
            <c:numRef>
              <c:f>'безвозмездные в млн'!$B$6:$D$6</c:f>
              <c:numCache>
                <c:formatCode>#,##0.0</c:formatCode>
                <c:ptCount val="3"/>
                <c:pt idx="0">
                  <c:v>6012</c:v>
                </c:pt>
                <c:pt idx="1">
                  <c:v>8630.1</c:v>
                </c:pt>
                <c:pt idx="2">
                  <c:v>7655.6</c:v>
                </c:pt>
              </c:numCache>
            </c:numRef>
          </c:val>
        </c:ser>
        <c:ser>
          <c:idx val="3"/>
          <c:order val="3"/>
          <c:tx>
            <c:strRef>
              <c:f>'безвозмездные в млн'!$A$7</c:f>
              <c:strCache>
                <c:ptCount val="1"/>
                <c:pt idx="0">
                  <c:v>Дотации</c:v>
                </c:pt>
              </c:strCache>
            </c:strRef>
          </c:tx>
          <c:spPr>
            <a:solidFill>
              <a:schemeClr val="accent2">
                <a:shade val="58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  <a:bevelB w="139700" h="139700" prst="divot"/>
            </a:sp3d>
          </c:spPr>
          <c:invertIfNegative val="0"/>
          <c:dLbls>
            <c:dLbl>
              <c:idx val="0"/>
              <c:layout>
                <c:manualLayout>
                  <c:x val="8.8221005380768699E-2"/>
                  <c:y val="-6.172839506172839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7.7981491443029904E-2"/>
                  <c:y val="-4.62962962962962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8.5449779236761489E-2"/>
                  <c:y val="-1.85185185185185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'безвозмездные в млн'!$B$1:$D$1</c:f>
              <c:strCache>
                <c:ptCount val="3"/>
                <c:pt idx="0">
                  <c:v>Факт за 2022 </c:v>
                </c:pt>
                <c:pt idx="1">
                  <c:v>План                                                    на 2023</c:v>
                </c:pt>
                <c:pt idx="2">
                  <c:v>Факт за 2023 </c:v>
                </c:pt>
              </c:strCache>
            </c:strRef>
          </c:cat>
          <c:val>
            <c:numRef>
              <c:f>'безвозмездные в млн'!$B$7:$D$7</c:f>
              <c:numCache>
                <c:formatCode>#,##0.0</c:formatCode>
                <c:ptCount val="3"/>
                <c:pt idx="0">
                  <c:v>1463.8</c:v>
                </c:pt>
                <c:pt idx="1">
                  <c:v>1532.2</c:v>
                </c:pt>
                <c:pt idx="2">
                  <c:v>1532.2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4"/>
        <c:gapDepth val="0"/>
        <c:shape val="cylinder"/>
        <c:axId val="177473024"/>
        <c:axId val="177474560"/>
        <c:axId val="0"/>
      </c:bar3DChart>
      <c:catAx>
        <c:axId val="1774730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77474560"/>
        <c:crosses val="autoZero"/>
        <c:auto val="1"/>
        <c:lblAlgn val="ctr"/>
        <c:lblOffset val="100"/>
        <c:noMultiLvlLbl val="0"/>
      </c:catAx>
      <c:valAx>
        <c:axId val="177474560"/>
        <c:scaling>
          <c:orientation val="minMax"/>
        </c:scaling>
        <c:delete val="1"/>
        <c:axPos val="b"/>
        <c:numFmt formatCode="#,##0.0" sourceLinked="1"/>
        <c:majorTickMark val="none"/>
        <c:minorTickMark val="none"/>
        <c:tickLblPos val="nextTo"/>
        <c:crossAx val="1774730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3771265990200898"/>
          <c:y val="0.89853382804211945"/>
          <c:w val="0.69632633420822398"/>
          <c:h val="8.360236220472440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173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0715694031069083"/>
          <c:y val="0.16097098085480169"/>
          <c:w val="0.85267176531163258"/>
          <c:h val="0.83712669636703763"/>
        </c:manualLayout>
      </c:layout>
      <c:pie3DChart>
        <c:varyColors val="1"/>
        <c:ser>
          <c:idx val="0"/>
          <c:order val="0"/>
          <c:spPr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463550" h="673100" prst="divot"/>
              <a:bevelB w="139700" h="139700" prst="divot"/>
              <a:contourClr>
                <a:srgbClr val="000000"/>
              </a:contourClr>
            </a:sp3d>
          </c:spPr>
          <c:explosion val="10"/>
          <c:dPt>
            <c:idx val="0"/>
            <c:bubble3D val="0"/>
            <c:spPr>
              <a:solidFill>
                <a:srgbClr val="FFA5A5"/>
              </a:solidFill>
              <a:ln w="25400">
                <a:solidFill>
                  <a:schemeClr val="lt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 contourW="25400">
                <a:bevelT w="463550" h="673100" prst="divot"/>
                <a:bevelB w="139700" h="139700" prst="divot"/>
                <a:contourClr>
                  <a:schemeClr val="lt1"/>
                </a:contourClr>
              </a:sp3d>
            </c:spPr>
          </c:dPt>
          <c:dPt>
            <c:idx val="1"/>
            <c:bubble3D val="0"/>
            <c:explosion val="0"/>
            <c:spPr>
              <a:solidFill>
                <a:srgbClr val="D6E6FA"/>
              </a:solidFill>
              <a:ln w="25400">
                <a:solidFill>
                  <a:schemeClr val="lt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 contourW="25400">
                <a:bevelT w="463550" h="673100" prst="divot"/>
                <a:bevelB w="139700" h="139700" prst="divot"/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rgbClr val="A3CAF6"/>
              </a:solidFill>
              <a:ln w="25400">
                <a:solidFill>
                  <a:schemeClr val="lt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 contourW="25400">
                <a:bevelT w="463550" h="673100" prst="divot"/>
                <a:bevelB w="139700" h="139700" prst="divot"/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rgbClr val="348ACB"/>
              </a:solidFill>
              <a:ln w="25400">
                <a:solidFill>
                  <a:schemeClr val="lt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 contourW="25400">
                <a:bevelT w="463550" h="673100" prst="divot"/>
                <a:bevelB w="139700" h="139700" prst="divot"/>
                <a:contourClr>
                  <a:schemeClr val="lt1"/>
                </a:contourClr>
              </a:sp3d>
            </c:spPr>
          </c:dPt>
          <c:dPt>
            <c:idx val="4"/>
            <c:bubble3D val="0"/>
            <c:spPr>
              <a:solidFill>
                <a:srgbClr val="20699D"/>
              </a:solidFill>
              <a:ln w="25400">
                <a:solidFill>
                  <a:schemeClr val="lt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 contourW="25400">
                <a:bevelT w="463550" h="673100" prst="divot"/>
                <a:bevelB w="139700" h="139700" prst="divot"/>
                <a:contourClr>
                  <a:schemeClr val="lt1"/>
                </a:contourClr>
              </a:sp3d>
            </c:spPr>
          </c:dPt>
          <c:dLbls>
            <c:dLbl>
              <c:idx val="0"/>
              <c:layout>
                <c:manualLayout>
                  <c:x val="-7.6034157702118219E-3"/>
                  <c:y val="-0.170163649862492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9684776005296964"/>
                  <c:y val="-0.1486457285707463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8.683382798187865E-2"/>
                  <c:y val="0.141342786258080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4.6559757495101779E-2"/>
                  <c:y val="-0.1654275287302234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'безвозмездные в млн'!$H$23:$H$26</c:f>
              <c:strCache>
                <c:ptCount val="4"/>
                <c:pt idx="0">
                  <c:v>Иные</c:v>
                </c:pt>
                <c:pt idx="1">
                  <c:v>Субвенции</c:v>
                </c:pt>
                <c:pt idx="2">
                  <c:v>Субсидии</c:v>
                </c:pt>
                <c:pt idx="3">
                  <c:v>Дотации</c:v>
                </c:pt>
              </c:strCache>
            </c:strRef>
          </c:cat>
          <c:val>
            <c:numRef>
              <c:f>'безвозмездные в млн'!$I$23:$I$26</c:f>
              <c:numCache>
                <c:formatCode>#,##0.0</c:formatCode>
                <c:ptCount val="4"/>
                <c:pt idx="0">
                  <c:v>1.7</c:v>
                </c:pt>
                <c:pt idx="1">
                  <c:v>33.299999999999997</c:v>
                </c:pt>
                <c:pt idx="2">
                  <c:v>54.2</c:v>
                </c:pt>
                <c:pt idx="3">
                  <c:v>10.8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l"/>
      <c:layout/>
      <c:overlay val="0"/>
      <c:txPr>
        <a:bodyPr/>
        <a:lstStyle/>
        <a:p>
          <a:pPr>
            <a:defRPr sz="1100" b="1"/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4377219740224454E-2"/>
          <c:y val="6.6881359897072015E-2"/>
          <c:w val="0.95562280079529527"/>
          <c:h val="0.6252365751578351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'налоговые в млн (2)'!$B$3</c:f>
              <c:strCache>
                <c:ptCount val="1"/>
                <c:pt idx="0">
                  <c:v>Дотации</c:v>
                </c:pt>
              </c:strCache>
            </c:strRef>
          </c:tx>
          <c:spPr>
            <a:solidFill>
              <a:srgbClr val="F0830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'налоговые в млн (2)'!$A$5:$A$8</c:f>
              <c:strCache>
                <c:ptCount val="4"/>
                <c:pt idx="0">
                  <c:v>2020 год - 8 746,1</c:v>
                </c:pt>
                <c:pt idx="1">
                  <c:v>2021 год - 9 609,0</c:v>
                </c:pt>
                <c:pt idx="2">
                  <c:v>2022 год - 12 811,6</c:v>
                </c:pt>
                <c:pt idx="3">
                  <c:v>2023 год - 14 123,8</c:v>
                </c:pt>
              </c:strCache>
            </c:strRef>
          </c:cat>
          <c:val>
            <c:numRef>
              <c:f>'налоговые в млн (2)'!$B$5:$B$8</c:f>
              <c:numCache>
                <c:formatCode>#,##0.0</c:formatCode>
                <c:ptCount val="4"/>
                <c:pt idx="0">
                  <c:v>1004.7</c:v>
                </c:pt>
                <c:pt idx="1">
                  <c:v>1596.8</c:v>
                </c:pt>
                <c:pt idx="2">
                  <c:v>1463.8</c:v>
                </c:pt>
                <c:pt idx="3">
                  <c:v>1532.2</c:v>
                </c:pt>
              </c:numCache>
            </c:numRef>
          </c:val>
        </c:ser>
        <c:ser>
          <c:idx val="1"/>
          <c:order val="1"/>
          <c:tx>
            <c:strRef>
              <c:f>'налоговые в млн (2)'!$C$3</c:f>
              <c:strCache>
                <c:ptCount val="1"/>
                <c:pt idx="0">
                  <c:v>Субвенции</c:v>
                </c:pt>
              </c:strCache>
            </c:strRef>
          </c:tx>
          <c:spPr>
            <a:solidFill>
              <a:srgbClr val="50BEC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'налоговые в млн (2)'!$A$5:$A$8</c:f>
              <c:strCache>
                <c:ptCount val="4"/>
                <c:pt idx="0">
                  <c:v>2020 год - 8 746,1</c:v>
                </c:pt>
                <c:pt idx="1">
                  <c:v>2021 год - 9 609,0</c:v>
                </c:pt>
                <c:pt idx="2">
                  <c:v>2022 год - 12 811,6</c:v>
                </c:pt>
                <c:pt idx="3">
                  <c:v>2023 год - 14 123,8</c:v>
                </c:pt>
              </c:strCache>
            </c:strRef>
          </c:cat>
          <c:val>
            <c:numRef>
              <c:f>'налоговые в млн (2)'!$C$5:$C$8</c:f>
              <c:numCache>
                <c:formatCode>#,##0.0</c:formatCode>
                <c:ptCount val="4"/>
                <c:pt idx="0">
                  <c:v>3233.1</c:v>
                </c:pt>
                <c:pt idx="1">
                  <c:v>3737.8</c:v>
                </c:pt>
                <c:pt idx="2">
                  <c:v>4445.6000000000004</c:v>
                </c:pt>
                <c:pt idx="3">
                  <c:v>4698.1000000000004</c:v>
                </c:pt>
              </c:numCache>
            </c:numRef>
          </c:val>
        </c:ser>
        <c:ser>
          <c:idx val="2"/>
          <c:order val="2"/>
          <c:tx>
            <c:strRef>
              <c:f>'налоговые в млн (2)'!$D$3</c:f>
              <c:strCache>
                <c:ptCount val="1"/>
                <c:pt idx="0">
                  <c:v>ИМБТ и субсидии</c:v>
                </c:pt>
              </c:strCache>
            </c:strRef>
          </c:tx>
          <c:spPr>
            <a:solidFill>
              <a:srgbClr val="BED742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'налоговые в млн (2)'!$A$5:$A$8</c:f>
              <c:strCache>
                <c:ptCount val="4"/>
                <c:pt idx="0">
                  <c:v>2020 год - 8 746,1</c:v>
                </c:pt>
                <c:pt idx="1">
                  <c:v>2021 год - 9 609,0</c:v>
                </c:pt>
                <c:pt idx="2">
                  <c:v>2022 год - 12 811,6</c:v>
                </c:pt>
                <c:pt idx="3">
                  <c:v>2023 год - 14 123,8</c:v>
                </c:pt>
              </c:strCache>
            </c:strRef>
          </c:cat>
          <c:val>
            <c:numRef>
              <c:f>'налоговые в млн (2)'!$D$5:$D$8</c:f>
              <c:numCache>
                <c:formatCode>#,##0.0</c:formatCode>
                <c:ptCount val="4"/>
                <c:pt idx="0">
                  <c:v>4503.7000000000007</c:v>
                </c:pt>
                <c:pt idx="1">
                  <c:v>4274.2</c:v>
                </c:pt>
                <c:pt idx="2">
                  <c:v>6908.2</c:v>
                </c:pt>
                <c:pt idx="3">
                  <c:v>7893.5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98"/>
        <c:overlap val="-25"/>
        <c:axId val="227920512"/>
        <c:axId val="256037248"/>
      </c:barChart>
      <c:catAx>
        <c:axId val="227920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56037248"/>
        <c:crosses val="autoZero"/>
        <c:auto val="1"/>
        <c:lblAlgn val="ctr"/>
        <c:lblOffset val="100"/>
        <c:noMultiLvlLbl val="0"/>
      </c:catAx>
      <c:valAx>
        <c:axId val="256037248"/>
        <c:scaling>
          <c:orientation val="minMax"/>
        </c:scaling>
        <c:delete val="1"/>
        <c:axPos val="l"/>
        <c:numFmt formatCode="#,##0.0" sourceLinked="1"/>
        <c:majorTickMark val="none"/>
        <c:minorTickMark val="none"/>
        <c:tickLblPos val="nextTo"/>
        <c:crossAx val="2279205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7.3635259493318159E-2"/>
          <c:y val="0.85318777860085526"/>
          <c:w val="0.84846283306235526"/>
          <c:h val="6.025292293008827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png"/><Relationship Id="rId1" Type="http://schemas.openxmlformats.org/officeDocument/2006/relationships/image" Target="../media/image28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png"/><Relationship Id="rId1" Type="http://schemas.openxmlformats.org/officeDocument/2006/relationships/image" Target="../media/image28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4F8A99-211D-4D81-9CB6-2D473E27A42F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68B22FB-AD39-457C-8EE4-E35407F3FF45}">
      <dgm:prSet phldrT="[Текст]" custT="1"/>
      <dgm:spPr>
        <a:solidFill>
          <a:srgbClr val="0070C0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«Отраслевая структура» бюджета  города Брянска</a:t>
          </a:r>
          <a:endParaRPr lang="ru-RU" sz="18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352A718-0BDA-42AF-9083-FD3F95DA8A7A}" type="parTrans" cxnId="{B6C4651D-A499-4277-9A66-F1B0D7A99F82}">
      <dgm:prSet/>
      <dgm:spPr/>
      <dgm:t>
        <a:bodyPr/>
        <a:lstStyle/>
        <a:p>
          <a:endParaRPr lang="ru-RU"/>
        </a:p>
      </dgm:t>
    </dgm:pt>
    <dgm:pt modelId="{925D5B5C-3D05-4BA6-BB9E-294CEBD1EC0C}" type="sibTrans" cxnId="{B6C4651D-A499-4277-9A66-F1B0D7A99F82}">
      <dgm:prSet/>
      <dgm:spPr/>
      <dgm:t>
        <a:bodyPr/>
        <a:lstStyle/>
        <a:p>
          <a:endParaRPr lang="ru-RU"/>
        </a:p>
      </dgm:t>
    </dgm:pt>
    <dgm:pt modelId="{A32D8DEB-4B40-4167-AF2A-106B8A1F4095}">
      <dgm:prSet phldrT="[Текст]" custT="1"/>
      <dgm:spPr>
        <a:solidFill>
          <a:srgbClr val="0070C0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«Программная структура» бюджета города Брянска</a:t>
          </a:r>
          <a:endParaRPr lang="ru-RU" sz="18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629DE0A-7B93-4A96-8C6A-2A18F4ABE6C6}" type="parTrans" cxnId="{2A81BBBF-8FB4-4F95-9AA9-C5EE81730EB2}">
      <dgm:prSet/>
      <dgm:spPr/>
      <dgm:t>
        <a:bodyPr/>
        <a:lstStyle/>
        <a:p>
          <a:endParaRPr lang="ru-RU"/>
        </a:p>
      </dgm:t>
    </dgm:pt>
    <dgm:pt modelId="{6359F186-A79E-48A3-978A-1B6AE3B48340}" type="sibTrans" cxnId="{2A81BBBF-8FB4-4F95-9AA9-C5EE81730EB2}">
      <dgm:prSet/>
      <dgm:spPr/>
      <dgm:t>
        <a:bodyPr/>
        <a:lstStyle/>
        <a:p>
          <a:endParaRPr lang="ru-RU"/>
        </a:p>
      </dgm:t>
    </dgm:pt>
    <dgm:pt modelId="{27998288-C37B-41F0-9E69-7CFDBBE177CE}">
      <dgm:prSet custT="1"/>
      <dgm:spPr>
        <a:solidFill>
          <a:srgbClr val="0070C0"/>
        </a:solidFill>
        <a:scene3d>
          <a:camera prst="orthographicFront"/>
          <a:lightRig rig="threePt" dir="t"/>
        </a:scene3d>
        <a:sp3d>
          <a:bevelT/>
        </a:sp3d>
      </dgm:spPr>
      <dgm:t>
        <a:bodyPr lIns="36000" rIns="36000"/>
        <a:lstStyle/>
        <a:p>
          <a:r>
            <a:rPr lang="ru-RU" sz="1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«Экономическая структура» расходов бюджета города Брянска</a:t>
          </a:r>
          <a:endParaRPr lang="ru-RU" sz="18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DEB99FC-A486-4CB1-9A53-FB5F40A27D97}" type="parTrans" cxnId="{970B8F79-B234-45BA-B679-C01DC8343F14}">
      <dgm:prSet/>
      <dgm:spPr/>
      <dgm:t>
        <a:bodyPr/>
        <a:lstStyle/>
        <a:p>
          <a:endParaRPr lang="ru-RU"/>
        </a:p>
      </dgm:t>
    </dgm:pt>
    <dgm:pt modelId="{223E3DB3-D46B-4FD8-835A-B676B284458B}" type="sibTrans" cxnId="{970B8F79-B234-45BA-B679-C01DC8343F14}">
      <dgm:prSet/>
      <dgm:spPr/>
      <dgm:t>
        <a:bodyPr/>
        <a:lstStyle/>
        <a:p>
          <a:endParaRPr lang="ru-RU"/>
        </a:p>
      </dgm:t>
    </dgm:pt>
    <dgm:pt modelId="{B16B2A32-B737-4683-A971-9E3B197AEF67}">
      <dgm:prSet custT="1"/>
      <dgm:spPr>
        <a:solidFill>
          <a:srgbClr val="0070C0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«Ведомственная структура» бюджета города Брянска</a:t>
          </a:r>
          <a:endParaRPr lang="ru-RU" sz="18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D9FE471-617D-4705-B515-BA193476ECA3}" type="sibTrans" cxnId="{4805E3F0-666B-4840-A277-4757914B17CE}">
      <dgm:prSet/>
      <dgm:spPr/>
      <dgm:t>
        <a:bodyPr/>
        <a:lstStyle/>
        <a:p>
          <a:endParaRPr lang="ru-RU"/>
        </a:p>
      </dgm:t>
    </dgm:pt>
    <dgm:pt modelId="{1BFAE69F-B89D-4848-9322-C61159214A77}" type="parTrans" cxnId="{4805E3F0-666B-4840-A277-4757914B17CE}">
      <dgm:prSet/>
      <dgm:spPr/>
      <dgm:t>
        <a:bodyPr/>
        <a:lstStyle/>
        <a:p>
          <a:endParaRPr lang="ru-RU"/>
        </a:p>
      </dgm:t>
    </dgm:pt>
    <dgm:pt modelId="{4FBB6068-C631-4CB6-9BF1-C15F818740CD}" type="pres">
      <dgm:prSet presAssocID="{EF4F8A99-211D-4D81-9CB6-2D473E27A42F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469122A-5936-4BE2-B220-B60417978186}" type="pres">
      <dgm:prSet presAssocID="{C68B22FB-AD39-457C-8EE4-E35407F3FF45}" presName="linNode" presStyleCnt="0"/>
      <dgm:spPr/>
    </dgm:pt>
    <dgm:pt modelId="{57DE9B3F-2EBB-4DD1-A7CF-802A6B3D916A}" type="pres">
      <dgm:prSet presAssocID="{C68B22FB-AD39-457C-8EE4-E35407F3FF45}" presName="parentShp" presStyleLbl="node1" presStyleIdx="0" presStyleCnt="4" custScaleX="2070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0A08B5-07B5-475C-9608-9B0A2FAA6218}" type="pres">
      <dgm:prSet presAssocID="{C68B22FB-AD39-457C-8EE4-E35407F3FF45}" presName="childShp" presStyleLbl="bgAccFollowNode1" presStyleIdx="0" presStyleCnt="4" custScaleX="24772">
        <dgm:presLayoutVars>
          <dgm:bulletEnabled val="1"/>
        </dgm:presLayoutVars>
      </dgm:prSet>
      <dgm:spPr>
        <a:solidFill>
          <a:srgbClr val="00B050"/>
        </a:solidFill>
        <a:ln>
          <a:solidFill>
            <a:schemeClr val="accent4">
              <a:lumMod val="50000"/>
              <a:alpha val="90000"/>
            </a:schemeClr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F5979B0D-6486-4844-8207-24B040BBB746}" type="pres">
      <dgm:prSet presAssocID="{925D5B5C-3D05-4BA6-BB9E-294CEBD1EC0C}" presName="spacing" presStyleCnt="0"/>
      <dgm:spPr/>
    </dgm:pt>
    <dgm:pt modelId="{AD648006-27B0-4DDA-97F7-54D3F0604B52}" type="pres">
      <dgm:prSet presAssocID="{A32D8DEB-4B40-4167-AF2A-106B8A1F4095}" presName="linNode" presStyleCnt="0"/>
      <dgm:spPr/>
    </dgm:pt>
    <dgm:pt modelId="{9250C907-A313-4083-AD66-1B00E1AE7A32}" type="pres">
      <dgm:prSet presAssocID="{A32D8DEB-4B40-4167-AF2A-106B8A1F4095}" presName="parentShp" presStyleLbl="node1" presStyleIdx="1" presStyleCnt="4" custScaleX="701370" custLinFactNeighborX="755" custLinFactNeighborY="-32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F521B4-1175-43E6-BDDB-7F7B4C533848}" type="pres">
      <dgm:prSet presAssocID="{A32D8DEB-4B40-4167-AF2A-106B8A1F4095}" presName="childShp" presStyleLbl="bgAccFollowNode1" presStyleIdx="1" presStyleCnt="4" custLinFactNeighborX="253" custLinFactNeighborY="-3204">
        <dgm:presLayoutVars>
          <dgm:bulletEnabled val="1"/>
        </dgm:presLayoutVars>
      </dgm:prSet>
      <dgm:spPr>
        <a:solidFill>
          <a:srgbClr val="00B050">
            <a:alpha val="90000"/>
          </a:srgbClr>
        </a:solidFill>
        <a:ln>
          <a:solidFill>
            <a:schemeClr val="accent4">
              <a:lumMod val="50000"/>
              <a:alpha val="90000"/>
            </a:schemeClr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9B01F78A-1987-4924-BCD9-F1BCC1C79C17}" type="pres">
      <dgm:prSet presAssocID="{6359F186-A79E-48A3-978A-1B6AE3B48340}" presName="spacing" presStyleCnt="0"/>
      <dgm:spPr/>
    </dgm:pt>
    <dgm:pt modelId="{E7891C9A-31CE-4E95-9BB5-68A12E8EC4D8}" type="pres">
      <dgm:prSet presAssocID="{B16B2A32-B737-4683-A971-9E3B197AEF67}" presName="linNode" presStyleCnt="0"/>
      <dgm:spPr/>
    </dgm:pt>
    <dgm:pt modelId="{B3AEEFEA-1B56-4373-93B2-8803550697D9}" type="pres">
      <dgm:prSet presAssocID="{B16B2A32-B737-4683-A971-9E3B197AEF67}" presName="parentShp" presStyleLbl="node1" presStyleIdx="2" presStyleCnt="4" custScaleX="735353" custLinFactNeighborX="820" custLinFactNeighborY="25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34CBF4-AF94-4B61-99C0-FC3D041F67BB}" type="pres">
      <dgm:prSet presAssocID="{B16B2A32-B737-4683-A971-9E3B197AEF67}" presName="childShp" presStyleLbl="bgAccFollowNode1" presStyleIdx="2" presStyleCnt="4" custLinFactNeighborX="-2683" custLinFactNeighborY="-2053">
        <dgm:presLayoutVars>
          <dgm:bulletEnabled val="1"/>
        </dgm:presLayoutVars>
      </dgm:prSet>
      <dgm:spPr>
        <a:solidFill>
          <a:srgbClr val="00B050">
            <a:alpha val="90000"/>
          </a:srgbClr>
        </a:solidFill>
        <a:ln>
          <a:solidFill>
            <a:schemeClr val="accent4">
              <a:lumMod val="50000"/>
              <a:alpha val="90000"/>
            </a:schemeClr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940C2FB9-150C-4F58-969E-F88AE4100AC1}" type="pres">
      <dgm:prSet presAssocID="{3D9FE471-617D-4705-B515-BA193476ECA3}" presName="spacing" presStyleCnt="0"/>
      <dgm:spPr/>
    </dgm:pt>
    <dgm:pt modelId="{96056F3D-D364-46B6-9CA1-FCBD6DE2F69A}" type="pres">
      <dgm:prSet presAssocID="{27998288-C37B-41F0-9E69-7CFDBBE177CE}" presName="linNode" presStyleCnt="0"/>
      <dgm:spPr/>
    </dgm:pt>
    <dgm:pt modelId="{92828814-BD2A-4D05-9B9C-F76270B5518A}" type="pres">
      <dgm:prSet presAssocID="{27998288-C37B-41F0-9E69-7CFDBBE177CE}" presName="parentShp" presStyleLbl="node1" presStyleIdx="3" presStyleCnt="4" custScaleX="7752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06E818-5886-4E2A-9212-82738B157283}" type="pres">
      <dgm:prSet presAssocID="{27998288-C37B-41F0-9E69-7CFDBBE177CE}" presName="childShp" presStyleLbl="bgAccFollowNode1" presStyleIdx="3" presStyleCnt="4" custLinFactNeighborX="-1964" custLinFactNeighborY="-248">
        <dgm:presLayoutVars>
          <dgm:bulletEnabled val="1"/>
        </dgm:presLayoutVars>
      </dgm:prSet>
      <dgm:spPr>
        <a:solidFill>
          <a:srgbClr val="00B050">
            <a:alpha val="90000"/>
          </a:srgbClr>
        </a:solidFill>
        <a:ln>
          <a:solidFill>
            <a:schemeClr val="accent4">
              <a:lumMod val="50000"/>
              <a:alpha val="90000"/>
            </a:schemeClr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</dgm:ptLst>
  <dgm:cxnLst>
    <dgm:cxn modelId="{4805E3F0-666B-4840-A277-4757914B17CE}" srcId="{EF4F8A99-211D-4D81-9CB6-2D473E27A42F}" destId="{B16B2A32-B737-4683-A971-9E3B197AEF67}" srcOrd="2" destOrd="0" parTransId="{1BFAE69F-B89D-4848-9322-C61159214A77}" sibTransId="{3D9FE471-617D-4705-B515-BA193476ECA3}"/>
    <dgm:cxn modelId="{970B8F79-B234-45BA-B679-C01DC8343F14}" srcId="{EF4F8A99-211D-4D81-9CB6-2D473E27A42F}" destId="{27998288-C37B-41F0-9E69-7CFDBBE177CE}" srcOrd="3" destOrd="0" parTransId="{1DEB99FC-A486-4CB1-9A53-FB5F40A27D97}" sibTransId="{223E3DB3-D46B-4FD8-835A-B676B284458B}"/>
    <dgm:cxn modelId="{9F8AE0B9-08CA-491C-A344-8139AB85E472}" type="presOf" srcId="{A32D8DEB-4B40-4167-AF2A-106B8A1F4095}" destId="{9250C907-A313-4083-AD66-1B00E1AE7A32}" srcOrd="0" destOrd="0" presId="urn:microsoft.com/office/officeart/2005/8/layout/vList6"/>
    <dgm:cxn modelId="{B6C4651D-A499-4277-9A66-F1B0D7A99F82}" srcId="{EF4F8A99-211D-4D81-9CB6-2D473E27A42F}" destId="{C68B22FB-AD39-457C-8EE4-E35407F3FF45}" srcOrd="0" destOrd="0" parTransId="{8352A718-0BDA-42AF-9083-FD3F95DA8A7A}" sibTransId="{925D5B5C-3D05-4BA6-BB9E-294CEBD1EC0C}"/>
    <dgm:cxn modelId="{A952E0A5-D173-47AE-9DA4-2C7F4B665D22}" type="presOf" srcId="{27998288-C37B-41F0-9E69-7CFDBBE177CE}" destId="{92828814-BD2A-4D05-9B9C-F76270B5518A}" srcOrd="0" destOrd="0" presId="urn:microsoft.com/office/officeart/2005/8/layout/vList6"/>
    <dgm:cxn modelId="{4A00C61A-CE8A-4A01-BDD4-CAF809DCDFC7}" type="presOf" srcId="{C68B22FB-AD39-457C-8EE4-E35407F3FF45}" destId="{57DE9B3F-2EBB-4DD1-A7CF-802A6B3D916A}" srcOrd="0" destOrd="0" presId="urn:microsoft.com/office/officeart/2005/8/layout/vList6"/>
    <dgm:cxn modelId="{FD1CDC3D-E450-4946-BA0D-E4C418A7866D}" type="presOf" srcId="{B16B2A32-B737-4683-A971-9E3B197AEF67}" destId="{B3AEEFEA-1B56-4373-93B2-8803550697D9}" srcOrd="0" destOrd="0" presId="urn:microsoft.com/office/officeart/2005/8/layout/vList6"/>
    <dgm:cxn modelId="{9CC2C34D-98F5-4900-AE07-7AE376E09A5C}" type="presOf" srcId="{EF4F8A99-211D-4D81-9CB6-2D473E27A42F}" destId="{4FBB6068-C631-4CB6-9BF1-C15F818740CD}" srcOrd="0" destOrd="0" presId="urn:microsoft.com/office/officeart/2005/8/layout/vList6"/>
    <dgm:cxn modelId="{2A81BBBF-8FB4-4F95-9AA9-C5EE81730EB2}" srcId="{EF4F8A99-211D-4D81-9CB6-2D473E27A42F}" destId="{A32D8DEB-4B40-4167-AF2A-106B8A1F4095}" srcOrd="1" destOrd="0" parTransId="{E629DE0A-7B93-4A96-8C6A-2A18F4ABE6C6}" sibTransId="{6359F186-A79E-48A3-978A-1B6AE3B48340}"/>
    <dgm:cxn modelId="{47385E0E-41DB-402F-947A-8483D8E92E80}" type="presParOf" srcId="{4FBB6068-C631-4CB6-9BF1-C15F818740CD}" destId="{A469122A-5936-4BE2-B220-B60417978186}" srcOrd="0" destOrd="0" presId="urn:microsoft.com/office/officeart/2005/8/layout/vList6"/>
    <dgm:cxn modelId="{90E3C54A-A45E-427B-AACB-F6980557C0E2}" type="presParOf" srcId="{A469122A-5936-4BE2-B220-B60417978186}" destId="{57DE9B3F-2EBB-4DD1-A7CF-802A6B3D916A}" srcOrd="0" destOrd="0" presId="urn:microsoft.com/office/officeart/2005/8/layout/vList6"/>
    <dgm:cxn modelId="{30398892-ECAF-412B-984B-254C1159D278}" type="presParOf" srcId="{A469122A-5936-4BE2-B220-B60417978186}" destId="{9A0A08B5-07B5-475C-9608-9B0A2FAA6218}" srcOrd="1" destOrd="0" presId="urn:microsoft.com/office/officeart/2005/8/layout/vList6"/>
    <dgm:cxn modelId="{3FA393AE-0FE3-4870-B9DC-FB60C3EDE09D}" type="presParOf" srcId="{4FBB6068-C631-4CB6-9BF1-C15F818740CD}" destId="{F5979B0D-6486-4844-8207-24B040BBB746}" srcOrd="1" destOrd="0" presId="urn:microsoft.com/office/officeart/2005/8/layout/vList6"/>
    <dgm:cxn modelId="{7EF3AA70-5D18-4CC8-87DF-000C742676CD}" type="presParOf" srcId="{4FBB6068-C631-4CB6-9BF1-C15F818740CD}" destId="{AD648006-27B0-4DDA-97F7-54D3F0604B52}" srcOrd="2" destOrd="0" presId="urn:microsoft.com/office/officeart/2005/8/layout/vList6"/>
    <dgm:cxn modelId="{724C04E5-FF0C-47B5-A319-60F9090E2341}" type="presParOf" srcId="{AD648006-27B0-4DDA-97F7-54D3F0604B52}" destId="{9250C907-A313-4083-AD66-1B00E1AE7A32}" srcOrd="0" destOrd="0" presId="urn:microsoft.com/office/officeart/2005/8/layout/vList6"/>
    <dgm:cxn modelId="{0B7655B5-FE89-440D-A10E-8CCC0CE8912D}" type="presParOf" srcId="{AD648006-27B0-4DDA-97F7-54D3F0604B52}" destId="{86F521B4-1175-43E6-BDDB-7F7B4C533848}" srcOrd="1" destOrd="0" presId="urn:microsoft.com/office/officeart/2005/8/layout/vList6"/>
    <dgm:cxn modelId="{B0A7501B-B858-4CCA-A9C2-F39A98F6FE72}" type="presParOf" srcId="{4FBB6068-C631-4CB6-9BF1-C15F818740CD}" destId="{9B01F78A-1987-4924-BCD9-F1BCC1C79C17}" srcOrd="3" destOrd="0" presId="urn:microsoft.com/office/officeart/2005/8/layout/vList6"/>
    <dgm:cxn modelId="{F21D1534-CA96-4CAE-9E3B-E9C276DCDF46}" type="presParOf" srcId="{4FBB6068-C631-4CB6-9BF1-C15F818740CD}" destId="{E7891C9A-31CE-4E95-9BB5-68A12E8EC4D8}" srcOrd="4" destOrd="0" presId="urn:microsoft.com/office/officeart/2005/8/layout/vList6"/>
    <dgm:cxn modelId="{AF4EBFC7-3075-4EB5-AD41-2A593EE4E6AE}" type="presParOf" srcId="{E7891C9A-31CE-4E95-9BB5-68A12E8EC4D8}" destId="{B3AEEFEA-1B56-4373-93B2-8803550697D9}" srcOrd="0" destOrd="0" presId="urn:microsoft.com/office/officeart/2005/8/layout/vList6"/>
    <dgm:cxn modelId="{523C9921-EC01-4560-BAFD-5C8DA776A3E2}" type="presParOf" srcId="{E7891C9A-31CE-4E95-9BB5-68A12E8EC4D8}" destId="{8C34CBF4-AF94-4B61-99C0-FC3D041F67BB}" srcOrd="1" destOrd="0" presId="urn:microsoft.com/office/officeart/2005/8/layout/vList6"/>
    <dgm:cxn modelId="{C369F9DE-D0A0-4896-B499-C193995357EF}" type="presParOf" srcId="{4FBB6068-C631-4CB6-9BF1-C15F818740CD}" destId="{940C2FB9-150C-4F58-969E-F88AE4100AC1}" srcOrd="5" destOrd="0" presId="urn:microsoft.com/office/officeart/2005/8/layout/vList6"/>
    <dgm:cxn modelId="{F7F49D2A-C519-487E-B054-CEAB70B2932B}" type="presParOf" srcId="{4FBB6068-C631-4CB6-9BF1-C15F818740CD}" destId="{96056F3D-D364-46B6-9CA1-FCBD6DE2F69A}" srcOrd="6" destOrd="0" presId="urn:microsoft.com/office/officeart/2005/8/layout/vList6"/>
    <dgm:cxn modelId="{FCE1DDB7-9DE7-4134-BD46-05225A6F7849}" type="presParOf" srcId="{96056F3D-D364-46B6-9CA1-FCBD6DE2F69A}" destId="{92828814-BD2A-4D05-9B9C-F76270B5518A}" srcOrd="0" destOrd="0" presId="urn:microsoft.com/office/officeart/2005/8/layout/vList6"/>
    <dgm:cxn modelId="{168D2A84-D3E3-4915-945D-74282311AD95}" type="presParOf" srcId="{96056F3D-D364-46B6-9CA1-FCBD6DE2F69A}" destId="{8606E818-5886-4E2A-9212-82738B157283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354EDCF-47BF-4076-B931-49AFBE9ECBAB}" type="doc">
      <dgm:prSet loTypeId="urn:microsoft.com/office/officeart/2005/8/layout/vList2" loCatId="list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94FC60BF-FE78-46F0-85EE-C758DC9BAD16}">
      <dgm:prSet phldrT="[Текст]" custT="1"/>
      <dgm:spPr/>
      <dgm:t>
        <a:bodyPr/>
        <a:lstStyle/>
        <a:p>
          <a:pPr marL="0" indent="0" algn="ctr" defTabSz="896938"/>
          <a:r>
            <a:rPr lang="ru-RU" sz="12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Образование</a:t>
          </a:r>
          <a:endParaRPr lang="ru-RU" sz="1100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6B5FC4F0-A262-40C1-B192-B456B117CB61}" type="parTrans" cxnId="{DDBDCDBB-D596-4FA9-9FE6-08F1543D906F}">
      <dgm:prSet/>
      <dgm:spPr/>
      <dgm:t>
        <a:bodyPr/>
        <a:lstStyle/>
        <a:p>
          <a:endParaRPr lang="ru-RU" sz="1600"/>
        </a:p>
      </dgm:t>
    </dgm:pt>
    <dgm:pt modelId="{0D54A730-38B7-4533-B4D4-E64744E3893E}" type="sibTrans" cxnId="{DDBDCDBB-D596-4FA9-9FE6-08F1543D906F}">
      <dgm:prSet/>
      <dgm:spPr/>
      <dgm:t>
        <a:bodyPr/>
        <a:lstStyle/>
        <a:p>
          <a:endParaRPr lang="ru-RU" sz="1600"/>
        </a:p>
      </dgm:t>
    </dgm:pt>
    <dgm:pt modelId="{79A849E5-D156-4E93-87F1-5F607189305A}">
      <dgm:prSet phldrT="[Текст]" custT="1"/>
      <dgm:spPr/>
      <dgm:t>
        <a:bodyPr/>
        <a:lstStyle/>
        <a:p>
          <a:pPr marL="0" indent="0" algn="ctr" defTabSz="896938"/>
          <a:r>
            <a:rPr lang="ru-RU" sz="11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Национальная экономика</a:t>
          </a:r>
          <a:endParaRPr lang="ru-RU" sz="1100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B396C36-7BF7-4475-993B-54A26280FCCD}" type="parTrans" cxnId="{8565AD61-4598-4AE0-91BC-172061EDA4CA}">
      <dgm:prSet/>
      <dgm:spPr/>
      <dgm:t>
        <a:bodyPr/>
        <a:lstStyle/>
        <a:p>
          <a:endParaRPr lang="ru-RU" sz="1600"/>
        </a:p>
      </dgm:t>
    </dgm:pt>
    <dgm:pt modelId="{D0AEB96B-FC3C-4553-A976-2E67EE3DB4A2}" type="sibTrans" cxnId="{8565AD61-4598-4AE0-91BC-172061EDA4CA}">
      <dgm:prSet/>
      <dgm:spPr/>
      <dgm:t>
        <a:bodyPr/>
        <a:lstStyle/>
        <a:p>
          <a:endParaRPr lang="ru-RU" sz="1600"/>
        </a:p>
      </dgm:t>
    </dgm:pt>
    <dgm:pt modelId="{0A3CA0E3-75B9-45F0-89BF-0F5E446ACF36}">
      <dgm:prSet phldrT="[Текст]" custT="1"/>
      <dgm:spPr>
        <a:solidFill>
          <a:schemeClr val="bg1"/>
        </a:solidFill>
      </dgm:spPr>
      <dgm:t>
        <a:bodyPr/>
        <a:lstStyle/>
        <a:p>
          <a:pPr marL="0" marR="0" indent="0" algn="ctr" defTabSz="896938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1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Общегосударственные вопросы</a:t>
          </a:r>
          <a:endParaRPr lang="ru-RU" sz="1100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242EAE6D-180C-4963-91EE-09A0BFB30AA9}" type="parTrans" cxnId="{F89054D9-1097-40B0-8085-ADDFA4004EF1}">
      <dgm:prSet/>
      <dgm:spPr/>
      <dgm:t>
        <a:bodyPr/>
        <a:lstStyle/>
        <a:p>
          <a:endParaRPr lang="ru-RU" sz="1600"/>
        </a:p>
      </dgm:t>
    </dgm:pt>
    <dgm:pt modelId="{61FBB960-9A49-4C1D-A05C-164B863FCF24}" type="sibTrans" cxnId="{F89054D9-1097-40B0-8085-ADDFA4004EF1}">
      <dgm:prSet/>
      <dgm:spPr/>
      <dgm:t>
        <a:bodyPr/>
        <a:lstStyle/>
        <a:p>
          <a:endParaRPr lang="ru-RU" sz="1600"/>
        </a:p>
      </dgm:t>
    </dgm:pt>
    <dgm:pt modelId="{51DAD3ED-155C-4A42-88E1-4138F0C9E00C}">
      <dgm:prSet phldrT="[Текст]" custT="1"/>
      <dgm:spPr/>
      <dgm:t>
        <a:bodyPr/>
        <a:lstStyle/>
        <a:p>
          <a:pPr marL="0" marR="0" indent="0" algn="ctr" defTabSz="896938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100" b="1" dirty="0" smtClean="0">
            <a:latin typeface="Tahoma" pitchFamily="34" charset="0"/>
            <a:ea typeface="Tahoma" pitchFamily="34" charset="0"/>
            <a:cs typeface="Tahoma" pitchFamily="34" charset="0"/>
          </a:endParaRPr>
        </a:p>
        <a:p>
          <a:pPr marL="0" marR="0" indent="0" algn="ctr" defTabSz="896938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1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Физическая культура и спорт</a:t>
          </a:r>
          <a:endParaRPr lang="ru-RU" sz="1100" b="1" dirty="0">
            <a:latin typeface="Tahoma" pitchFamily="34" charset="0"/>
            <a:ea typeface="Tahoma" pitchFamily="34" charset="0"/>
            <a:cs typeface="Tahoma" pitchFamily="34" charset="0"/>
          </a:endParaRPr>
        </a:p>
        <a:p>
          <a:pPr marL="0" indent="0" algn="ctr" defTabSz="896938"/>
          <a:endParaRPr lang="ru-RU" sz="1100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51722DFF-C6E0-4BFC-B5A7-D2EEF69C3A87}" type="parTrans" cxnId="{51DEA8ED-BB0F-4AE0-9124-2C9357523510}">
      <dgm:prSet/>
      <dgm:spPr/>
      <dgm:t>
        <a:bodyPr/>
        <a:lstStyle/>
        <a:p>
          <a:endParaRPr lang="ru-RU" sz="1600"/>
        </a:p>
      </dgm:t>
    </dgm:pt>
    <dgm:pt modelId="{9EF51F2A-A726-417C-B719-4D3200DF201C}" type="sibTrans" cxnId="{51DEA8ED-BB0F-4AE0-9124-2C9357523510}">
      <dgm:prSet/>
      <dgm:spPr/>
      <dgm:t>
        <a:bodyPr/>
        <a:lstStyle/>
        <a:p>
          <a:endParaRPr lang="ru-RU" sz="1600"/>
        </a:p>
      </dgm:t>
    </dgm:pt>
    <dgm:pt modelId="{6F94D429-0C26-444C-B277-9F1699F746AA}">
      <dgm:prSet phldrT="[Текст]" custT="1"/>
      <dgm:spPr/>
      <dgm:t>
        <a:bodyPr/>
        <a:lstStyle/>
        <a:p>
          <a:pPr marL="0" indent="0" algn="ctr" defTabSz="896938"/>
          <a:r>
            <a:rPr lang="ru-RU" sz="11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Обслуживание долга</a:t>
          </a:r>
          <a:endParaRPr lang="ru-RU" sz="1100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F5D6236-A47C-4BCC-AA09-08C5924462BA}" type="parTrans" cxnId="{9F8D9F81-FEDD-4A64-8E11-1A21F1A2C190}">
      <dgm:prSet/>
      <dgm:spPr/>
      <dgm:t>
        <a:bodyPr/>
        <a:lstStyle/>
        <a:p>
          <a:endParaRPr lang="ru-RU" sz="1600"/>
        </a:p>
      </dgm:t>
    </dgm:pt>
    <dgm:pt modelId="{0F118A13-E766-4D56-8249-ADCA93641AB1}" type="sibTrans" cxnId="{9F8D9F81-FEDD-4A64-8E11-1A21F1A2C190}">
      <dgm:prSet/>
      <dgm:spPr/>
      <dgm:t>
        <a:bodyPr/>
        <a:lstStyle/>
        <a:p>
          <a:endParaRPr lang="ru-RU" sz="1600"/>
        </a:p>
      </dgm:t>
    </dgm:pt>
    <dgm:pt modelId="{346F8E40-D3A6-468D-8B29-156206606B97}">
      <dgm:prSet phldrT="[Текст]" custT="1"/>
      <dgm:spPr/>
      <dgm:t>
        <a:bodyPr/>
        <a:lstStyle/>
        <a:p>
          <a:pPr marL="0" indent="0" algn="ctr" defTabSz="896938"/>
          <a:r>
            <a:rPr lang="ru-RU" sz="11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Национальная оборона</a:t>
          </a:r>
          <a:endParaRPr lang="ru-RU" sz="1100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6CA51B62-1416-40BE-8D09-5C6868214265}" type="parTrans" cxnId="{17A6EDA4-ADAB-4C07-A1C2-2789CEFAB061}">
      <dgm:prSet/>
      <dgm:spPr/>
      <dgm:t>
        <a:bodyPr/>
        <a:lstStyle/>
        <a:p>
          <a:endParaRPr lang="ru-RU"/>
        </a:p>
      </dgm:t>
    </dgm:pt>
    <dgm:pt modelId="{55B065C4-93D5-4F43-8861-5C88A6ABBA9C}" type="sibTrans" cxnId="{17A6EDA4-ADAB-4C07-A1C2-2789CEFAB061}">
      <dgm:prSet/>
      <dgm:spPr/>
      <dgm:t>
        <a:bodyPr/>
        <a:lstStyle/>
        <a:p>
          <a:endParaRPr lang="ru-RU"/>
        </a:p>
      </dgm:t>
    </dgm:pt>
    <dgm:pt modelId="{1BE52362-1BDC-4E11-8403-5B8075225C80}">
      <dgm:prSet phldrT="[Текст]" custT="1"/>
      <dgm:spPr/>
      <dgm:t>
        <a:bodyPr/>
        <a:lstStyle/>
        <a:p>
          <a:pPr marL="0" indent="0" algn="ctr" defTabSz="896938"/>
          <a:r>
            <a:rPr lang="ru-RU" sz="11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ЖКХ</a:t>
          </a:r>
          <a:endParaRPr lang="ru-RU" sz="1100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B72B64D-38BB-4A75-BA1A-B18103F534E4}" type="parTrans" cxnId="{F687BADE-F29C-4C15-ADC2-4E3ECCEF4791}">
      <dgm:prSet/>
      <dgm:spPr/>
      <dgm:t>
        <a:bodyPr/>
        <a:lstStyle/>
        <a:p>
          <a:endParaRPr lang="ru-RU"/>
        </a:p>
      </dgm:t>
    </dgm:pt>
    <dgm:pt modelId="{C7C05A29-5770-46CA-BC7B-D0204F5B711F}" type="sibTrans" cxnId="{F687BADE-F29C-4C15-ADC2-4E3ECCEF4791}">
      <dgm:prSet/>
      <dgm:spPr/>
      <dgm:t>
        <a:bodyPr/>
        <a:lstStyle/>
        <a:p>
          <a:endParaRPr lang="ru-RU"/>
        </a:p>
      </dgm:t>
    </dgm:pt>
    <dgm:pt modelId="{B52A3697-BA72-44F6-8ADC-67DB2E96B3B3}">
      <dgm:prSet phldrT="[Текст]" custT="1"/>
      <dgm:spPr>
        <a:solidFill>
          <a:schemeClr val="bg1"/>
        </a:solidFill>
      </dgm:spPr>
      <dgm:t>
        <a:bodyPr/>
        <a:lstStyle/>
        <a:p>
          <a:pPr marL="0" marR="0" indent="0" algn="ctr" defTabSz="896938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1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Культура , кинематография</a:t>
          </a:r>
          <a:endParaRPr lang="ru-RU" sz="1100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28A7B3B-8EBE-4FEC-ADEE-B6C64B84EAD0}" type="parTrans" cxnId="{CC8C70FB-0585-40FC-B7C0-409EA075DD55}">
      <dgm:prSet/>
      <dgm:spPr/>
      <dgm:t>
        <a:bodyPr/>
        <a:lstStyle/>
        <a:p>
          <a:endParaRPr lang="ru-RU"/>
        </a:p>
      </dgm:t>
    </dgm:pt>
    <dgm:pt modelId="{C1A528F8-0518-49E9-B5E0-8A2C7D3E5621}" type="sibTrans" cxnId="{CC8C70FB-0585-40FC-B7C0-409EA075DD55}">
      <dgm:prSet/>
      <dgm:spPr/>
      <dgm:t>
        <a:bodyPr/>
        <a:lstStyle/>
        <a:p>
          <a:endParaRPr lang="ru-RU"/>
        </a:p>
      </dgm:t>
    </dgm:pt>
    <dgm:pt modelId="{15782146-BD18-4AA6-BD3C-032C13FBCA67}">
      <dgm:prSet phldrT="[Текст]" custT="1"/>
      <dgm:spPr/>
      <dgm:t>
        <a:bodyPr/>
        <a:lstStyle/>
        <a:p>
          <a:pPr marL="0" indent="0" algn="ctr" defTabSz="896938"/>
          <a:r>
            <a:rPr lang="ru-RU" sz="11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Национальная безопасность</a:t>
          </a:r>
          <a:endParaRPr lang="ru-RU" sz="1100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6DE920A6-7BA6-4EEB-A1B7-C7157C236129}" type="parTrans" cxnId="{22216B09-9554-4F0F-98B9-013B3DD50A50}">
      <dgm:prSet/>
      <dgm:spPr/>
      <dgm:t>
        <a:bodyPr/>
        <a:lstStyle/>
        <a:p>
          <a:endParaRPr lang="ru-RU"/>
        </a:p>
      </dgm:t>
    </dgm:pt>
    <dgm:pt modelId="{5C1F5E53-E06A-474A-BE5C-9D137302B1C0}" type="sibTrans" cxnId="{22216B09-9554-4F0F-98B9-013B3DD50A50}">
      <dgm:prSet/>
      <dgm:spPr/>
      <dgm:t>
        <a:bodyPr/>
        <a:lstStyle/>
        <a:p>
          <a:endParaRPr lang="ru-RU"/>
        </a:p>
      </dgm:t>
    </dgm:pt>
    <dgm:pt modelId="{A1332FC1-92C6-4BC0-9B12-AA7A03C449FB}">
      <dgm:prSet phldrT="[Текст]" custT="1"/>
      <dgm:spPr/>
      <dgm:t>
        <a:bodyPr/>
        <a:lstStyle/>
        <a:p>
          <a:pPr marL="0" marR="0" indent="0" algn="ctr" defTabSz="896938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Социальная политика</a:t>
          </a:r>
          <a:endParaRPr lang="ru-RU" sz="1200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19D053E2-C63C-4190-B5A1-4D388707FF48}" type="sibTrans" cxnId="{E0D6886A-EDCA-427F-A030-E30C9C471D14}">
      <dgm:prSet/>
      <dgm:spPr/>
      <dgm:t>
        <a:bodyPr/>
        <a:lstStyle/>
        <a:p>
          <a:endParaRPr lang="ru-RU" sz="1600"/>
        </a:p>
      </dgm:t>
    </dgm:pt>
    <dgm:pt modelId="{C570B3F9-4DF0-432F-843E-5A3DE97EF0D8}" type="parTrans" cxnId="{E0D6886A-EDCA-427F-A030-E30C9C471D14}">
      <dgm:prSet/>
      <dgm:spPr/>
      <dgm:t>
        <a:bodyPr/>
        <a:lstStyle/>
        <a:p>
          <a:endParaRPr lang="ru-RU" sz="1600"/>
        </a:p>
      </dgm:t>
    </dgm:pt>
    <dgm:pt modelId="{1C8F1DC8-E3EA-4434-A851-02886D50F42D}">
      <dgm:prSet phldrT="[Текст]" custT="1"/>
      <dgm:spPr/>
      <dgm:t>
        <a:bodyPr/>
        <a:lstStyle/>
        <a:p>
          <a:pPr algn="ctr"/>
          <a:r>
            <a:rPr lang="ru-RU" sz="11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Охрана окружающей среды</a:t>
          </a:r>
          <a:endParaRPr lang="ru-RU" sz="1100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ED9281D4-9F28-497C-99D0-BE326CBC8C17}" type="parTrans" cxnId="{A848143F-9B03-4FA9-9F89-93416AAFAA03}">
      <dgm:prSet/>
      <dgm:spPr/>
      <dgm:t>
        <a:bodyPr/>
        <a:lstStyle/>
        <a:p>
          <a:endParaRPr lang="ru-RU"/>
        </a:p>
      </dgm:t>
    </dgm:pt>
    <dgm:pt modelId="{407B7809-78D5-47A1-9FB0-41E03C7F7F1A}" type="sibTrans" cxnId="{A848143F-9B03-4FA9-9F89-93416AAFAA03}">
      <dgm:prSet/>
      <dgm:spPr/>
      <dgm:t>
        <a:bodyPr/>
        <a:lstStyle/>
        <a:p>
          <a:endParaRPr lang="ru-RU"/>
        </a:p>
      </dgm:t>
    </dgm:pt>
    <dgm:pt modelId="{C9491A75-A26B-4B19-B9D4-4110818D83A2}" type="pres">
      <dgm:prSet presAssocID="{1354EDCF-47BF-4076-B931-49AFBE9ECBA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597D707-220E-445D-881D-5F24A9363E25}" type="pres">
      <dgm:prSet presAssocID="{94FC60BF-FE78-46F0-85EE-C758DC9BAD16}" presName="parentText" presStyleLbl="node1" presStyleIdx="0" presStyleCnt="11" custScaleY="46259" custLinFactNeighborX="1030" custLinFactNeighborY="-940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F8408F-C56B-438B-9001-083D6572BC71}" type="pres">
      <dgm:prSet presAssocID="{0D54A730-38B7-4533-B4D4-E64744E3893E}" presName="spacer" presStyleCnt="0"/>
      <dgm:spPr/>
    </dgm:pt>
    <dgm:pt modelId="{DE79052B-F012-43D5-AED9-08B25D745739}" type="pres">
      <dgm:prSet presAssocID="{79A849E5-D156-4E93-87F1-5F607189305A}" presName="parentText" presStyleLbl="node1" presStyleIdx="1" presStyleCnt="11" custScaleY="34355" custLinFactNeighborY="1518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518D3E-0D94-4610-B19C-2985BBDE576A}" type="pres">
      <dgm:prSet presAssocID="{D0AEB96B-FC3C-4553-A976-2E67EE3DB4A2}" presName="spacer" presStyleCnt="0"/>
      <dgm:spPr/>
    </dgm:pt>
    <dgm:pt modelId="{9E6BC1DC-3F21-45EF-BD24-29FC37D5CBA9}" type="pres">
      <dgm:prSet presAssocID="{1BE52362-1BDC-4E11-8403-5B8075225C80}" presName="parentText" presStyleLbl="node1" presStyleIdx="2" presStyleCnt="11" custAng="0" custScaleY="33500" custLinFactNeighborY="-564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57BE82-E157-409B-98D7-7BEA927A0B11}" type="pres">
      <dgm:prSet presAssocID="{C7C05A29-5770-46CA-BC7B-D0204F5B711F}" presName="spacer" presStyleCnt="0"/>
      <dgm:spPr/>
    </dgm:pt>
    <dgm:pt modelId="{526C8656-31A6-4123-82D5-1655642C30EC}" type="pres">
      <dgm:prSet presAssocID="{0A3CA0E3-75B9-45F0-89BF-0F5E446ACF36}" presName="parentText" presStyleLbl="node1" presStyleIdx="3" presStyleCnt="11" custAng="0" custScaleX="98289" custScaleY="53298" custLinFactNeighborY="-1223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7E73CF-D56E-4C08-8A2B-184DD67A76C2}" type="pres">
      <dgm:prSet presAssocID="{61FBB960-9A49-4C1D-A05C-164B863FCF24}" presName="spacer" presStyleCnt="0"/>
      <dgm:spPr/>
    </dgm:pt>
    <dgm:pt modelId="{98FD1F13-F72F-46C5-A69C-F06CDC542801}" type="pres">
      <dgm:prSet presAssocID="{B52A3697-BA72-44F6-8ADC-67DB2E96B3B3}" presName="parentText" presStyleLbl="node1" presStyleIdx="4" presStyleCnt="11" custScaleY="31764" custLinFactNeighborY="-243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1DE091-D457-4DE4-BA3B-7DC9CEE25C9B}" type="pres">
      <dgm:prSet presAssocID="{C1A528F8-0518-49E9-B5E0-8A2C7D3E5621}" presName="spacer" presStyleCnt="0"/>
      <dgm:spPr/>
    </dgm:pt>
    <dgm:pt modelId="{6E40E5DB-DA09-4711-9704-470BCC8A6C14}" type="pres">
      <dgm:prSet presAssocID="{51DAD3ED-155C-4A42-88E1-4138F0C9E00C}" presName="parentText" presStyleLbl="node1" presStyleIdx="5" presStyleCnt="11" custScaleY="33572" custLinFactNeighborY="1195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3F693E-2AD5-47D8-BE74-BC06EB8E897F}" type="pres">
      <dgm:prSet presAssocID="{9EF51F2A-A726-417C-B719-4D3200DF201C}" presName="spacer" presStyleCnt="0"/>
      <dgm:spPr/>
    </dgm:pt>
    <dgm:pt modelId="{488EB70B-8766-4ADF-9E80-26ECAF615274}" type="pres">
      <dgm:prSet presAssocID="{A1332FC1-92C6-4BC0-9B12-AA7A03C449FB}" presName="parentText" presStyleLbl="node1" presStyleIdx="6" presStyleCnt="11" custScaleY="36645" custLinFactNeighborY="1460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D48DAF-0066-4EA2-8970-0F63787FF1EC}" type="pres">
      <dgm:prSet presAssocID="{19D053E2-C63C-4190-B5A1-4D388707FF48}" presName="spacer" presStyleCnt="0"/>
      <dgm:spPr/>
    </dgm:pt>
    <dgm:pt modelId="{2B35630F-5E6A-4D58-9E9A-0009E22B754C}" type="pres">
      <dgm:prSet presAssocID="{6F94D429-0C26-444C-B277-9F1699F746AA}" presName="parentText" presStyleLbl="node1" presStyleIdx="7" presStyleCnt="11" custScaleY="40859" custLinFactNeighborX="2138" custLinFactNeighborY="-273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F3E7D1-E74E-4D03-82D9-F2E6A229BD1C}" type="pres">
      <dgm:prSet presAssocID="{0F118A13-E766-4D56-8249-ADCA93641AB1}" presName="spacer" presStyleCnt="0"/>
      <dgm:spPr/>
    </dgm:pt>
    <dgm:pt modelId="{59F84C98-6C37-49A8-8D82-23347E671D7F}" type="pres">
      <dgm:prSet presAssocID="{15782146-BD18-4AA6-BD3C-032C13FBCA67}" presName="parentText" presStyleLbl="node1" presStyleIdx="8" presStyleCnt="11" custScaleY="41718" custLinFactNeighborY="-4745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D4C76F-B856-4615-AAD0-FD6D7413A546}" type="pres">
      <dgm:prSet presAssocID="{5C1F5E53-E06A-474A-BE5C-9D137302B1C0}" presName="spacer" presStyleCnt="0"/>
      <dgm:spPr/>
    </dgm:pt>
    <dgm:pt modelId="{9D085138-6745-477C-A1A2-6B1514F5997F}" type="pres">
      <dgm:prSet presAssocID="{346F8E40-D3A6-468D-8B29-156206606B97}" presName="parentText" presStyleLbl="node1" presStyleIdx="9" presStyleCnt="11" custScaleY="37142" custLinFactY="24922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05D7FF-531B-4CF3-B826-FB1BF322927D}" type="pres">
      <dgm:prSet presAssocID="{55B065C4-93D5-4F43-8861-5C88A6ABBA9C}" presName="spacer" presStyleCnt="0"/>
      <dgm:spPr/>
    </dgm:pt>
    <dgm:pt modelId="{5667E09D-CECE-4642-9BDA-2F4C357CC054}" type="pres">
      <dgm:prSet presAssocID="{1C8F1DC8-E3EA-4434-A851-02886D50F42D}" presName="parentText" presStyleLbl="node1" presStyleIdx="10" presStyleCnt="11" custScaleY="37142" custLinFactY="-48162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F8D9F81-FEDD-4A64-8E11-1A21F1A2C190}" srcId="{1354EDCF-47BF-4076-B931-49AFBE9ECBAB}" destId="{6F94D429-0C26-444C-B277-9F1699F746AA}" srcOrd="7" destOrd="0" parTransId="{AF5D6236-A47C-4BCC-AA09-08C5924462BA}" sibTransId="{0F118A13-E766-4D56-8249-ADCA93641AB1}"/>
    <dgm:cxn modelId="{5C42B335-B184-478C-B4C7-F27B4BC52CAA}" type="presOf" srcId="{1C8F1DC8-E3EA-4434-A851-02886D50F42D}" destId="{5667E09D-CECE-4642-9BDA-2F4C357CC054}" srcOrd="0" destOrd="0" presId="urn:microsoft.com/office/officeart/2005/8/layout/vList2"/>
    <dgm:cxn modelId="{F89054D9-1097-40B0-8085-ADDFA4004EF1}" srcId="{1354EDCF-47BF-4076-B931-49AFBE9ECBAB}" destId="{0A3CA0E3-75B9-45F0-89BF-0F5E446ACF36}" srcOrd="3" destOrd="0" parTransId="{242EAE6D-180C-4963-91EE-09A0BFB30AA9}" sibTransId="{61FBB960-9A49-4C1D-A05C-164B863FCF24}"/>
    <dgm:cxn modelId="{DDBDCDBB-D596-4FA9-9FE6-08F1543D906F}" srcId="{1354EDCF-47BF-4076-B931-49AFBE9ECBAB}" destId="{94FC60BF-FE78-46F0-85EE-C758DC9BAD16}" srcOrd="0" destOrd="0" parTransId="{6B5FC4F0-A262-40C1-B192-B456B117CB61}" sibTransId="{0D54A730-38B7-4533-B4D4-E64744E3893E}"/>
    <dgm:cxn modelId="{E0D6886A-EDCA-427F-A030-E30C9C471D14}" srcId="{1354EDCF-47BF-4076-B931-49AFBE9ECBAB}" destId="{A1332FC1-92C6-4BC0-9B12-AA7A03C449FB}" srcOrd="6" destOrd="0" parTransId="{C570B3F9-4DF0-432F-843E-5A3DE97EF0D8}" sibTransId="{19D053E2-C63C-4190-B5A1-4D388707FF48}"/>
    <dgm:cxn modelId="{7CB912D2-198D-4D07-BA45-3F4090675BBB}" type="presOf" srcId="{A1332FC1-92C6-4BC0-9B12-AA7A03C449FB}" destId="{488EB70B-8766-4ADF-9E80-26ECAF615274}" srcOrd="0" destOrd="0" presId="urn:microsoft.com/office/officeart/2005/8/layout/vList2"/>
    <dgm:cxn modelId="{8B3C2A3E-543F-4A05-9705-15765BAA16BF}" type="presOf" srcId="{346F8E40-D3A6-468D-8B29-156206606B97}" destId="{9D085138-6745-477C-A1A2-6B1514F5997F}" srcOrd="0" destOrd="0" presId="urn:microsoft.com/office/officeart/2005/8/layout/vList2"/>
    <dgm:cxn modelId="{DAC7450A-07A8-41DF-BAD9-E875F8594B38}" type="presOf" srcId="{15782146-BD18-4AA6-BD3C-032C13FBCA67}" destId="{59F84C98-6C37-49A8-8D82-23347E671D7F}" srcOrd="0" destOrd="0" presId="urn:microsoft.com/office/officeart/2005/8/layout/vList2"/>
    <dgm:cxn modelId="{DAFECFD2-42CC-4378-BCC8-2E04429D5674}" type="presOf" srcId="{79A849E5-D156-4E93-87F1-5F607189305A}" destId="{DE79052B-F012-43D5-AED9-08B25D745739}" srcOrd="0" destOrd="0" presId="urn:microsoft.com/office/officeart/2005/8/layout/vList2"/>
    <dgm:cxn modelId="{51DEA8ED-BB0F-4AE0-9124-2C9357523510}" srcId="{1354EDCF-47BF-4076-B931-49AFBE9ECBAB}" destId="{51DAD3ED-155C-4A42-88E1-4138F0C9E00C}" srcOrd="5" destOrd="0" parTransId="{51722DFF-C6E0-4BFC-B5A7-D2EEF69C3A87}" sibTransId="{9EF51F2A-A726-417C-B719-4D3200DF201C}"/>
    <dgm:cxn modelId="{17A6EDA4-ADAB-4C07-A1C2-2789CEFAB061}" srcId="{1354EDCF-47BF-4076-B931-49AFBE9ECBAB}" destId="{346F8E40-D3A6-468D-8B29-156206606B97}" srcOrd="9" destOrd="0" parTransId="{6CA51B62-1416-40BE-8D09-5C6868214265}" sibTransId="{55B065C4-93D5-4F43-8861-5C88A6ABBA9C}"/>
    <dgm:cxn modelId="{9850FBCA-B45B-4943-ADA7-1610CEC86CEF}" type="presOf" srcId="{0A3CA0E3-75B9-45F0-89BF-0F5E446ACF36}" destId="{526C8656-31A6-4123-82D5-1655642C30EC}" srcOrd="0" destOrd="0" presId="urn:microsoft.com/office/officeart/2005/8/layout/vList2"/>
    <dgm:cxn modelId="{84271715-3256-48AF-BD3F-328D6C08348C}" type="presOf" srcId="{B52A3697-BA72-44F6-8ADC-67DB2E96B3B3}" destId="{98FD1F13-F72F-46C5-A69C-F06CDC542801}" srcOrd="0" destOrd="0" presId="urn:microsoft.com/office/officeart/2005/8/layout/vList2"/>
    <dgm:cxn modelId="{22216B09-9554-4F0F-98B9-013B3DD50A50}" srcId="{1354EDCF-47BF-4076-B931-49AFBE9ECBAB}" destId="{15782146-BD18-4AA6-BD3C-032C13FBCA67}" srcOrd="8" destOrd="0" parTransId="{6DE920A6-7BA6-4EEB-A1B7-C7157C236129}" sibTransId="{5C1F5E53-E06A-474A-BE5C-9D137302B1C0}"/>
    <dgm:cxn modelId="{1E25A5FD-599B-48DD-BDCE-53B800A39A68}" type="presOf" srcId="{51DAD3ED-155C-4A42-88E1-4138F0C9E00C}" destId="{6E40E5DB-DA09-4711-9704-470BCC8A6C14}" srcOrd="0" destOrd="0" presId="urn:microsoft.com/office/officeart/2005/8/layout/vList2"/>
    <dgm:cxn modelId="{CC8C70FB-0585-40FC-B7C0-409EA075DD55}" srcId="{1354EDCF-47BF-4076-B931-49AFBE9ECBAB}" destId="{B52A3697-BA72-44F6-8ADC-67DB2E96B3B3}" srcOrd="4" destOrd="0" parTransId="{928A7B3B-8EBE-4FEC-ADEE-B6C64B84EAD0}" sibTransId="{C1A528F8-0518-49E9-B5E0-8A2C7D3E5621}"/>
    <dgm:cxn modelId="{8154F993-7C79-4258-A69D-742A691A973A}" type="presOf" srcId="{1BE52362-1BDC-4E11-8403-5B8075225C80}" destId="{9E6BC1DC-3F21-45EF-BD24-29FC37D5CBA9}" srcOrd="0" destOrd="0" presId="urn:microsoft.com/office/officeart/2005/8/layout/vList2"/>
    <dgm:cxn modelId="{8565AD61-4598-4AE0-91BC-172061EDA4CA}" srcId="{1354EDCF-47BF-4076-B931-49AFBE9ECBAB}" destId="{79A849E5-D156-4E93-87F1-5F607189305A}" srcOrd="1" destOrd="0" parTransId="{AB396C36-7BF7-4475-993B-54A26280FCCD}" sibTransId="{D0AEB96B-FC3C-4553-A976-2E67EE3DB4A2}"/>
    <dgm:cxn modelId="{A848143F-9B03-4FA9-9F89-93416AAFAA03}" srcId="{1354EDCF-47BF-4076-B931-49AFBE9ECBAB}" destId="{1C8F1DC8-E3EA-4434-A851-02886D50F42D}" srcOrd="10" destOrd="0" parTransId="{ED9281D4-9F28-497C-99D0-BE326CBC8C17}" sibTransId="{407B7809-78D5-47A1-9FB0-41E03C7F7F1A}"/>
    <dgm:cxn modelId="{F687BADE-F29C-4C15-ADC2-4E3ECCEF4791}" srcId="{1354EDCF-47BF-4076-B931-49AFBE9ECBAB}" destId="{1BE52362-1BDC-4E11-8403-5B8075225C80}" srcOrd="2" destOrd="0" parTransId="{7B72B64D-38BB-4A75-BA1A-B18103F534E4}" sibTransId="{C7C05A29-5770-46CA-BC7B-D0204F5B711F}"/>
    <dgm:cxn modelId="{F526C5B3-C4EF-45CE-B34B-FA9EC7A29B8F}" type="presOf" srcId="{6F94D429-0C26-444C-B277-9F1699F746AA}" destId="{2B35630F-5E6A-4D58-9E9A-0009E22B754C}" srcOrd="0" destOrd="0" presId="urn:microsoft.com/office/officeart/2005/8/layout/vList2"/>
    <dgm:cxn modelId="{0A840AAB-5E3C-45D0-A4F4-CB00127CDA39}" type="presOf" srcId="{94FC60BF-FE78-46F0-85EE-C758DC9BAD16}" destId="{A597D707-220E-445D-881D-5F24A9363E25}" srcOrd="0" destOrd="0" presId="urn:microsoft.com/office/officeart/2005/8/layout/vList2"/>
    <dgm:cxn modelId="{2D6CB45B-FD20-46D4-A800-3BFA60F9553F}" type="presOf" srcId="{1354EDCF-47BF-4076-B931-49AFBE9ECBAB}" destId="{C9491A75-A26B-4B19-B9D4-4110818D83A2}" srcOrd="0" destOrd="0" presId="urn:microsoft.com/office/officeart/2005/8/layout/vList2"/>
    <dgm:cxn modelId="{E311FBF5-AB97-4A64-B48B-A46DC27024DE}" type="presParOf" srcId="{C9491A75-A26B-4B19-B9D4-4110818D83A2}" destId="{A597D707-220E-445D-881D-5F24A9363E25}" srcOrd="0" destOrd="0" presId="urn:microsoft.com/office/officeart/2005/8/layout/vList2"/>
    <dgm:cxn modelId="{F4AA80B5-5A6C-4078-93FD-32BAEDF4E20F}" type="presParOf" srcId="{C9491A75-A26B-4B19-B9D4-4110818D83A2}" destId="{F3F8408F-C56B-438B-9001-083D6572BC71}" srcOrd="1" destOrd="0" presId="urn:microsoft.com/office/officeart/2005/8/layout/vList2"/>
    <dgm:cxn modelId="{95A4B835-6D44-441A-BEBE-F6C70DDC60B9}" type="presParOf" srcId="{C9491A75-A26B-4B19-B9D4-4110818D83A2}" destId="{DE79052B-F012-43D5-AED9-08B25D745739}" srcOrd="2" destOrd="0" presId="urn:microsoft.com/office/officeart/2005/8/layout/vList2"/>
    <dgm:cxn modelId="{2AB17FC1-669F-4AB8-BDA7-16D464F4DD23}" type="presParOf" srcId="{C9491A75-A26B-4B19-B9D4-4110818D83A2}" destId="{21518D3E-0D94-4610-B19C-2985BBDE576A}" srcOrd="3" destOrd="0" presId="urn:microsoft.com/office/officeart/2005/8/layout/vList2"/>
    <dgm:cxn modelId="{30B1488F-F8F1-409F-888E-CAF2F4051095}" type="presParOf" srcId="{C9491A75-A26B-4B19-B9D4-4110818D83A2}" destId="{9E6BC1DC-3F21-45EF-BD24-29FC37D5CBA9}" srcOrd="4" destOrd="0" presId="urn:microsoft.com/office/officeart/2005/8/layout/vList2"/>
    <dgm:cxn modelId="{5B0E2D04-E239-47B9-8E8F-9F591AD8EBA3}" type="presParOf" srcId="{C9491A75-A26B-4B19-B9D4-4110818D83A2}" destId="{2157BE82-E157-409B-98D7-7BEA927A0B11}" srcOrd="5" destOrd="0" presId="urn:microsoft.com/office/officeart/2005/8/layout/vList2"/>
    <dgm:cxn modelId="{8F8DEFED-5192-4350-B1B0-3F928B10BA3D}" type="presParOf" srcId="{C9491A75-A26B-4B19-B9D4-4110818D83A2}" destId="{526C8656-31A6-4123-82D5-1655642C30EC}" srcOrd="6" destOrd="0" presId="urn:microsoft.com/office/officeart/2005/8/layout/vList2"/>
    <dgm:cxn modelId="{69D96FEC-263A-42F9-A07E-032AEFDCE2AD}" type="presParOf" srcId="{C9491A75-A26B-4B19-B9D4-4110818D83A2}" destId="{697E73CF-D56E-4C08-8A2B-184DD67A76C2}" srcOrd="7" destOrd="0" presId="urn:microsoft.com/office/officeart/2005/8/layout/vList2"/>
    <dgm:cxn modelId="{FA4E0520-8BE9-4FD3-8A3C-50E033004EC9}" type="presParOf" srcId="{C9491A75-A26B-4B19-B9D4-4110818D83A2}" destId="{98FD1F13-F72F-46C5-A69C-F06CDC542801}" srcOrd="8" destOrd="0" presId="urn:microsoft.com/office/officeart/2005/8/layout/vList2"/>
    <dgm:cxn modelId="{A2CA3BE1-F556-4FA3-9003-7199885E428D}" type="presParOf" srcId="{C9491A75-A26B-4B19-B9D4-4110818D83A2}" destId="{941DE091-D457-4DE4-BA3B-7DC9CEE25C9B}" srcOrd="9" destOrd="0" presId="urn:microsoft.com/office/officeart/2005/8/layout/vList2"/>
    <dgm:cxn modelId="{B2870FC9-08D4-4714-9B6D-7A92E7FC4AD3}" type="presParOf" srcId="{C9491A75-A26B-4B19-B9D4-4110818D83A2}" destId="{6E40E5DB-DA09-4711-9704-470BCC8A6C14}" srcOrd="10" destOrd="0" presId="urn:microsoft.com/office/officeart/2005/8/layout/vList2"/>
    <dgm:cxn modelId="{C2B227C6-964A-4AC5-8864-A86830C4E589}" type="presParOf" srcId="{C9491A75-A26B-4B19-B9D4-4110818D83A2}" destId="{B13F693E-2AD5-47D8-BE74-BC06EB8E897F}" srcOrd="11" destOrd="0" presId="urn:microsoft.com/office/officeart/2005/8/layout/vList2"/>
    <dgm:cxn modelId="{41D9572C-F3F0-41F0-92FF-996EDE02E243}" type="presParOf" srcId="{C9491A75-A26B-4B19-B9D4-4110818D83A2}" destId="{488EB70B-8766-4ADF-9E80-26ECAF615274}" srcOrd="12" destOrd="0" presId="urn:microsoft.com/office/officeart/2005/8/layout/vList2"/>
    <dgm:cxn modelId="{1EEA3FA4-6C89-4DC9-979F-190B0B54F6A2}" type="presParOf" srcId="{C9491A75-A26B-4B19-B9D4-4110818D83A2}" destId="{95D48DAF-0066-4EA2-8970-0F63787FF1EC}" srcOrd="13" destOrd="0" presId="urn:microsoft.com/office/officeart/2005/8/layout/vList2"/>
    <dgm:cxn modelId="{C7C4E8CF-E213-403A-97A2-176F14AE49F1}" type="presParOf" srcId="{C9491A75-A26B-4B19-B9D4-4110818D83A2}" destId="{2B35630F-5E6A-4D58-9E9A-0009E22B754C}" srcOrd="14" destOrd="0" presId="urn:microsoft.com/office/officeart/2005/8/layout/vList2"/>
    <dgm:cxn modelId="{2C143E2D-7F78-4FD5-9107-D49F3641621B}" type="presParOf" srcId="{C9491A75-A26B-4B19-B9D4-4110818D83A2}" destId="{78F3E7D1-E74E-4D03-82D9-F2E6A229BD1C}" srcOrd="15" destOrd="0" presId="urn:microsoft.com/office/officeart/2005/8/layout/vList2"/>
    <dgm:cxn modelId="{9B36018A-778D-4450-8337-22F0BACF0B3A}" type="presParOf" srcId="{C9491A75-A26B-4B19-B9D4-4110818D83A2}" destId="{59F84C98-6C37-49A8-8D82-23347E671D7F}" srcOrd="16" destOrd="0" presId="urn:microsoft.com/office/officeart/2005/8/layout/vList2"/>
    <dgm:cxn modelId="{C9D2F259-A2F4-4CC0-B4E5-E230A50901F7}" type="presParOf" srcId="{C9491A75-A26B-4B19-B9D4-4110818D83A2}" destId="{89D4C76F-B856-4615-AAD0-FD6D7413A546}" srcOrd="17" destOrd="0" presId="urn:microsoft.com/office/officeart/2005/8/layout/vList2"/>
    <dgm:cxn modelId="{83A23B36-1B19-472C-9D28-4A2A4D273959}" type="presParOf" srcId="{C9491A75-A26B-4B19-B9D4-4110818D83A2}" destId="{9D085138-6745-477C-A1A2-6B1514F5997F}" srcOrd="18" destOrd="0" presId="urn:microsoft.com/office/officeart/2005/8/layout/vList2"/>
    <dgm:cxn modelId="{F5202BD8-2F5C-47DC-A670-C50ACAA8F5D9}" type="presParOf" srcId="{C9491A75-A26B-4B19-B9D4-4110818D83A2}" destId="{B305D7FF-531B-4CF3-B826-FB1BF322927D}" srcOrd="19" destOrd="0" presId="urn:microsoft.com/office/officeart/2005/8/layout/vList2"/>
    <dgm:cxn modelId="{7DBA4A98-9609-4127-9662-54E8AD1F6906}" type="presParOf" srcId="{C9491A75-A26B-4B19-B9D4-4110818D83A2}" destId="{5667E09D-CECE-4642-9BDA-2F4C357CC054}" srcOrd="20" destOrd="0" presId="urn:microsoft.com/office/officeart/2005/8/layout/vList2"/>
  </dgm:cxnLst>
  <dgm:bg/>
  <dgm:whole>
    <a:ln w="38100"/>
  </dgm:whole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BA59775-E6AE-43A9-A82C-91D243EF9971}" type="doc">
      <dgm:prSet loTypeId="urn:microsoft.com/office/officeart/2005/8/layout/vList3" loCatId="picture" qsTypeId="urn:microsoft.com/office/officeart/2005/8/quickstyle/simple1" qsCatId="simple" csTypeId="urn:microsoft.com/office/officeart/2005/8/colors/accent1_2" csCatId="accent1" phldr="1"/>
      <dgm:spPr/>
    </dgm:pt>
    <dgm:pt modelId="{1C68AE9B-BFD1-4704-AEB9-15FB82E84A6A}">
      <dgm:prSet phldrT="[Текст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НП  «Образование» – 1 508,6  млн. рублей</a:t>
          </a:r>
          <a:endParaRPr lang="ru-RU" sz="1400" dirty="0">
            <a:solidFill>
              <a:schemeClr val="tx1"/>
            </a:solidFill>
          </a:endParaRPr>
        </a:p>
      </dgm:t>
    </dgm:pt>
    <dgm:pt modelId="{84F4D2D6-A3A0-4D79-B34C-4297EF51A56B}" type="parTrans" cxnId="{681F2A1E-C387-47F5-ADD7-A5E25CE7846C}">
      <dgm:prSet/>
      <dgm:spPr/>
      <dgm:t>
        <a:bodyPr/>
        <a:lstStyle/>
        <a:p>
          <a:endParaRPr lang="ru-RU"/>
        </a:p>
      </dgm:t>
    </dgm:pt>
    <dgm:pt modelId="{09C4D76E-1F7B-46D1-B11F-771E82224414}" type="sibTrans" cxnId="{681F2A1E-C387-47F5-ADD7-A5E25CE7846C}">
      <dgm:prSet/>
      <dgm:spPr/>
      <dgm:t>
        <a:bodyPr/>
        <a:lstStyle/>
        <a:p>
          <a:endParaRPr lang="ru-RU"/>
        </a:p>
      </dgm:t>
    </dgm:pt>
    <dgm:pt modelId="{C8A84353-93EE-4464-848F-8941F68AFFD9}">
      <dgm:prSet phldrT="[Текст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НП «Культура» –  3 965,0  млн. рублей</a:t>
          </a:r>
          <a:endParaRPr lang="ru-RU" sz="1400" dirty="0">
            <a:solidFill>
              <a:schemeClr val="tx1"/>
            </a:solidFill>
          </a:endParaRPr>
        </a:p>
      </dgm:t>
    </dgm:pt>
    <dgm:pt modelId="{30AAAB52-AA3B-4DAE-B142-4C14EC39F23B}" type="parTrans" cxnId="{F927B0C1-8B06-4020-8524-7A01F9B485C2}">
      <dgm:prSet/>
      <dgm:spPr/>
      <dgm:t>
        <a:bodyPr/>
        <a:lstStyle/>
        <a:p>
          <a:endParaRPr lang="ru-RU"/>
        </a:p>
      </dgm:t>
    </dgm:pt>
    <dgm:pt modelId="{687C961A-18BB-4E9E-BD13-02DB9F468A43}" type="sibTrans" cxnId="{F927B0C1-8B06-4020-8524-7A01F9B485C2}">
      <dgm:prSet/>
      <dgm:spPr/>
      <dgm:t>
        <a:bodyPr/>
        <a:lstStyle/>
        <a:p>
          <a:endParaRPr lang="ru-RU"/>
        </a:p>
      </dgm:t>
    </dgm:pt>
    <dgm:pt modelId="{D1EBF8C0-1DC2-4386-BD5F-44B3D56E1EB1}">
      <dgm:prSet phldrT="[Текст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НП «Жилье и городская среда» - 1 290,1 млн. рублей</a:t>
          </a:r>
          <a:endParaRPr lang="ru-RU" sz="1400" dirty="0">
            <a:solidFill>
              <a:schemeClr val="tx1"/>
            </a:solidFill>
          </a:endParaRPr>
        </a:p>
      </dgm:t>
    </dgm:pt>
    <dgm:pt modelId="{F1F90FC9-DFA2-424C-BD39-DF6AB0494214}" type="parTrans" cxnId="{8A7B20BF-8788-4B78-8413-0D5DC28ABB70}">
      <dgm:prSet/>
      <dgm:spPr/>
      <dgm:t>
        <a:bodyPr/>
        <a:lstStyle/>
        <a:p>
          <a:endParaRPr lang="ru-RU"/>
        </a:p>
      </dgm:t>
    </dgm:pt>
    <dgm:pt modelId="{6A36937E-70B9-4A49-9D17-83A47660C6A7}" type="sibTrans" cxnId="{8A7B20BF-8788-4B78-8413-0D5DC28ABB70}">
      <dgm:prSet/>
      <dgm:spPr/>
      <dgm:t>
        <a:bodyPr/>
        <a:lstStyle/>
        <a:p>
          <a:endParaRPr lang="ru-RU"/>
        </a:p>
      </dgm:t>
    </dgm:pt>
    <dgm:pt modelId="{CFBE62D7-378C-46B9-9989-29FCD42609F4}">
      <dgm:prSet phldrT="[Текст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НП «Безопасные и качественные дороги» - </a:t>
          </a:r>
        </a:p>
        <a:p>
          <a:r>
            <a:rPr lang="ru-RU" sz="1400" dirty="0" smtClean="0">
              <a:solidFill>
                <a:schemeClr val="tx1"/>
              </a:solidFill>
            </a:rPr>
            <a:t>1 118,9 млн. рублей</a:t>
          </a:r>
          <a:endParaRPr lang="ru-RU" sz="1400" dirty="0">
            <a:solidFill>
              <a:schemeClr val="tx1"/>
            </a:solidFill>
          </a:endParaRPr>
        </a:p>
      </dgm:t>
    </dgm:pt>
    <dgm:pt modelId="{EE9229BA-B82E-4AAE-8720-2D5CC1C614DB}" type="parTrans" cxnId="{0F1ACD05-4E96-4525-BEAA-2E11A10CBF69}">
      <dgm:prSet/>
      <dgm:spPr/>
      <dgm:t>
        <a:bodyPr/>
        <a:lstStyle/>
        <a:p>
          <a:endParaRPr lang="ru-RU"/>
        </a:p>
      </dgm:t>
    </dgm:pt>
    <dgm:pt modelId="{547698C1-52A4-4F96-AD5B-1D7F6F69514A}" type="sibTrans" cxnId="{0F1ACD05-4E96-4525-BEAA-2E11A10CBF69}">
      <dgm:prSet/>
      <dgm:spPr/>
      <dgm:t>
        <a:bodyPr/>
        <a:lstStyle/>
        <a:p>
          <a:endParaRPr lang="ru-RU"/>
        </a:p>
      </dgm:t>
    </dgm:pt>
    <dgm:pt modelId="{9AC749D0-92EC-458E-8992-48519D70E0A0}">
      <dgm:prSet phldrT="[Текст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НП «Демография» - 18,7 млн. рублей</a:t>
          </a:r>
          <a:endParaRPr lang="ru-RU" sz="1400" dirty="0">
            <a:solidFill>
              <a:schemeClr val="tx1"/>
            </a:solidFill>
          </a:endParaRPr>
        </a:p>
      </dgm:t>
    </dgm:pt>
    <dgm:pt modelId="{3C9951CF-A27F-42F1-9030-0879D4E1D3C6}" type="parTrans" cxnId="{959D46A5-35AB-410B-90ED-A67CD3A13350}">
      <dgm:prSet/>
      <dgm:spPr/>
      <dgm:t>
        <a:bodyPr/>
        <a:lstStyle/>
        <a:p>
          <a:endParaRPr lang="ru-RU"/>
        </a:p>
      </dgm:t>
    </dgm:pt>
    <dgm:pt modelId="{51359554-3179-4876-820C-5C9C2A065B30}" type="sibTrans" cxnId="{959D46A5-35AB-410B-90ED-A67CD3A13350}">
      <dgm:prSet/>
      <dgm:spPr/>
      <dgm:t>
        <a:bodyPr/>
        <a:lstStyle/>
        <a:p>
          <a:endParaRPr lang="ru-RU"/>
        </a:p>
      </dgm:t>
    </dgm:pt>
    <dgm:pt modelId="{3F7B5062-B1EB-472F-A284-31641041E86F}" type="pres">
      <dgm:prSet presAssocID="{6BA59775-E6AE-43A9-A82C-91D243EF9971}" presName="linearFlow" presStyleCnt="0">
        <dgm:presLayoutVars>
          <dgm:dir/>
          <dgm:resizeHandles val="exact"/>
        </dgm:presLayoutVars>
      </dgm:prSet>
      <dgm:spPr/>
    </dgm:pt>
    <dgm:pt modelId="{929DECBA-7BFA-4CA0-9B20-7BAF20A6E0E9}" type="pres">
      <dgm:prSet presAssocID="{1C68AE9B-BFD1-4704-AEB9-15FB82E84A6A}" presName="composite" presStyleCnt="0"/>
      <dgm:spPr/>
    </dgm:pt>
    <dgm:pt modelId="{A64B2EE9-EA2A-4A61-BC36-1AA0AD6127E3}" type="pres">
      <dgm:prSet presAssocID="{1C68AE9B-BFD1-4704-AEB9-15FB82E84A6A}" presName="imgShp" presStyleLbl="fgImgPlace1" presStyleIdx="0" presStyleCnt="5" custScaleX="165034" custScaleY="151959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7DACECD6-80A9-42F4-ACEE-C6393D90D545}" type="pres">
      <dgm:prSet presAssocID="{1C68AE9B-BFD1-4704-AEB9-15FB82E84A6A}" presName="txShp" presStyleLbl="node1" presStyleIdx="0" presStyleCnt="5" custScaleX="1364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84162F-0B49-488C-BB7A-AA511289A3B7}" type="pres">
      <dgm:prSet presAssocID="{09C4D76E-1F7B-46D1-B11F-771E82224414}" presName="spacing" presStyleCnt="0"/>
      <dgm:spPr/>
    </dgm:pt>
    <dgm:pt modelId="{79CB6096-EE03-4219-AB64-68FBFAB48675}" type="pres">
      <dgm:prSet presAssocID="{C8A84353-93EE-4464-848F-8941F68AFFD9}" presName="composite" presStyleCnt="0"/>
      <dgm:spPr/>
    </dgm:pt>
    <dgm:pt modelId="{3526AF06-C45E-419D-B7E6-B802FA9CF683}" type="pres">
      <dgm:prSet presAssocID="{C8A84353-93EE-4464-848F-8941F68AFFD9}" presName="imgShp" presStyleLbl="fgImgPlace1" presStyleIdx="1" presStyleCnt="5" custScaleX="185274" custScaleY="15862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C26A3D32-BCBB-4756-B847-D59323FA20D4}" type="pres">
      <dgm:prSet presAssocID="{C8A84353-93EE-4464-848F-8941F68AFFD9}" presName="txShp" presStyleLbl="node1" presStyleIdx="1" presStyleCnt="5" custScaleX="136462" custLinFactNeighborX="938" custLinFactNeighborY="-63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8250B2-C506-47DB-AE9D-1A824F3B7927}" type="pres">
      <dgm:prSet presAssocID="{687C961A-18BB-4E9E-BD13-02DB9F468A43}" presName="spacing" presStyleCnt="0"/>
      <dgm:spPr/>
    </dgm:pt>
    <dgm:pt modelId="{28EEBC49-0BE8-4E37-A449-B5FF125A976B}" type="pres">
      <dgm:prSet presAssocID="{D1EBF8C0-1DC2-4386-BD5F-44B3D56E1EB1}" presName="composite" presStyleCnt="0"/>
      <dgm:spPr/>
    </dgm:pt>
    <dgm:pt modelId="{5CA2FC4C-055A-405C-A922-679FFC8ACDCC}" type="pres">
      <dgm:prSet presAssocID="{D1EBF8C0-1DC2-4386-BD5F-44B3D56E1EB1}" presName="imgShp" presStyleLbl="fgImgPlace1" presStyleIdx="2" presStyleCnt="5" custScaleX="166798" custScaleY="17177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07BB5C72-8022-47E4-99CA-893B5D6129C1}" type="pres">
      <dgm:prSet presAssocID="{D1EBF8C0-1DC2-4386-BD5F-44B3D56E1EB1}" presName="txShp" presStyleLbl="node1" presStyleIdx="2" presStyleCnt="5" custScaleX="1364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34F173-88AC-46E6-AF19-FB586D1E8741}" type="pres">
      <dgm:prSet presAssocID="{6A36937E-70B9-4A49-9D17-83A47660C6A7}" presName="spacing" presStyleCnt="0"/>
      <dgm:spPr/>
    </dgm:pt>
    <dgm:pt modelId="{330CB00D-53D2-45A8-911D-A5A71DDD85C5}" type="pres">
      <dgm:prSet presAssocID="{9AC749D0-92EC-458E-8992-48519D70E0A0}" presName="composite" presStyleCnt="0"/>
      <dgm:spPr/>
    </dgm:pt>
    <dgm:pt modelId="{8B630B36-3565-45EF-B6EC-83C768C71F78}" type="pres">
      <dgm:prSet presAssocID="{9AC749D0-92EC-458E-8992-48519D70E0A0}" presName="imgShp" presStyleLbl="fgImgPlace1" presStyleIdx="3" presStyleCnt="5" custScaleX="177015" custScaleY="15250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07BFC773-6982-481E-BB57-E4923C501C03}" type="pres">
      <dgm:prSet presAssocID="{9AC749D0-92EC-458E-8992-48519D70E0A0}" presName="txShp" presStyleLbl="node1" presStyleIdx="3" presStyleCnt="5" custScaleX="1364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A873BF-8B81-4D76-BCC3-CCF9F55EC58E}" type="pres">
      <dgm:prSet presAssocID="{51359554-3179-4876-820C-5C9C2A065B30}" presName="spacing" presStyleCnt="0"/>
      <dgm:spPr/>
    </dgm:pt>
    <dgm:pt modelId="{8A725432-DE45-4FB9-B458-48FEA1066A6B}" type="pres">
      <dgm:prSet presAssocID="{CFBE62D7-378C-46B9-9989-29FCD42609F4}" presName="composite" presStyleCnt="0"/>
      <dgm:spPr/>
    </dgm:pt>
    <dgm:pt modelId="{FB20E6C9-E8B1-4DF2-B50B-927D67D442E1}" type="pres">
      <dgm:prSet presAssocID="{CFBE62D7-378C-46B9-9989-29FCD42609F4}" presName="imgShp" presStyleLbl="fgImgPlace1" presStyleIdx="4" presStyleCnt="5" custScaleX="165205" custScaleY="166069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6E58644F-473C-4FC0-B6BB-25D5B235BD20}" type="pres">
      <dgm:prSet presAssocID="{CFBE62D7-378C-46B9-9989-29FCD42609F4}" presName="txShp" presStyleLbl="node1" presStyleIdx="4" presStyleCnt="5" custScaleX="135232" custLinFactNeighborX="615" custLinFactNeighborY="71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8B1C505-8925-41B7-8D1E-292390C05DCC}" type="presOf" srcId="{1C68AE9B-BFD1-4704-AEB9-15FB82E84A6A}" destId="{7DACECD6-80A9-42F4-ACEE-C6393D90D545}" srcOrd="0" destOrd="0" presId="urn:microsoft.com/office/officeart/2005/8/layout/vList3"/>
    <dgm:cxn modelId="{572FF96F-DF21-437B-866B-954F7B51C75A}" type="presOf" srcId="{C8A84353-93EE-4464-848F-8941F68AFFD9}" destId="{C26A3D32-BCBB-4756-B847-D59323FA20D4}" srcOrd="0" destOrd="0" presId="urn:microsoft.com/office/officeart/2005/8/layout/vList3"/>
    <dgm:cxn modelId="{0F1ACD05-4E96-4525-BEAA-2E11A10CBF69}" srcId="{6BA59775-E6AE-43A9-A82C-91D243EF9971}" destId="{CFBE62D7-378C-46B9-9989-29FCD42609F4}" srcOrd="4" destOrd="0" parTransId="{EE9229BA-B82E-4AAE-8720-2D5CC1C614DB}" sibTransId="{547698C1-52A4-4F96-AD5B-1D7F6F69514A}"/>
    <dgm:cxn modelId="{681F2A1E-C387-47F5-ADD7-A5E25CE7846C}" srcId="{6BA59775-E6AE-43A9-A82C-91D243EF9971}" destId="{1C68AE9B-BFD1-4704-AEB9-15FB82E84A6A}" srcOrd="0" destOrd="0" parTransId="{84F4D2D6-A3A0-4D79-B34C-4297EF51A56B}" sibTransId="{09C4D76E-1F7B-46D1-B11F-771E82224414}"/>
    <dgm:cxn modelId="{959D46A5-35AB-410B-90ED-A67CD3A13350}" srcId="{6BA59775-E6AE-43A9-A82C-91D243EF9971}" destId="{9AC749D0-92EC-458E-8992-48519D70E0A0}" srcOrd="3" destOrd="0" parTransId="{3C9951CF-A27F-42F1-9030-0879D4E1D3C6}" sibTransId="{51359554-3179-4876-820C-5C9C2A065B30}"/>
    <dgm:cxn modelId="{617437BD-F532-44D8-A30F-9EB0273FCD2F}" type="presOf" srcId="{6BA59775-E6AE-43A9-A82C-91D243EF9971}" destId="{3F7B5062-B1EB-472F-A284-31641041E86F}" srcOrd="0" destOrd="0" presId="urn:microsoft.com/office/officeart/2005/8/layout/vList3"/>
    <dgm:cxn modelId="{F927B0C1-8B06-4020-8524-7A01F9B485C2}" srcId="{6BA59775-E6AE-43A9-A82C-91D243EF9971}" destId="{C8A84353-93EE-4464-848F-8941F68AFFD9}" srcOrd="1" destOrd="0" parTransId="{30AAAB52-AA3B-4DAE-B142-4C14EC39F23B}" sibTransId="{687C961A-18BB-4E9E-BD13-02DB9F468A43}"/>
    <dgm:cxn modelId="{8A7B20BF-8788-4B78-8413-0D5DC28ABB70}" srcId="{6BA59775-E6AE-43A9-A82C-91D243EF9971}" destId="{D1EBF8C0-1DC2-4386-BD5F-44B3D56E1EB1}" srcOrd="2" destOrd="0" parTransId="{F1F90FC9-DFA2-424C-BD39-DF6AB0494214}" sibTransId="{6A36937E-70B9-4A49-9D17-83A47660C6A7}"/>
    <dgm:cxn modelId="{03E6FA42-5DBF-4613-B8CA-17F11F73B070}" type="presOf" srcId="{D1EBF8C0-1DC2-4386-BD5F-44B3D56E1EB1}" destId="{07BB5C72-8022-47E4-99CA-893B5D6129C1}" srcOrd="0" destOrd="0" presId="urn:microsoft.com/office/officeart/2005/8/layout/vList3"/>
    <dgm:cxn modelId="{90F7DB23-94F0-4C28-A5C1-955383664D94}" type="presOf" srcId="{CFBE62D7-378C-46B9-9989-29FCD42609F4}" destId="{6E58644F-473C-4FC0-B6BB-25D5B235BD20}" srcOrd="0" destOrd="0" presId="urn:microsoft.com/office/officeart/2005/8/layout/vList3"/>
    <dgm:cxn modelId="{16337DD8-2488-4200-BE90-E3C5ACCE7951}" type="presOf" srcId="{9AC749D0-92EC-458E-8992-48519D70E0A0}" destId="{07BFC773-6982-481E-BB57-E4923C501C03}" srcOrd="0" destOrd="0" presId="urn:microsoft.com/office/officeart/2005/8/layout/vList3"/>
    <dgm:cxn modelId="{30732E63-CA09-459C-932F-C8C99BF1A316}" type="presParOf" srcId="{3F7B5062-B1EB-472F-A284-31641041E86F}" destId="{929DECBA-7BFA-4CA0-9B20-7BAF20A6E0E9}" srcOrd="0" destOrd="0" presId="urn:microsoft.com/office/officeart/2005/8/layout/vList3"/>
    <dgm:cxn modelId="{83338830-274D-4557-A5BA-7D66523081C3}" type="presParOf" srcId="{929DECBA-7BFA-4CA0-9B20-7BAF20A6E0E9}" destId="{A64B2EE9-EA2A-4A61-BC36-1AA0AD6127E3}" srcOrd="0" destOrd="0" presId="urn:microsoft.com/office/officeart/2005/8/layout/vList3"/>
    <dgm:cxn modelId="{232E4D19-BC71-40C6-938A-53677270AAFC}" type="presParOf" srcId="{929DECBA-7BFA-4CA0-9B20-7BAF20A6E0E9}" destId="{7DACECD6-80A9-42F4-ACEE-C6393D90D545}" srcOrd="1" destOrd="0" presId="urn:microsoft.com/office/officeart/2005/8/layout/vList3"/>
    <dgm:cxn modelId="{843CADCE-3E27-48B9-A532-FC84A127ED45}" type="presParOf" srcId="{3F7B5062-B1EB-472F-A284-31641041E86F}" destId="{2E84162F-0B49-488C-BB7A-AA511289A3B7}" srcOrd="1" destOrd="0" presId="urn:microsoft.com/office/officeart/2005/8/layout/vList3"/>
    <dgm:cxn modelId="{DFD9BAF3-9C9A-46C5-82A3-95F621067180}" type="presParOf" srcId="{3F7B5062-B1EB-472F-A284-31641041E86F}" destId="{79CB6096-EE03-4219-AB64-68FBFAB48675}" srcOrd="2" destOrd="0" presId="urn:microsoft.com/office/officeart/2005/8/layout/vList3"/>
    <dgm:cxn modelId="{F881CC8D-AB90-4E66-9939-3F9DB3A65545}" type="presParOf" srcId="{79CB6096-EE03-4219-AB64-68FBFAB48675}" destId="{3526AF06-C45E-419D-B7E6-B802FA9CF683}" srcOrd="0" destOrd="0" presId="urn:microsoft.com/office/officeart/2005/8/layout/vList3"/>
    <dgm:cxn modelId="{D1AA8857-FC34-4713-81A6-02278F33D3CA}" type="presParOf" srcId="{79CB6096-EE03-4219-AB64-68FBFAB48675}" destId="{C26A3D32-BCBB-4756-B847-D59323FA20D4}" srcOrd="1" destOrd="0" presId="urn:microsoft.com/office/officeart/2005/8/layout/vList3"/>
    <dgm:cxn modelId="{2AA52D0F-51C5-4E93-8C1C-610BABBAA5CF}" type="presParOf" srcId="{3F7B5062-B1EB-472F-A284-31641041E86F}" destId="{168250B2-C506-47DB-AE9D-1A824F3B7927}" srcOrd="3" destOrd="0" presId="urn:microsoft.com/office/officeart/2005/8/layout/vList3"/>
    <dgm:cxn modelId="{659D85ED-9A69-4C45-A9B4-B664A85DB4DF}" type="presParOf" srcId="{3F7B5062-B1EB-472F-A284-31641041E86F}" destId="{28EEBC49-0BE8-4E37-A449-B5FF125A976B}" srcOrd="4" destOrd="0" presId="urn:microsoft.com/office/officeart/2005/8/layout/vList3"/>
    <dgm:cxn modelId="{AAD225CF-431C-47C3-AE34-1F24A69D09D3}" type="presParOf" srcId="{28EEBC49-0BE8-4E37-A449-B5FF125A976B}" destId="{5CA2FC4C-055A-405C-A922-679FFC8ACDCC}" srcOrd="0" destOrd="0" presId="urn:microsoft.com/office/officeart/2005/8/layout/vList3"/>
    <dgm:cxn modelId="{C0497CC5-0B75-40A9-9DAD-969757D8E992}" type="presParOf" srcId="{28EEBC49-0BE8-4E37-A449-B5FF125A976B}" destId="{07BB5C72-8022-47E4-99CA-893B5D6129C1}" srcOrd="1" destOrd="0" presId="urn:microsoft.com/office/officeart/2005/8/layout/vList3"/>
    <dgm:cxn modelId="{645801C0-7917-4257-A32B-31D7808704A1}" type="presParOf" srcId="{3F7B5062-B1EB-472F-A284-31641041E86F}" destId="{F534F173-88AC-46E6-AF19-FB586D1E8741}" srcOrd="5" destOrd="0" presId="urn:microsoft.com/office/officeart/2005/8/layout/vList3"/>
    <dgm:cxn modelId="{5FBE01AB-6714-445A-A541-F69F990DF3A7}" type="presParOf" srcId="{3F7B5062-B1EB-472F-A284-31641041E86F}" destId="{330CB00D-53D2-45A8-911D-A5A71DDD85C5}" srcOrd="6" destOrd="0" presId="urn:microsoft.com/office/officeart/2005/8/layout/vList3"/>
    <dgm:cxn modelId="{CBBBE2AC-ADA7-457D-BBC4-B22FB67E2B71}" type="presParOf" srcId="{330CB00D-53D2-45A8-911D-A5A71DDD85C5}" destId="{8B630B36-3565-45EF-B6EC-83C768C71F78}" srcOrd="0" destOrd="0" presId="urn:microsoft.com/office/officeart/2005/8/layout/vList3"/>
    <dgm:cxn modelId="{BC148E58-49C8-40B4-BC6B-9132C34344CF}" type="presParOf" srcId="{330CB00D-53D2-45A8-911D-A5A71DDD85C5}" destId="{07BFC773-6982-481E-BB57-E4923C501C03}" srcOrd="1" destOrd="0" presId="urn:microsoft.com/office/officeart/2005/8/layout/vList3"/>
    <dgm:cxn modelId="{FDF946AD-7D98-462F-B946-FD622AA26FAE}" type="presParOf" srcId="{3F7B5062-B1EB-472F-A284-31641041E86F}" destId="{6CA873BF-8B81-4D76-BCC3-CCF9F55EC58E}" srcOrd="7" destOrd="0" presId="urn:microsoft.com/office/officeart/2005/8/layout/vList3"/>
    <dgm:cxn modelId="{C9529BA8-9D64-494E-9D5C-588514510FA7}" type="presParOf" srcId="{3F7B5062-B1EB-472F-A284-31641041E86F}" destId="{8A725432-DE45-4FB9-B458-48FEA1066A6B}" srcOrd="8" destOrd="0" presId="urn:microsoft.com/office/officeart/2005/8/layout/vList3"/>
    <dgm:cxn modelId="{EFA06533-638B-49BD-8AF3-948A33039932}" type="presParOf" srcId="{8A725432-DE45-4FB9-B458-48FEA1066A6B}" destId="{FB20E6C9-E8B1-4DF2-B50B-927D67D442E1}" srcOrd="0" destOrd="0" presId="urn:microsoft.com/office/officeart/2005/8/layout/vList3"/>
    <dgm:cxn modelId="{ECACC277-7648-47CA-867A-736F4F3F05F3}" type="presParOf" srcId="{8A725432-DE45-4FB9-B458-48FEA1066A6B}" destId="{6E58644F-473C-4FC0-B6BB-25D5B235BD20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0A08B5-07B5-475C-9608-9B0A2FAA6218}">
      <dsp:nvSpPr>
        <dsp:cNvPr id="0" name=""/>
        <dsp:cNvSpPr/>
      </dsp:nvSpPr>
      <dsp:spPr>
        <a:xfrm>
          <a:off x="3984095" y="1616"/>
          <a:ext cx="705136" cy="1282325"/>
        </a:xfrm>
        <a:prstGeom prst="rightArrow">
          <a:avLst>
            <a:gd name="adj1" fmla="val 75000"/>
            <a:gd name="adj2" fmla="val 50000"/>
          </a:avLst>
        </a:prstGeom>
        <a:solidFill>
          <a:srgbClr val="00B050"/>
        </a:solidFill>
        <a:ln w="25400" cap="flat" cmpd="sng" algn="ctr">
          <a:solidFill>
            <a:schemeClr val="accent4">
              <a:lumMod val="50000"/>
              <a:alpha val="9000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DE9B3F-2EBB-4DD1-A7CF-802A6B3D916A}">
      <dsp:nvSpPr>
        <dsp:cNvPr id="0" name=""/>
        <dsp:cNvSpPr/>
      </dsp:nvSpPr>
      <dsp:spPr>
        <a:xfrm>
          <a:off x="54947" y="1616"/>
          <a:ext cx="3929148" cy="1282325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«Отраслевая структура» бюджета  города Брянска</a:t>
          </a:r>
          <a:endParaRPr lang="ru-RU" sz="18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17545" y="64214"/>
        <a:ext cx="3803952" cy="1157129"/>
      </dsp:txXfrm>
    </dsp:sp>
    <dsp:sp modelId="{86F521B4-1175-43E6-BDDB-7F7B4C533848}">
      <dsp:nvSpPr>
        <dsp:cNvPr id="0" name=""/>
        <dsp:cNvSpPr/>
      </dsp:nvSpPr>
      <dsp:spPr>
        <a:xfrm>
          <a:off x="3908747" y="1371088"/>
          <a:ext cx="835327" cy="1282325"/>
        </a:xfrm>
        <a:prstGeom prst="rightArrow">
          <a:avLst>
            <a:gd name="adj1" fmla="val 75000"/>
            <a:gd name="adj2" fmla="val 50000"/>
          </a:avLst>
        </a:prstGeom>
        <a:solidFill>
          <a:srgbClr val="00B050">
            <a:alpha val="90000"/>
          </a:srgbClr>
        </a:solidFill>
        <a:ln w="25400" cap="flat" cmpd="sng" algn="ctr">
          <a:solidFill>
            <a:schemeClr val="accent4">
              <a:lumMod val="50000"/>
              <a:alpha val="9000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50C907-A313-4083-AD66-1B00E1AE7A32}">
      <dsp:nvSpPr>
        <dsp:cNvPr id="0" name=""/>
        <dsp:cNvSpPr/>
      </dsp:nvSpPr>
      <dsp:spPr>
        <a:xfrm>
          <a:off x="7819" y="1371088"/>
          <a:ext cx="3905825" cy="1282325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«Программная структура» бюджета города Брянска</a:t>
          </a:r>
          <a:endParaRPr lang="ru-RU" sz="18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0417" y="1433686"/>
        <a:ext cx="3780629" cy="1157129"/>
      </dsp:txXfrm>
    </dsp:sp>
    <dsp:sp modelId="{8C34CBF4-AF94-4B61-99C0-FC3D041F67BB}">
      <dsp:nvSpPr>
        <dsp:cNvPr id="0" name=""/>
        <dsp:cNvSpPr/>
      </dsp:nvSpPr>
      <dsp:spPr>
        <a:xfrm>
          <a:off x="3925218" y="2796406"/>
          <a:ext cx="803360" cy="1282325"/>
        </a:xfrm>
        <a:prstGeom prst="rightArrow">
          <a:avLst>
            <a:gd name="adj1" fmla="val 75000"/>
            <a:gd name="adj2" fmla="val 50000"/>
          </a:avLst>
        </a:prstGeom>
        <a:solidFill>
          <a:srgbClr val="00B050">
            <a:alpha val="90000"/>
          </a:srgbClr>
        </a:solidFill>
        <a:ln w="25400" cap="flat" cmpd="sng" algn="ctr">
          <a:solidFill>
            <a:schemeClr val="accent4">
              <a:lumMod val="50000"/>
              <a:alpha val="9000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AEEFEA-1B56-4373-93B2-8803550697D9}">
      <dsp:nvSpPr>
        <dsp:cNvPr id="0" name=""/>
        <dsp:cNvSpPr/>
      </dsp:nvSpPr>
      <dsp:spPr>
        <a:xfrm>
          <a:off x="7819" y="2855790"/>
          <a:ext cx="3938355" cy="1282325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«Ведомственная структура» бюджета города Брянска</a:t>
          </a:r>
          <a:endParaRPr lang="ru-RU" sz="18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0417" y="2918388"/>
        <a:ext cx="3813159" cy="1157129"/>
      </dsp:txXfrm>
    </dsp:sp>
    <dsp:sp modelId="{8606E818-5886-4E2A-9212-82738B157283}">
      <dsp:nvSpPr>
        <dsp:cNvPr id="0" name=""/>
        <dsp:cNvSpPr/>
      </dsp:nvSpPr>
      <dsp:spPr>
        <a:xfrm>
          <a:off x="3963848" y="4230110"/>
          <a:ext cx="768612" cy="1282325"/>
        </a:xfrm>
        <a:prstGeom prst="rightArrow">
          <a:avLst>
            <a:gd name="adj1" fmla="val 75000"/>
            <a:gd name="adj2" fmla="val 50000"/>
          </a:avLst>
        </a:prstGeom>
        <a:solidFill>
          <a:srgbClr val="00B050">
            <a:alpha val="90000"/>
          </a:srgbClr>
        </a:solidFill>
        <a:ln w="25400" cap="flat" cmpd="sng" algn="ctr">
          <a:solidFill>
            <a:schemeClr val="accent4">
              <a:lumMod val="50000"/>
              <a:alpha val="9000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828814-BD2A-4D05-9B9C-F76270B5518A}">
      <dsp:nvSpPr>
        <dsp:cNvPr id="0" name=""/>
        <dsp:cNvSpPr/>
      </dsp:nvSpPr>
      <dsp:spPr>
        <a:xfrm>
          <a:off x="1654" y="4233290"/>
          <a:ext cx="3972257" cy="1282325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0" tIns="34290" rIns="3600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«Экономическая структура» расходов бюджета города Брянска</a:t>
          </a:r>
          <a:endParaRPr lang="ru-RU" sz="18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4252" y="4295888"/>
        <a:ext cx="3847061" cy="115712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97D707-220E-445D-881D-5F24A9363E25}">
      <dsp:nvSpPr>
        <dsp:cNvPr id="0" name=""/>
        <dsp:cNvSpPr/>
      </dsp:nvSpPr>
      <dsp:spPr>
        <a:xfrm>
          <a:off x="0" y="16004"/>
          <a:ext cx="2518912" cy="32874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896938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Образование</a:t>
          </a:r>
          <a:endParaRPr lang="ru-RU" sz="1100" b="1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16048" y="32052"/>
        <a:ext cx="2486816" cy="296650"/>
      </dsp:txXfrm>
    </dsp:sp>
    <dsp:sp modelId="{DE79052B-F012-43D5-AED9-08B25D745739}">
      <dsp:nvSpPr>
        <dsp:cNvPr id="0" name=""/>
        <dsp:cNvSpPr/>
      </dsp:nvSpPr>
      <dsp:spPr>
        <a:xfrm>
          <a:off x="0" y="480965"/>
          <a:ext cx="2518912" cy="24414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896938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Национальная экономика</a:t>
          </a:r>
          <a:endParaRPr lang="ru-RU" sz="1100" b="1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11918" y="492883"/>
        <a:ext cx="2495076" cy="220313"/>
      </dsp:txXfrm>
    </dsp:sp>
    <dsp:sp modelId="{9E6BC1DC-3F21-45EF-BD24-29FC37D5CBA9}">
      <dsp:nvSpPr>
        <dsp:cNvPr id="0" name=""/>
        <dsp:cNvSpPr/>
      </dsp:nvSpPr>
      <dsp:spPr>
        <a:xfrm>
          <a:off x="0" y="811675"/>
          <a:ext cx="2518912" cy="23807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896938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ЖКХ</a:t>
          </a:r>
          <a:endParaRPr lang="ru-RU" sz="1100" b="1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11622" y="823297"/>
        <a:ext cx="2495668" cy="214828"/>
      </dsp:txXfrm>
    </dsp:sp>
    <dsp:sp modelId="{526C8656-31A6-4123-82D5-1655642C30EC}">
      <dsp:nvSpPr>
        <dsp:cNvPr id="0" name=""/>
        <dsp:cNvSpPr/>
      </dsp:nvSpPr>
      <dsp:spPr>
        <a:xfrm>
          <a:off x="0" y="1151880"/>
          <a:ext cx="2518912" cy="378770"/>
        </a:xfrm>
        <a:prstGeom prst="roundRect">
          <a:avLst/>
        </a:prstGeom>
        <a:solidFill>
          <a:schemeClr val="bg1"/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marR="0" lvl="0" indent="0" algn="ctr" defTabSz="896938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1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Общегосударственные вопросы</a:t>
          </a:r>
          <a:endParaRPr lang="ru-RU" sz="1100" b="1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18490" y="1170370"/>
        <a:ext cx="2481932" cy="341790"/>
      </dsp:txXfrm>
    </dsp:sp>
    <dsp:sp modelId="{98FD1F13-F72F-46C5-A69C-F06CDC542801}">
      <dsp:nvSpPr>
        <dsp:cNvPr id="0" name=""/>
        <dsp:cNvSpPr/>
      </dsp:nvSpPr>
      <dsp:spPr>
        <a:xfrm>
          <a:off x="0" y="1650690"/>
          <a:ext cx="2518912" cy="225735"/>
        </a:xfrm>
        <a:prstGeom prst="roundRect">
          <a:avLst/>
        </a:prstGeom>
        <a:solidFill>
          <a:schemeClr val="bg1"/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marR="0" lvl="0" indent="0" algn="ctr" defTabSz="896938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1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Культура , кинематография</a:t>
          </a:r>
          <a:endParaRPr lang="ru-RU" sz="1100" b="1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11019" y="1661709"/>
        <a:ext cx="2496874" cy="203697"/>
      </dsp:txXfrm>
    </dsp:sp>
    <dsp:sp modelId="{6E40E5DB-DA09-4711-9704-470BCC8A6C14}">
      <dsp:nvSpPr>
        <dsp:cNvPr id="0" name=""/>
        <dsp:cNvSpPr/>
      </dsp:nvSpPr>
      <dsp:spPr>
        <a:xfrm>
          <a:off x="0" y="2001498"/>
          <a:ext cx="2518912" cy="23858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marR="0" lvl="0" indent="0" algn="ctr" defTabSz="896938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100" b="1" kern="1200" dirty="0" smtClean="0">
            <a:latin typeface="Tahoma" pitchFamily="34" charset="0"/>
            <a:ea typeface="Tahoma" pitchFamily="34" charset="0"/>
            <a:cs typeface="Tahoma" pitchFamily="34" charset="0"/>
          </a:endParaRPr>
        </a:p>
        <a:p>
          <a:pPr marL="0" marR="0" lvl="0" indent="0" algn="ctr" defTabSz="896938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1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Физическая культура и спорт</a:t>
          </a:r>
          <a:endParaRPr lang="ru-RU" sz="1100" b="1" kern="1200" dirty="0">
            <a:latin typeface="Tahoma" pitchFamily="34" charset="0"/>
            <a:ea typeface="Tahoma" pitchFamily="34" charset="0"/>
            <a:cs typeface="Tahoma" pitchFamily="34" charset="0"/>
          </a:endParaRPr>
        </a:p>
        <a:p>
          <a:pPr marL="0" lvl="0" indent="0" algn="ctr" defTabSz="896938">
            <a:spcBef>
              <a:spcPct val="0"/>
            </a:spcBef>
          </a:pPr>
          <a:endParaRPr lang="ru-RU" sz="1100" b="1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11647" y="2013145"/>
        <a:ext cx="2495618" cy="215290"/>
      </dsp:txXfrm>
    </dsp:sp>
    <dsp:sp modelId="{488EB70B-8766-4ADF-9E80-26ECAF615274}">
      <dsp:nvSpPr>
        <dsp:cNvPr id="0" name=""/>
        <dsp:cNvSpPr/>
      </dsp:nvSpPr>
      <dsp:spPr>
        <a:xfrm>
          <a:off x="0" y="2352305"/>
          <a:ext cx="2518912" cy="26042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marR="0" lvl="0" indent="0" algn="ctr" defTabSz="896938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Социальная политика</a:t>
          </a:r>
          <a:endParaRPr lang="ru-RU" sz="1200" b="1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12713" y="2365018"/>
        <a:ext cx="2493486" cy="234997"/>
      </dsp:txXfrm>
    </dsp:sp>
    <dsp:sp modelId="{2B35630F-5E6A-4D58-9E9A-0009E22B754C}">
      <dsp:nvSpPr>
        <dsp:cNvPr id="0" name=""/>
        <dsp:cNvSpPr/>
      </dsp:nvSpPr>
      <dsp:spPr>
        <a:xfrm>
          <a:off x="0" y="2703113"/>
          <a:ext cx="2518912" cy="29037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896938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Обслуживание долга</a:t>
          </a:r>
          <a:endParaRPr lang="ru-RU" sz="1100" b="1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14175" y="2717288"/>
        <a:ext cx="2490562" cy="262020"/>
      </dsp:txXfrm>
    </dsp:sp>
    <dsp:sp modelId="{59F84C98-6C37-49A8-8D82-23347E671D7F}">
      <dsp:nvSpPr>
        <dsp:cNvPr id="0" name=""/>
        <dsp:cNvSpPr/>
      </dsp:nvSpPr>
      <dsp:spPr>
        <a:xfrm>
          <a:off x="0" y="3053922"/>
          <a:ext cx="2518912" cy="29647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896938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Национальная безопасность</a:t>
          </a:r>
          <a:endParaRPr lang="ru-RU" sz="1100" b="1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14473" y="3068395"/>
        <a:ext cx="2489966" cy="267529"/>
      </dsp:txXfrm>
    </dsp:sp>
    <dsp:sp modelId="{9D085138-6745-477C-A1A2-6B1514F5997F}">
      <dsp:nvSpPr>
        <dsp:cNvPr id="0" name=""/>
        <dsp:cNvSpPr/>
      </dsp:nvSpPr>
      <dsp:spPr>
        <a:xfrm>
          <a:off x="0" y="3798056"/>
          <a:ext cx="2518912" cy="2639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896938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Национальная оборона</a:t>
          </a:r>
          <a:endParaRPr lang="ru-RU" sz="1100" b="1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12885" y="3810941"/>
        <a:ext cx="2493142" cy="238185"/>
      </dsp:txXfrm>
    </dsp:sp>
    <dsp:sp modelId="{5667E09D-CECE-4642-9BDA-2F4C357CC054}">
      <dsp:nvSpPr>
        <dsp:cNvPr id="0" name=""/>
        <dsp:cNvSpPr/>
      </dsp:nvSpPr>
      <dsp:spPr>
        <a:xfrm>
          <a:off x="0" y="3433295"/>
          <a:ext cx="2518912" cy="2639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Охрана окружающей среды</a:t>
          </a:r>
          <a:endParaRPr lang="ru-RU" sz="1100" b="1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12885" y="3446180"/>
        <a:ext cx="2493142" cy="23818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ACECD6-80A9-42F4-ACEE-C6393D90D545}">
      <dsp:nvSpPr>
        <dsp:cNvPr id="0" name=""/>
        <dsp:cNvSpPr/>
      </dsp:nvSpPr>
      <dsp:spPr>
        <a:xfrm rot="10800000">
          <a:off x="380732" y="129633"/>
          <a:ext cx="7468134" cy="49134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6669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НП  «Образование» – 1 508,6  млн. рублей</a:t>
          </a:r>
          <a:endParaRPr lang="ru-RU" sz="1400" kern="1200" dirty="0">
            <a:solidFill>
              <a:schemeClr val="tx1"/>
            </a:solidFill>
          </a:endParaRPr>
        </a:p>
      </dsp:txBody>
      <dsp:txXfrm rot="10800000">
        <a:off x="503568" y="129633"/>
        <a:ext cx="7345298" cy="491344"/>
      </dsp:txXfrm>
    </dsp:sp>
    <dsp:sp modelId="{A64B2EE9-EA2A-4A61-BC36-1AA0AD6127E3}">
      <dsp:nvSpPr>
        <dsp:cNvPr id="0" name=""/>
        <dsp:cNvSpPr/>
      </dsp:nvSpPr>
      <dsp:spPr>
        <a:xfrm>
          <a:off x="973014" y="1984"/>
          <a:ext cx="810886" cy="746642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6A3D32-BCBB-4756-B847-D59323FA20D4}">
      <dsp:nvSpPr>
        <dsp:cNvPr id="0" name=""/>
        <dsp:cNvSpPr/>
      </dsp:nvSpPr>
      <dsp:spPr>
        <a:xfrm rot="10800000">
          <a:off x="432066" y="1008112"/>
          <a:ext cx="7468134" cy="49134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6669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НП «Культура» –  3 965,0  млн. рублей</a:t>
          </a:r>
          <a:endParaRPr lang="ru-RU" sz="1400" kern="1200" dirty="0">
            <a:solidFill>
              <a:schemeClr val="tx1"/>
            </a:solidFill>
          </a:endParaRPr>
        </a:p>
      </dsp:txBody>
      <dsp:txXfrm rot="10800000">
        <a:off x="554902" y="1008112"/>
        <a:ext cx="7345298" cy="491344"/>
      </dsp:txXfrm>
    </dsp:sp>
    <dsp:sp modelId="{3526AF06-C45E-419D-B7E6-B802FA9CF683}">
      <dsp:nvSpPr>
        <dsp:cNvPr id="0" name=""/>
        <dsp:cNvSpPr/>
      </dsp:nvSpPr>
      <dsp:spPr>
        <a:xfrm>
          <a:off x="923290" y="895297"/>
          <a:ext cx="910334" cy="779386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BB5C72-8022-47E4-99CA-893B5D6129C1}">
      <dsp:nvSpPr>
        <dsp:cNvPr id="0" name=""/>
        <dsp:cNvSpPr/>
      </dsp:nvSpPr>
      <dsp:spPr>
        <a:xfrm rot="10800000">
          <a:off x="380732" y="1997677"/>
          <a:ext cx="7468134" cy="49134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6669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НП «Жилье и городская среда» - 1 290,1 млн. рублей</a:t>
          </a:r>
          <a:endParaRPr lang="ru-RU" sz="1400" kern="1200" dirty="0">
            <a:solidFill>
              <a:schemeClr val="tx1"/>
            </a:solidFill>
          </a:endParaRPr>
        </a:p>
      </dsp:txBody>
      <dsp:txXfrm rot="10800000">
        <a:off x="503568" y="1997677"/>
        <a:ext cx="7345298" cy="491344"/>
      </dsp:txXfrm>
    </dsp:sp>
    <dsp:sp modelId="{5CA2FC4C-055A-405C-A922-679FFC8ACDCC}">
      <dsp:nvSpPr>
        <dsp:cNvPr id="0" name=""/>
        <dsp:cNvSpPr/>
      </dsp:nvSpPr>
      <dsp:spPr>
        <a:xfrm>
          <a:off x="968681" y="1821353"/>
          <a:ext cx="819553" cy="843992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BFC773-6982-481E-BB57-E4923C501C03}">
      <dsp:nvSpPr>
        <dsp:cNvPr id="0" name=""/>
        <dsp:cNvSpPr/>
      </dsp:nvSpPr>
      <dsp:spPr>
        <a:xfrm rot="10800000">
          <a:off x="380732" y="2941004"/>
          <a:ext cx="7468134" cy="49134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6669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НП «Демография» - 18,7 млн. рублей</a:t>
          </a:r>
          <a:endParaRPr lang="ru-RU" sz="1400" kern="1200" dirty="0">
            <a:solidFill>
              <a:schemeClr val="tx1"/>
            </a:solidFill>
          </a:endParaRPr>
        </a:p>
      </dsp:txBody>
      <dsp:txXfrm rot="10800000">
        <a:off x="503568" y="2941004"/>
        <a:ext cx="7345298" cy="491344"/>
      </dsp:txXfrm>
    </dsp:sp>
    <dsp:sp modelId="{8B630B36-3565-45EF-B6EC-83C768C71F78}">
      <dsp:nvSpPr>
        <dsp:cNvPr id="0" name=""/>
        <dsp:cNvSpPr/>
      </dsp:nvSpPr>
      <dsp:spPr>
        <a:xfrm>
          <a:off x="943580" y="2812016"/>
          <a:ext cx="869754" cy="749320"/>
        </a:xfrm>
        <a:prstGeom prst="ellipse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58644F-473C-4FC0-B6BB-25D5B235BD20}">
      <dsp:nvSpPr>
        <dsp:cNvPr id="0" name=""/>
        <dsp:cNvSpPr/>
      </dsp:nvSpPr>
      <dsp:spPr>
        <a:xfrm rot="10800000">
          <a:off x="448046" y="3905363"/>
          <a:ext cx="7400820" cy="49134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6669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НП «Безопасные и качественные дороги» -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1 118,9 млн. рублей</a:t>
          </a:r>
          <a:endParaRPr lang="ru-RU" sz="1400" kern="1200" dirty="0">
            <a:solidFill>
              <a:schemeClr val="tx1"/>
            </a:solidFill>
          </a:endParaRPr>
        </a:p>
      </dsp:txBody>
      <dsp:txXfrm rot="10800000">
        <a:off x="570882" y="3905363"/>
        <a:ext cx="7277984" cy="491344"/>
      </dsp:txXfrm>
    </dsp:sp>
    <dsp:sp modelId="{FB20E6C9-E8B1-4DF2-B50B-927D67D442E1}">
      <dsp:nvSpPr>
        <dsp:cNvPr id="0" name=""/>
        <dsp:cNvSpPr/>
      </dsp:nvSpPr>
      <dsp:spPr>
        <a:xfrm>
          <a:off x="972594" y="3708007"/>
          <a:ext cx="811726" cy="815971"/>
        </a:xfrm>
        <a:prstGeom prst="ellipse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image" Target="../media/image9.emf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0.18476</cdr:x>
      <cdr:y>0.07948</cdr:y>
    </cdr:from>
    <cdr:to>
      <cdr:x>0.29587</cdr:x>
      <cdr:y>0.15963</cdr:y>
    </cdr:to>
    <cdr:sp macro="" textlink="">
      <cdr:nvSpPr>
        <cdr:cNvPr id="2" name="TextBox 1"/>
        <cdr:cNvSpPr txBox="1"/>
      </cdr:nvSpPr>
      <cdr:spPr>
        <a:xfrm xmlns:a="http://schemas.openxmlformats.org/drawingml/2006/main" rot="10537896" flipV="1">
          <a:off x="1520498" y="359721"/>
          <a:ext cx="914400" cy="36277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0.14</cdr:x>
      <cdr:y>0.06364</cdr:y>
    </cdr:from>
    <cdr:to>
      <cdr:x>0.34125</cdr:x>
      <cdr:y>0.17501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152128" y="288032"/>
          <a:ext cx="1656184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0.23625</cdr:x>
      <cdr:y>0.1591</cdr:y>
    </cdr:from>
    <cdr:to>
      <cdr:x>0.42874</cdr:x>
      <cdr:y>0.27047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944216" y="720080"/>
          <a:ext cx="1584176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600" dirty="0"/>
        </a:p>
      </cdr:txBody>
    </cdr:sp>
  </cdr:relSizeAnchor>
  <cdr:relSizeAnchor xmlns:cdr="http://schemas.openxmlformats.org/drawingml/2006/chartDrawing">
    <cdr:from>
      <cdr:x>0.41999</cdr:x>
      <cdr:y>0.11137</cdr:y>
    </cdr:from>
    <cdr:to>
      <cdr:x>0.55999</cdr:x>
      <cdr:y>0.25456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3456384" y="504056"/>
          <a:ext cx="1152128" cy="6480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0.57749</cdr:x>
      <cdr:y>0.0329</cdr:y>
    </cdr:from>
    <cdr:to>
      <cdr:x>0.76999</cdr:x>
      <cdr:y>0.09654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4752528" y="161082"/>
          <a:ext cx="1584198" cy="3116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600" dirty="0" smtClean="0"/>
        </a:p>
        <a:p xmlns:a="http://schemas.openxmlformats.org/drawingml/2006/main">
          <a:endParaRPr lang="ru-RU" sz="1600" dirty="0"/>
        </a:p>
      </cdr:txBody>
    </cdr:sp>
  </cdr:relSizeAnchor>
  <cdr:relSizeAnchor xmlns:cdr="http://schemas.openxmlformats.org/drawingml/2006/chartDrawing">
    <cdr:from>
      <cdr:x>0.48999</cdr:x>
      <cdr:y>0.02941</cdr:y>
    </cdr:from>
    <cdr:to>
      <cdr:x>0.56874</cdr:x>
      <cdr:y>0.11765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4032448" y="144016"/>
          <a:ext cx="648072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0.77375</cdr:x>
      <cdr:y>0.00167</cdr:y>
    </cdr:from>
    <cdr:to>
      <cdr:x>0.89676</cdr:x>
      <cdr:y>0.08824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6030300" y="9241"/>
          <a:ext cx="958715" cy="47955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9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3 737,3</a:t>
          </a:r>
        </a:p>
        <a:p xmlns:a="http://schemas.openxmlformats.org/drawingml/2006/main">
          <a:endParaRPr lang="ru-RU" sz="1100" dirty="0">
            <a:solidFill>
              <a:srgbClr val="C00000"/>
            </a:solidFill>
          </a:endParaRPr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0.25712</cdr:x>
      <cdr:y>0.09437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-3373301" y="-4525250"/>
          <a:ext cx="666529" cy="2070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процент</a:t>
          </a:r>
          <a:endParaRPr lang="ru-RU" sz="1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0.05406</cdr:x>
      <cdr:y>0.7156</cdr:y>
    </cdr:from>
    <cdr:to>
      <cdr:x>0.94148</cdr:x>
      <cdr:y>0.84322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144017" y="2276191"/>
          <a:ext cx="2363970" cy="40593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9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ДОЛЯ РАСХОДОВ НА </a:t>
          </a:r>
        </a:p>
        <a:p xmlns:a="http://schemas.openxmlformats.org/drawingml/2006/main">
          <a:pPr algn="ctr"/>
          <a:r>
            <a:rPr lang="ru-RU" sz="9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ОБСЛУЖИВАНИЕ </a:t>
          </a:r>
        </a:p>
        <a:p xmlns:a="http://schemas.openxmlformats.org/drawingml/2006/main">
          <a:pPr algn="ctr"/>
          <a:r>
            <a:rPr lang="ru-RU" sz="9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ДОЛГА В  ОБЩЕМ ОБЪЕМЕ </a:t>
          </a:r>
        </a:p>
        <a:p xmlns:a="http://schemas.openxmlformats.org/drawingml/2006/main">
          <a:pPr algn="ctr"/>
          <a:r>
            <a:rPr lang="ru-RU" sz="9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РАСХОДОВ</a:t>
          </a:r>
          <a:endParaRPr lang="ru-RU" sz="9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0.28638</cdr:x>
      <cdr:y>0.20452</cdr:y>
    </cdr:from>
    <cdr:to>
      <cdr:x>0.37339</cdr:x>
      <cdr:y>0.70277</cdr:y>
    </cdr:to>
    <cdr:sp macro="" textlink="">
      <cdr:nvSpPr>
        <cdr:cNvPr id="2" name="Правая фигурная скобка 1"/>
        <cdr:cNvSpPr/>
      </cdr:nvSpPr>
      <cdr:spPr>
        <a:xfrm xmlns:a="http://schemas.openxmlformats.org/drawingml/2006/main">
          <a:off x="1254040" y="769865"/>
          <a:ext cx="381021" cy="1875568"/>
        </a:xfrm>
        <a:prstGeom xmlns:a="http://schemas.openxmlformats.org/drawingml/2006/main" prst="rightBrace">
          <a:avLst>
            <a:gd name="adj1" fmla="val 100333"/>
            <a:gd name="adj2" fmla="val 50000"/>
          </a:avLst>
        </a:prstGeom>
        <a:noFill xmlns:a="http://schemas.openxmlformats.org/drawingml/2006/main"/>
        <a:ln xmlns:a="http://schemas.openxmlformats.org/drawingml/2006/main" w="15875">
          <a:solidFill>
            <a:srgbClr val="006699"/>
          </a:solidFill>
          <a:prstDash val="solid"/>
          <a:round/>
          <a:headEnd w="lg" len="sm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0.58364</cdr:x>
      <cdr:y>0.05397</cdr:y>
    </cdr:from>
    <cdr:to>
      <cdr:x>0.63269</cdr:x>
      <cdr:y>0.66995</cdr:y>
    </cdr:to>
    <cdr:sp macro="" textlink="">
      <cdr:nvSpPr>
        <cdr:cNvPr id="3" name="Правая фигурная скобка 2"/>
        <cdr:cNvSpPr/>
      </cdr:nvSpPr>
      <cdr:spPr>
        <a:xfrm xmlns:a="http://schemas.openxmlformats.org/drawingml/2006/main">
          <a:off x="2555776" y="203146"/>
          <a:ext cx="214772" cy="2318760"/>
        </a:xfrm>
        <a:prstGeom xmlns:a="http://schemas.openxmlformats.org/drawingml/2006/main" prst="rightBrace">
          <a:avLst>
            <a:gd name="adj1" fmla="val 100333"/>
            <a:gd name="adj2" fmla="val 50000"/>
          </a:avLst>
        </a:prstGeom>
        <a:noFill xmlns:a="http://schemas.openxmlformats.org/drawingml/2006/main"/>
        <a:ln xmlns:a="http://schemas.openxmlformats.org/drawingml/2006/main" w="15875">
          <a:solidFill>
            <a:srgbClr val="006699"/>
          </a:solidFill>
          <a:prstDash val="solid"/>
          <a:round/>
          <a:headEnd w="lg" len="sm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0.62161</cdr:x>
      <cdr:y>0.32938</cdr:y>
    </cdr:from>
    <cdr:to>
      <cdr:x>0.68486</cdr:x>
      <cdr:y>0.56321</cdr:y>
    </cdr:to>
    <cdr:sp macro="" textlink="">
      <cdr:nvSpPr>
        <cdr:cNvPr id="4" name="TextBox 4"/>
        <cdr:cNvSpPr txBox="1"/>
      </cdr:nvSpPr>
      <cdr:spPr>
        <a:xfrm xmlns:a="http://schemas.openxmlformats.org/drawingml/2006/main" rot="5400000">
          <a:off x="2420408" y="1541498"/>
          <a:ext cx="880211" cy="276999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b="1" dirty="0" smtClean="0">
              <a:solidFill>
                <a:srgbClr val="0066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15 244,2</a:t>
          </a:r>
          <a:endParaRPr lang="ru-RU" sz="1200" b="1" dirty="0">
            <a:solidFill>
              <a:srgbClr val="0066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0.84675</cdr:x>
      <cdr:y>0.12192</cdr:y>
    </cdr:from>
    <cdr:to>
      <cdr:x>0.88963</cdr:x>
      <cdr:y>0.65039</cdr:y>
    </cdr:to>
    <cdr:sp macro="" textlink="">
      <cdr:nvSpPr>
        <cdr:cNvPr id="5" name="Правая фигурная скобка 4"/>
        <cdr:cNvSpPr/>
      </cdr:nvSpPr>
      <cdr:spPr>
        <a:xfrm xmlns:a="http://schemas.openxmlformats.org/drawingml/2006/main">
          <a:off x="3707904" y="458942"/>
          <a:ext cx="187771" cy="1989330"/>
        </a:xfrm>
        <a:prstGeom xmlns:a="http://schemas.openxmlformats.org/drawingml/2006/main" prst="rightBrace">
          <a:avLst>
            <a:gd name="adj1" fmla="val 96333"/>
            <a:gd name="adj2" fmla="val 52488"/>
          </a:avLst>
        </a:prstGeom>
        <a:noFill xmlns:a="http://schemas.openxmlformats.org/drawingml/2006/main"/>
        <a:ln xmlns:a="http://schemas.openxmlformats.org/drawingml/2006/main" w="15875">
          <a:solidFill>
            <a:srgbClr val="006699"/>
          </a:solidFill>
          <a:prstDash val="solid"/>
          <a:round/>
          <a:headEnd w="lg" len="sm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0.86845</cdr:x>
      <cdr:y>0.41708</cdr:y>
    </cdr:from>
    <cdr:to>
      <cdr:x>0.9317</cdr:x>
      <cdr:y>0.65029</cdr:y>
    </cdr:to>
    <cdr:sp macro="" textlink="">
      <cdr:nvSpPr>
        <cdr:cNvPr id="6" name="TextBox 4"/>
        <cdr:cNvSpPr txBox="1"/>
      </cdr:nvSpPr>
      <cdr:spPr>
        <a:xfrm xmlns:a="http://schemas.openxmlformats.org/drawingml/2006/main" rot="5400000">
          <a:off x="3566879" y="1575758"/>
          <a:ext cx="749107" cy="276999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b="1" dirty="0" smtClean="0">
              <a:solidFill>
                <a:srgbClr val="0066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14 021,3</a:t>
          </a:r>
          <a:endParaRPr lang="ru-RU" sz="1200" b="1" dirty="0">
            <a:solidFill>
              <a:srgbClr val="0066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0.42047</cdr:x>
      <cdr:y>0.07754</cdr:y>
    </cdr:from>
    <cdr:to>
      <cdr:x>0.79122</cdr:x>
      <cdr:y>0.18433</cdr:y>
    </cdr:to>
    <cdr:sp macro="" textlink="">
      <cdr:nvSpPr>
        <cdr:cNvPr id="7" name="Выгнутая вверх стрелка 6"/>
        <cdr:cNvSpPr/>
      </cdr:nvSpPr>
      <cdr:spPr>
        <a:xfrm xmlns:a="http://schemas.openxmlformats.org/drawingml/2006/main" rot="1207550">
          <a:off x="1841246" y="297337"/>
          <a:ext cx="1623513" cy="409479"/>
        </a:xfrm>
        <a:prstGeom xmlns:a="http://schemas.openxmlformats.org/drawingml/2006/main" prst="curvedDownArrow">
          <a:avLst>
            <a:gd name="adj1" fmla="val 25000"/>
            <a:gd name="adj2" fmla="val 45921"/>
            <a:gd name="adj3" fmla="val 16678"/>
          </a:avLst>
        </a:prstGeom>
        <a:solidFill xmlns:a="http://schemas.openxmlformats.org/drawingml/2006/main">
          <a:srgbClr val="0070C0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ru-RU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0.57666</cdr:x>
      <cdr:y>0.06927</cdr:y>
    </cdr:from>
    <cdr:to>
      <cdr:x>0.99261</cdr:x>
      <cdr:y>0.18966</cdr:y>
    </cdr:to>
    <cdr:sp macro="" textlink="">
      <cdr:nvSpPr>
        <cdr:cNvPr id="8" name="TextBox 5"/>
        <cdr:cNvSpPr txBox="1"/>
      </cdr:nvSpPr>
      <cdr:spPr>
        <a:xfrm xmlns:a="http://schemas.openxmlformats.org/drawingml/2006/main" rot="1667577">
          <a:off x="2525192" y="265620"/>
          <a:ext cx="1821444" cy="46164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2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Уточненный план на год исполнен на 92,0%</a:t>
          </a:r>
          <a:endParaRPr lang="ru-RU" sz="1200" b="1" dirty="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0.1801</cdr:x>
      <cdr:y>0.0113</cdr:y>
    </cdr:from>
    <cdr:to>
      <cdr:x>0.92765</cdr:x>
      <cdr:y>0.15683</cdr:y>
    </cdr:to>
    <cdr:sp macro="" textlink="">
      <cdr:nvSpPr>
        <cdr:cNvPr id="2" name="TextBox 9"/>
        <cdr:cNvSpPr txBox="1"/>
      </cdr:nvSpPr>
      <cdr:spPr>
        <a:xfrm xmlns:a="http://schemas.openxmlformats.org/drawingml/2006/main">
          <a:off x="537789" y="23898"/>
          <a:ext cx="2232248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Факт за 2023  год,%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0.49109</cdr:x>
      <cdr:y>0.32621</cdr:y>
    </cdr:from>
    <cdr:to>
      <cdr:x>0.61627</cdr:x>
      <cdr:y>0.49466</cdr:y>
    </cdr:to>
    <cdr:cxnSp macro="">
      <cdr:nvCxnSpPr>
        <cdr:cNvPr id="4" name="Прямая со стрелкой 3"/>
        <cdr:cNvCxnSpPr/>
      </cdr:nvCxnSpPr>
      <cdr:spPr>
        <a:xfrm xmlns:a="http://schemas.openxmlformats.org/drawingml/2006/main" flipV="1">
          <a:off x="3672408" y="1255062"/>
          <a:ext cx="936104" cy="648072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rgbClr val="FF0000"/>
          </a:solidFill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0.24073</cdr:x>
      <cdr:y>0.38236</cdr:y>
    </cdr:from>
    <cdr:to>
      <cdr:x>0.35628</cdr:x>
      <cdr:y>0.49466</cdr:y>
    </cdr:to>
    <cdr:cxnSp macro="">
      <cdr:nvCxnSpPr>
        <cdr:cNvPr id="5" name="Прямая со стрелкой 4"/>
        <cdr:cNvCxnSpPr/>
      </cdr:nvCxnSpPr>
      <cdr:spPr>
        <a:xfrm xmlns:a="http://schemas.openxmlformats.org/drawingml/2006/main" flipV="1">
          <a:off x="1800200" y="1471086"/>
          <a:ext cx="864096" cy="432048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rgbClr val="FF0000"/>
          </a:solidFill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0.73182</cdr:x>
      <cdr:y>0.21392</cdr:y>
    </cdr:from>
    <cdr:to>
      <cdr:x>0.87626</cdr:x>
      <cdr:y>0.45723</cdr:y>
    </cdr:to>
    <cdr:cxnSp macro="">
      <cdr:nvCxnSpPr>
        <cdr:cNvPr id="10" name="Прямая со стрелкой 9"/>
        <cdr:cNvCxnSpPr/>
      </cdr:nvCxnSpPr>
      <cdr:spPr>
        <a:xfrm xmlns:a="http://schemas.openxmlformats.org/drawingml/2006/main" flipV="1">
          <a:off x="5472608" y="823014"/>
          <a:ext cx="1080120" cy="936104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rgbClr val="FF0000"/>
          </a:solidFill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0.22209</cdr:x>
      <cdr:y>0.34772</cdr:y>
    </cdr:from>
    <cdr:to>
      <cdr:x>0.36232</cdr:x>
      <cdr:y>0.41972</cdr:y>
    </cdr:to>
    <cdr:sp macro="" textlink="">
      <cdr:nvSpPr>
        <cdr:cNvPr id="15" name="TextBox 4"/>
        <cdr:cNvSpPr txBox="1"/>
      </cdr:nvSpPr>
      <cdr:spPr>
        <a:xfrm xmlns:a="http://schemas.openxmlformats.org/drawingml/2006/main" rot="19947467">
          <a:off x="1660805" y="1337794"/>
          <a:ext cx="1048635" cy="276999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dirty="0" smtClean="0">
              <a:solidFill>
                <a:srgbClr val="FF6803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+</a:t>
          </a:r>
          <a:r>
            <a:rPr lang="ru-RU" sz="1200" b="1" dirty="0" smtClean="0">
              <a:solidFill>
                <a:srgbClr val="FF6803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867,4</a:t>
          </a:r>
          <a:endParaRPr lang="ru-RU" sz="1200" b="1" dirty="0">
            <a:solidFill>
              <a:srgbClr val="FF6803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0.47376</cdr:x>
      <cdr:y>0.31501</cdr:y>
    </cdr:from>
    <cdr:to>
      <cdr:x>0.59846</cdr:x>
      <cdr:y>0.38987</cdr:y>
    </cdr:to>
    <cdr:sp macro="" textlink="">
      <cdr:nvSpPr>
        <cdr:cNvPr id="16" name="TextBox 4"/>
        <cdr:cNvSpPr txBox="1"/>
      </cdr:nvSpPr>
      <cdr:spPr>
        <a:xfrm xmlns:a="http://schemas.openxmlformats.org/drawingml/2006/main" rot="19459084">
          <a:off x="3542833" y="1211956"/>
          <a:ext cx="932516" cy="288013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b="1" dirty="0" smtClean="0">
              <a:solidFill>
                <a:srgbClr val="FF6803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+3 202,6</a:t>
          </a:r>
          <a:endParaRPr lang="ru-RU" sz="1200" b="1" dirty="0">
            <a:solidFill>
              <a:srgbClr val="FF6803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0.72219</cdr:x>
      <cdr:y>0.25135</cdr:y>
    </cdr:from>
    <cdr:to>
      <cdr:x>0.84379</cdr:x>
      <cdr:y>0.3228</cdr:y>
    </cdr:to>
    <cdr:sp macro="" textlink="">
      <cdr:nvSpPr>
        <cdr:cNvPr id="17" name="TextBox 4"/>
        <cdr:cNvSpPr txBox="1"/>
      </cdr:nvSpPr>
      <cdr:spPr>
        <a:xfrm xmlns:a="http://schemas.openxmlformats.org/drawingml/2006/main" rot="19146749">
          <a:off x="5400600" y="967030"/>
          <a:ext cx="909333" cy="27489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b="1" dirty="0" smtClean="0">
              <a:solidFill>
                <a:srgbClr val="FF6803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 + 1 312,2</a:t>
          </a:r>
          <a:endParaRPr lang="ru-RU" sz="1200" b="1" dirty="0">
            <a:solidFill>
              <a:srgbClr val="FF6803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0.2912</cdr:x>
      <cdr:y>0.9312</cdr:y>
    </cdr:from>
    <cdr:to>
      <cdr:x>0.83629</cdr:x>
      <cdr:y>1</cdr:y>
    </cdr:to>
    <cdr:sp macro="" textlink="">
      <cdr:nvSpPr>
        <cdr:cNvPr id="18" name="TextBox 17"/>
        <cdr:cNvSpPr txBox="1"/>
      </cdr:nvSpPr>
      <cdr:spPr>
        <a:xfrm xmlns:a="http://schemas.openxmlformats.org/drawingml/2006/main">
          <a:off x="1645940" y="3582652"/>
          <a:ext cx="3080982" cy="26469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endParaRPr lang="ru-RU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0.31399</cdr:x>
      <cdr:y>0.54866</cdr:y>
    </cdr:from>
    <cdr:to>
      <cdr:x>0.8953</cdr:x>
      <cdr:y>0.80435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861035" y="2275920"/>
          <a:ext cx="3445497" cy="106063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2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rPr>
            <a:t>СОЦИАЛЬНАЯ СФЕРА – </a:t>
          </a:r>
        </a:p>
        <a:p xmlns:a="http://schemas.openxmlformats.org/drawingml/2006/main">
          <a:pPr algn="ctr"/>
          <a:r>
            <a:rPr lang="ru-RU" sz="2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rPr>
            <a:t>10 742,4 млн рублей или</a:t>
          </a:r>
          <a:r>
            <a:rPr lang="en-US" sz="2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ru-RU" sz="2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rPr>
            <a:t>59,1 %</a:t>
          </a:r>
        </a:p>
        <a:p xmlns:a="http://schemas.openxmlformats.org/drawingml/2006/main">
          <a:endParaRPr lang="ru-RU" sz="2000" dirty="0"/>
        </a:p>
      </cdr:txBody>
    </cdr:sp>
  </cdr:relSizeAnchor>
  <cdr:relSizeAnchor xmlns:cdr="http://schemas.openxmlformats.org/drawingml/2006/chartDrawing">
    <cdr:from>
      <cdr:x>0.03456</cdr:x>
      <cdr:y>0.79169</cdr:y>
    </cdr:from>
    <cdr:to>
      <cdr:x>0.1439</cdr:x>
      <cdr:y>0.87849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04851" y="3284032"/>
          <a:ext cx="648072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5,7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0.05886</cdr:x>
      <cdr:y>0.77956</cdr:y>
    </cdr:from>
    <cdr:to>
      <cdr:x>0.21313</cdr:x>
      <cdr:y>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48867" y="386009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0.02241</cdr:x>
      <cdr:y>0.87849</cdr:y>
    </cdr:from>
    <cdr:to>
      <cdr:x>0.14716</cdr:x>
      <cdr:y>0.99477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32843" y="3644072"/>
          <a:ext cx="739381" cy="4823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3,</a:t>
          </a:r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0.02162</cdr:x>
      <cdr:y>0.17905</cdr:y>
    </cdr:from>
    <cdr:to>
      <cdr:x>0.26124</cdr:x>
      <cdr:y>0.6127</cdr:y>
    </cdr:to>
    <cdr:pic>
      <cdr:nvPicPr>
        <cdr:cNvPr id="12" name="Рисунок 11">
          <a:extLst xmlns:a="http://schemas.openxmlformats.org/drawingml/2006/main">
            <a:ext uri="{FF2B5EF4-FFF2-40B4-BE49-F238E27FC236}">
              <a16:creationId xmlns:a16="http://schemas.microsoft.com/office/drawing/2014/main" xmlns="" id="{F9E26748-F95E-4623-B165-3D4FAC45763F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 cstate="print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4915" y="823250"/>
          <a:ext cx="2160240" cy="1993853"/>
        </a:xfrm>
        <a:prstGeom xmlns:a="http://schemas.openxmlformats.org/drawingml/2006/main" prst="rect">
          <a:avLst/>
        </a:prstGeom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/>
        </a:sp3d>
      </cdr:spPr>
    </cdr:pic>
  </cdr:relSizeAnchor>
  <cdr:relSizeAnchor xmlns:cdr="http://schemas.openxmlformats.org/drawingml/2006/chartDrawing">
    <cdr:from>
      <cdr:x>0.01199</cdr:x>
      <cdr:y>0.23024</cdr:y>
    </cdr:from>
    <cdr:to>
      <cdr:x>0.27462</cdr:x>
      <cdr:y>0.43775</cdr:y>
    </cdr:to>
    <cdr:sp macro="" textlink="">
      <cdr:nvSpPr>
        <cdr:cNvPr id="17" name="Прямоугольник 16">
          <a:extLst xmlns:a="http://schemas.openxmlformats.org/drawingml/2006/main">
            <a:ext uri="{FF2B5EF4-FFF2-40B4-BE49-F238E27FC236}">
              <a16:creationId xmlns:a16="http://schemas.microsoft.com/office/drawing/2014/main" xmlns="" id="{896AB485-A559-494F-97B6-2D8F660F77ED}"/>
            </a:ext>
          </a:extLst>
        </cdr:cNvPr>
        <cdr:cNvSpPr/>
      </cdr:nvSpPr>
      <cdr:spPr>
        <a:xfrm xmlns:a="http://schemas.openxmlformats.org/drawingml/2006/main">
          <a:off x="108094" y="1058616"/>
          <a:ext cx="2367712" cy="95410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ru-RU"/>
          </a:defPPr>
          <a:lvl1pPr marL="0" algn="l" defTabSz="914377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189" algn="l" defTabSz="914377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377" algn="l" defTabSz="914377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566" algn="l" defTabSz="914377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754" algn="l" defTabSz="914377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5943" algn="l" defTabSz="914377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131" algn="l" defTabSz="914377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320" algn="l" defTabSz="914377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509" algn="l" defTabSz="914377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2000" b="1" spc="133" dirty="0" smtClean="0">
              <a:solidFill>
                <a:sysClr val="window" lastClr="FFFF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10 742,4</a:t>
          </a:r>
          <a:endParaRPr lang="ru-RU" sz="2000" b="1" spc="133" dirty="0">
            <a:solidFill>
              <a:sysClr val="window" lastClr="FFFFFF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 xmlns:a="http://schemas.openxmlformats.org/drawingml/2006/main">
          <a:pPr algn="ctr"/>
          <a:r>
            <a:rPr lang="ru-RU" sz="1600" b="1" spc="133" dirty="0" smtClean="0">
              <a:solidFill>
                <a:sysClr val="window" lastClr="FFFF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млн рублей </a:t>
          </a:r>
          <a:endParaRPr lang="ru-RU" sz="1600" b="1" spc="133" dirty="0">
            <a:solidFill>
              <a:sysClr val="window" lastClr="FFFFFF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 xmlns:a="http://schemas.openxmlformats.org/drawingml/2006/main">
          <a:pPr algn="ctr"/>
          <a:r>
            <a:rPr lang="en-US" sz="2000" b="1" spc="133" dirty="0" smtClean="0">
              <a:solidFill>
                <a:sysClr val="window" lastClr="FFFF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5</a:t>
          </a:r>
          <a:r>
            <a:rPr lang="ru-RU" sz="2000" b="1" spc="133" dirty="0" smtClean="0">
              <a:solidFill>
                <a:sysClr val="window" lastClr="FFFF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9,1% </a:t>
          </a:r>
          <a:r>
            <a:rPr lang="ru-RU" sz="1600" b="1" spc="133" dirty="0">
              <a:solidFill>
                <a:sysClr val="window" lastClr="FFFF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расходов</a:t>
          </a: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0.21431</cdr:x>
      <cdr:y>0</cdr:y>
    </cdr:from>
    <cdr:to>
      <cdr:x>0.39055</cdr:x>
      <cdr:y>0.37879</cdr:y>
    </cdr:to>
    <cdr:sp macro="" textlink="">
      <cdr:nvSpPr>
        <cdr:cNvPr id="23" name="TextBox 22"/>
        <cdr:cNvSpPr txBox="1"/>
      </cdr:nvSpPr>
      <cdr:spPr>
        <a:xfrm xmlns:a="http://schemas.openxmlformats.org/drawingml/2006/main">
          <a:off x="2068161" y="0"/>
          <a:ext cx="1700729" cy="224221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1800" b="1" i="0" u="none" strike="noStrike" kern="1200" cap="none" spc="0" normalizeH="0" baseline="0" noProof="0" dirty="0">
            <a:ln>
              <a:noFill/>
            </a:ln>
            <a:solidFill>
              <a:schemeClr val="tx1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0.529</cdr:x>
      <cdr:y>0.1655</cdr:y>
    </cdr:from>
    <cdr:to>
      <cdr:x>0.68219</cdr:x>
      <cdr:y>0.39923</cdr:y>
    </cdr:to>
    <cdr:sp macro="" textlink="">
      <cdr:nvSpPr>
        <cdr:cNvPr id="38" name="TextBox 37"/>
        <cdr:cNvSpPr txBox="1"/>
      </cdr:nvSpPr>
      <cdr:spPr>
        <a:xfrm xmlns:a="http://schemas.openxmlformats.org/drawingml/2006/main">
          <a:off x="5104961" y="979673"/>
          <a:ext cx="1478316" cy="138355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1800" b="1" i="0" u="none" strike="noStrike" kern="1200" cap="none" spc="0" normalizeH="0" baseline="0" noProof="0" dirty="0">
            <a:ln>
              <a:noFill/>
            </a:ln>
            <a:solidFill>
              <a:schemeClr val="tx1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0.05937</cdr:x>
      <cdr:y>0</cdr:y>
    </cdr:from>
    <cdr:to>
      <cdr:x>0.30482</cdr:x>
      <cdr:y>0.15014</cdr:y>
    </cdr:to>
    <cdr:sp macro="" textlink="">
      <cdr:nvSpPr>
        <cdr:cNvPr id="20" name="Выгнутая вниз стрелка 19"/>
        <cdr:cNvSpPr/>
      </cdr:nvSpPr>
      <cdr:spPr>
        <a:xfrm xmlns:a="http://schemas.openxmlformats.org/drawingml/2006/main" rot="352006" flipV="1">
          <a:off x="489878" y="-963313"/>
          <a:ext cx="2025462" cy="585622"/>
        </a:xfrm>
        <a:prstGeom xmlns:a="http://schemas.openxmlformats.org/drawingml/2006/main" prst="curvedUp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0.2772</cdr:x>
      <cdr:y>0.59809</cdr:y>
    </cdr:from>
    <cdr:to>
      <cdr:x>0.43622</cdr:x>
      <cdr:y>0.85726</cdr:y>
    </cdr:to>
    <cdr:sp macro="" textlink="">
      <cdr:nvSpPr>
        <cdr:cNvPr id="26" name="TextBox 25"/>
        <cdr:cNvSpPr txBox="1"/>
      </cdr:nvSpPr>
      <cdr:spPr>
        <a:xfrm xmlns:a="http://schemas.openxmlformats.org/drawingml/2006/main">
          <a:off x="2714644" y="2143140"/>
          <a:ext cx="1557342" cy="92869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non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algn="l" defTabSz="1043056" rtl="0">
            <a:spcBef>
              <a:spcPct val="0"/>
            </a:spcBef>
          </a:pPr>
          <a:endParaRPr lang="ru-RU" sz="1800" b="1" kern="1200" dirty="0">
            <a:solidFill>
              <a:schemeClr val="tx1"/>
            </a:solidFill>
            <a:latin typeface="+mn-lt"/>
            <a:ea typeface="+mn-ea"/>
            <a:cs typeface="+mn-cs"/>
          </a:endParaRPr>
        </a:p>
      </cdr:txBody>
    </cdr:sp>
  </cdr:relSizeAnchor>
  <cdr:relSizeAnchor xmlns:cdr="http://schemas.openxmlformats.org/drawingml/2006/chartDrawing">
    <cdr:from>
      <cdr:x>0.59087</cdr:x>
      <cdr:y>0.53828</cdr:y>
    </cdr:from>
    <cdr:to>
      <cdr:x>0.77615</cdr:x>
      <cdr:y>0.75758</cdr:y>
    </cdr:to>
    <cdr:sp macro="" textlink="">
      <cdr:nvSpPr>
        <cdr:cNvPr id="28" name="TextBox 27"/>
        <cdr:cNvSpPr txBox="1"/>
      </cdr:nvSpPr>
      <cdr:spPr>
        <a:xfrm xmlns:a="http://schemas.openxmlformats.org/drawingml/2006/main">
          <a:off x="5702020" y="1928819"/>
          <a:ext cx="1787950" cy="78581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non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1800" b="1" i="0" u="none" strike="noStrike" kern="1200" cap="none" spc="0" normalizeH="0" baseline="0" noProof="0" dirty="0">
            <a:ln>
              <a:noFill/>
            </a:ln>
            <a:solidFill>
              <a:schemeClr val="tx1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0.29071</cdr:x>
      <cdr:y>0.09616</cdr:y>
    </cdr:from>
    <cdr:to>
      <cdr:x>0.53617</cdr:x>
      <cdr:y>0.2463</cdr:y>
    </cdr:to>
    <cdr:sp macro="" textlink="">
      <cdr:nvSpPr>
        <cdr:cNvPr id="9" name="Выгнутая вниз стрелка 8"/>
        <cdr:cNvSpPr/>
      </cdr:nvSpPr>
      <cdr:spPr>
        <a:xfrm xmlns:a="http://schemas.openxmlformats.org/drawingml/2006/main" rot="352006" flipV="1">
          <a:off x="2398951" y="387199"/>
          <a:ext cx="2025462" cy="604545"/>
        </a:xfrm>
        <a:prstGeom xmlns:a="http://schemas.openxmlformats.org/drawingml/2006/main" prst="curvedUp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dirty="0"/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0.0119</cdr:x>
      <cdr:y>0.00868</cdr:y>
    </cdr:from>
    <cdr:to>
      <cdr:x>0.22519</cdr:x>
      <cdr:y>0.12126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7504" y="23480"/>
          <a:ext cx="1927394" cy="3045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млн </a:t>
          </a:r>
          <a:r>
            <a:rPr lang="ru-RU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рублей</a:t>
          </a:r>
        </a:p>
      </cdr:txBody>
    </cdr:sp>
  </cdr:relSizeAnchor>
  <cdr:relSizeAnchor xmlns:cdr="http://schemas.openxmlformats.org/drawingml/2006/chartDrawing">
    <cdr:from>
      <cdr:x>0.11879</cdr:x>
      <cdr:y>0.15097</cdr:y>
    </cdr:from>
    <cdr:to>
      <cdr:x>0.17775</cdr:x>
      <cdr:y>0.23926</cdr:y>
    </cdr:to>
    <cdr:cxnSp macro="">
      <cdr:nvCxnSpPr>
        <cdr:cNvPr id="8" name="Прямая со стрелкой 7">
          <a:extLst xmlns:a="http://schemas.openxmlformats.org/drawingml/2006/main">
            <a:ext uri="{FF2B5EF4-FFF2-40B4-BE49-F238E27FC236}">
              <a16:creationId xmlns="" xmlns:a16="http://schemas.microsoft.com/office/drawing/2014/main" id="{5366E9CF-8BCF-4E15-8AD4-504D0CA784CF}"/>
            </a:ext>
          </a:extLst>
        </cdr:cNvPr>
        <cdr:cNvCxnSpPr/>
      </cdr:nvCxnSpPr>
      <cdr:spPr>
        <a:xfrm xmlns:a="http://schemas.openxmlformats.org/drawingml/2006/main" flipV="1">
          <a:off x="1236682" y="390025"/>
          <a:ext cx="613809" cy="22809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triangle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0.24438</cdr:x>
      <cdr:y>0.14821</cdr:y>
    </cdr:from>
    <cdr:to>
      <cdr:x>0.31678</cdr:x>
      <cdr:y>0.24274</cdr:y>
    </cdr:to>
    <cdr:cxnSp macro="">
      <cdr:nvCxnSpPr>
        <cdr:cNvPr id="10" name="Прямая со стрелкой 9">
          <a:extLst xmlns:a="http://schemas.openxmlformats.org/drawingml/2006/main">
            <a:ext uri="{FF2B5EF4-FFF2-40B4-BE49-F238E27FC236}">
              <a16:creationId xmlns="" xmlns:a16="http://schemas.microsoft.com/office/drawing/2014/main" id="{C37B1FD4-4BAD-485B-828A-174EFAE69F1E}"/>
            </a:ext>
          </a:extLst>
        </cdr:cNvPr>
        <cdr:cNvCxnSpPr/>
      </cdr:nvCxnSpPr>
      <cdr:spPr>
        <a:xfrm xmlns:a="http://schemas.openxmlformats.org/drawingml/2006/main" flipV="1">
          <a:off x="2544136" y="382876"/>
          <a:ext cx="753728" cy="24421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triangle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0.10302</cdr:x>
      <cdr:y>0.08572</cdr:y>
    </cdr:from>
    <cdr:to>
      <cdr:x>0.17088</cdr:x>
      <cdr:y>0.17725</cdr:y>
    </cdr:to>
    <cdr:sp macro="" textlink="">
      <cdr:nvSpPr>
        <cdr:cNvPr id="20" name="TextBox 19"/>
        <cdr:cNvSpPr txBox="1"/>
      </cdr:nvSpPr>
      <cdr:spPr>
        <a:xfrm xmlns:a="http://schemas.openxmlformats.org/drawingml/2006/main" rot="20311719">
          <a:off x="1072478" y="221444"/>
          <a:ext cx="706464" cy="2364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000" b="1" dirty="0">
              <a:latin typeface="Times New Roman" panose="02020603050405020304" pitchFamily="18" charset="0"/>
              <a:cs typeface="Times New Roman" panose="02020603050405020304" pitchFamily="18" charset="0"/>
            </a:rPr>
            <a:t>+ </a:t>
          </a:r>
          <a:r>
            <a:rPr lang="ru-RU" sz="1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1 587,9</a:t>
          </a:r>
          <a:endParaRPr lang="ru-RU" sz="1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0.23019</cdr:x>
      <cdr:y>0.07038</cdr:y>
    </cdr:from>
    <cdr:to>
      <cdr:x>0.31509</cdr:x>
      <cdr:y>0.19057</cdr:y>
    </cdr:to>
    <cdr:sp macro="" textlink="">
      <cdr:nvSpPr>
        <cdr:cNvPr id="21" name="TextBox 20"/>
        <cdr:cNvSpPr txBox="1"/>
      </cdr:nvSpPr>
      <cdr:spPr>
        <a:xfrm xmlns:a="http://schemas.openxmlformats.org/drawingml/2006/main" rot="20417017">
          <a:off x="2396407" y="181825"/>
          <a:ext cx="883860" cy="31050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000" b="1" dirty="0">
              <a:latin typeface="Times New Roman" panose="02020603050405020304" pitchFamily="18" charset="0"/>
              <a:cs typeface="Times New Roman" panose="02020603050405020304" pitchFamily="18" charset="0"/>
            </a:rPr>
            <a:t>+ </a:t>
          </a:r>
          <a:r>
            <a:rPr lang="ru-RU" sz="1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1 245,2</a:t>
          </a:r>
          <a:endParaRPr lang="ru-RU" sz="1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0.06107</cdr:x>
      <cdr:y>0.81138</cdr:y>
    </cdr:from>
    <cdr:to>
      <cdr:x>0.97455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84704" y="2296349"/>
          <a:ext cx="2762670" cy="53382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9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НАЛОГОВЫЕ И НЕНАЛОГОВЫЕ </a:t>
          </a:r>
        </a:p>
        <a:p xmlns:a="http://schemas.openxmlformats.org/drawingml/2006/main">
          <a:pPr algn="ctr"/>
          <a:r>
            <a:rPr lang="ru-RU" sz="9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ДОХОДЫ </a:t>
          </a:r>
          <a:r>
            <a:rPr lang="ru-RU" sz="900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9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БЮДЖЕТА  ГОРОДА  БРЯНСКА</a:t>
          </a:r>
          <a:endParaRPr lang="ru-RU" sz="9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</cdr:x>
      <cdr:y>0</cdr:y>
    </cdr:from>
    <cdr:to>
      <cdr:x>0.24797</cdr:x>
      <cdr:y>0.08507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0" y="0"/>
          <a:ext cx="666533" cy="19485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млн </a:t>
          </a:r>
          <a:r>
            <a:rPr lang="ru-RU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рублей</a:t>
          </a:r>
        </a:p>
      </cdr:txBody>
    </cdr:sp>
  </cdr:relSizeAnchor>
  <cdr:relSizeAnchor xmlns:cdr="http://schemas.openxmlformats.org/drawingml/2006/chartDrawing">
    <cdr:from>
      <cdr:x>0.5</cdr:x>
      <cdr:y>0.12557</cdr:y>
    </cdr:from>
    <cdr:to>
      <cdr:x>0.7679</cdr:x>
      <cdr:y>0.21989</cdr:y>
    </cdr:to>
    <cdr:cxnSp macro="">
      <cdr:nvCxnSpPr>
        <cdr:cNvPr id="5" name="Прямая со стрелкой 4">
          <a:extLst xmlns:a="http://schemas.openxmlformats.org/drawingml/2006/main">
            <a:ext uri="{FF2B5EF4-FFF2-40B4-BE49-F238E27FC236}">
              <a16:creationId xmlns="" xmlns:a16="http://schemas.microsoft.com/office/drawing/2014/main" id="{22AEA3CF-BF64-42E0-A314-DAC9528CFBFD}"/>
            </a:ext>
          </a:extLst>
        </cdr:cNvPr>
        <cdr:cNvCxnSpPr/>
      </cdr:nvCxnSpPr>
      <cdr:spPr>
        <a:xfrm xmlns:a="http://schemas.openxmlformats.org/drawingml/2006/main" flipV="1">
          <a:off x="1597286" y="306726"/>
          <a:ext cx="855826" cy="230396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triangle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0.72331</cdr:x>
      <cdr:y>0.40269</cdr:y>
    </cdr:from>
    <cdr:to>
      <cdr:x>0.91083</cdr:x>
      <cdr:y>0.46557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1944216" y="922372"/>
          <a:ext cx="504056" cy="1440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0.45541</cdr:x>
      <cdr:y>0.15119</cdr:y>
    </cdr:from>
    <cdr:to>
      <cdr:x>0.69652</cdr:x>
      <cdr:y>0.29747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1224136" y="346307"/>
          <a:ext cx="648072" cy="3350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0.4616</cdr:x>
      <cdr:y>0</cdr:y>
    </cdr:from>
    <cdr:to>
      <cdr:x>0.74784</cdr:x>
      <cdr:y>0.1803</cdr:y>
    </cdr:to>
    <cdr:sp macro="" textlink="">
      <cdr:nvSpPr>
        <cdr:cNvPr id="14" name="TextBox 13"/>
        <cdr:cNvSpPr txBox="1"/>
      </cdr:nvSpPr>
      <cdr:spPr>
        <a:xfrm xmlns:a="http://schemas.openxmlformats.org/drawingml/2006/main" rot="20688727">
          <a:off x="1474606" y="-4280197"/>
          <a:ext cx="914415" cy="44041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Темп роста 109,4%</a:t>
          </a:r>
        </a:p>
        <a:p xmlns:a="http://schemas.openxmlformats.org/drawingml/2006/main">
          <a:pPr algn="ctr"/>
          <a:endParaRPr lang="ru-RU" sz="11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0.46238</cdr:x>
      <cdr:y>0</cdr:y>
    </cdr:from>
    <cdr:to>
      <cdr:x>0.74862</cdr:x>
      <cdr:y>0.1803</cdr:y>
    </cdr:to>
    <cdr:sp macro="" textlink="">
      <cdr:nvSpPr>
        <cdr:cNvPr id="8" name="TextBox 7"/>
        <cdr:cNvSpPr txBox="1"/>
      </cdr:nvSpPr>
      <cdr:spPr>
        <a:xfrm xmlns:a="http://schemas.openxmlformats.org/drawingml/2006/main" rot="20688727">
          <a:off x="1731356" y="-3443429"/>
          <a:ext cx="1071801" cy="61907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Темп роста 109,4%</a:t>
          </a:r>
        </a:p>
        <a:p xmlns:a="http://schemas.openxmlformats.org/drawingml/2006/main">
          <a:pPr algn="ctr"/>
          <a:endParaRPr lang="ru-RU" sz="11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6" y="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9537F9-4549-4A2C-8CF5-09653EBACAA8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9" y="4715910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30093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6" y="9430093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781B23-FD38-4B5F-809F-5B63E2EFA6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5258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Новый</a:t>
            </a:r>
          </a:p>
        </p:txBody>
      </p:sp>
    </p:spTree>
    <p:extLst>
      <p:ext uri="{BB962C8B-B14F-4D97-AF65-F5344CB8AC3E}">
        <p14:creationId xmlns:p14="http://schemas.microsoft.com/office/powerpoint/2010/main" val="5688590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Новый</a:t>
            </a:r>
          </a:p>
        </p:txBody>
      </p:sp>
    </p:spTree>
    <p:extLst>
      <p:ext uri="{BB962C8B-B14F-4D97-AF65-F5344CB8AC3E}">
        <p14:creationId xmlns:p14="http://schemas.microsoft.com/office/powerpoint/2010/main" val="5688590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Новый</a:t>
            </a:r>
          </a:p>
        </p:txBody>
      </p:sp>
    </p:spTree>
    <p:extLst>
      <p:ext uri="{BB962C8B-B14F-4D97-AF65-F5344CB8AC3E}">
        <p14:creationId xmlns:p14="http://schemas.microsoft.com/office/powerpoint/2010/main" val="5688590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Новый</a:t>
            </a:r>
          </a:p>
        </p:txBody>
      </p:sp>
    </p:spTree>
    <p:extLst>
      <p:ext uri="{BB962C8B-B14F-4D97-AF65-F5344CB8AC3E}">
        <p14:creationId xmlns:p14="http://schemas.microsoft.com/office/powerpoint/2010/main" val="5688590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1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5037">
              <a:defRPr/>
            </a:pPr>
            <a:fld id="{EBE1BE3B-2A60-41FE-918D-4C01FE6FB617}" type="slidenum">
              <a:rPr lang="ru-RU" smtClean="0">
                <a:solidFill>
                  <a:prstClr val="black"/>
                </a:solidFill>
                <a:latin typeface="Calibri" panose="020F0502020204030204"/>
              </a:rPr>
              <a:pPr defTabSz="915037">
                <a:defRPr/>
              </a:pPr>
              <a:t>11</a:t>
            </a:fld>
            <a:endParaRPr lang="ru-RU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5688590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5988" y="744538"/>
            <a:ext cx="4965700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92977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252A6A-5DEB-457A-8848-4E40AA724042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58493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02.05.2024</a:t>
            </a:fld>
            <a:endParaRPr lang="ru-RU" dirty="0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02.05.2024</a:t>
            </a:fld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02.05.2024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7.png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chart" Target="../charts/chart10.xml"/><Relationship Id="rId9" Type="http://schemas.microsoft.com/office/2007/relationships/diagramDrawing" Target="../diagrams/drawing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Microsoft_Excel_97-2003_Worksheet3.xls"/><Relationship Id="rId13" Type="http://schemas.openxmlformats.org/officeDocument/2006/relationships/image" Target="../media/image13.emf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0.emf"/><Relationship Id="rId12" Type="http://schemas.openxmlformats.org/officeDocument/2006/relationships/oleObject" Target="../embeddings/Microsoft_Excel_97-2003_Worksheet5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Microsoft_Excel_97-2003_Worksheet2.xls"/><Relationship Id="rId11" Type="http://schemas.openxmlformats.org/officeDocument/2006/relationships/image" Target="../media/image12.emf"/><Relationship Id="rId5" Type="http://schemas.openxmlformats.org/officeDocument/2006/relationships/image" Target="../media/image9.emf"/><Relationship Id="rId10" Type="http://schemas.openxmlformats.org/officeDocument/2006/relationships/oleObject" Target="../embeddings/Microsoft_Excel_97-2003_Worksheet4.xls"/><Relationship Id="rId4" Type="http://schemas.openxmlformats.org/officeDocument/2006/relationships/oleObject" Target="../embeddings/Microsoft_Excel_97-2003_Worksheet1.xls"/><Relationship Id="rId9" Type="http://schemas.openxmlformats.org/officeDocument/2006/relationships/image" Target="../media/image11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png"/><Relationship Id="rId4" Type="http://schemas.openxmlformats.org/officeDocument/2006/relationships/chart" Target="../charts/chart1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>
            <a:extLst>
              <a:ext uri="{FF2B5EF4-FFF2-40B4-BE49-F238E27FC236}">
                <a16:creationId xmlns="" xmlns:a16="http://schemas.microsoft.com/office/drawing/2014/main" id="{7699CAAB-1C12-4B03-A0C3-2A9C4A6901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41553"/>
            <a:ext cx="8229600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300" b="1" i="1" spc="133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ea typeface="Tahoma" panose="020B0604030504040204" pitchFamily="34" charset="0"/>
                <a:cs typeface="Times New Roman" panose="02020603050405020304" pitchFamily="18" charset="0"/>
              </a:rPr>
              <a:t>БЮДЖЕТ для ГРАЖДАН</a:t>
            </a:r>
            <a:endParaRPr lang="ru-RU" sz="2000" b="1" i="1" spc="133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88720B45-D310-45BB-B37F-8E4377D17C32}"/>
              </a:ext>
            </a:extLst>
          </p:cNvPr>
          <p:cNvSpPr/>
          <p:nvPr/>
        </p:nvSpPr>
        <p:spPr>
          <a:xfrm>
            <a:off x="107504" y="2564904"/>
            <a:ext cx="4968552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ИСПОЛНЕНИЕ БЮДЖЕТА </a:t>
            </a:r>
          </a:p>
          <a:p>
            <a:pPr algn="ctr">
              <a:lnSpc>
                <a:spcPct val="150000"/>
              </a:lnSpc>
            </a:pPr>
            <a:r>
              <a:rPr lang="ru-RU" sz="32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городского округа </a:t>
            </a:r>
            <a:endParaRPr lang="ru-RU" sz="3200" b="1" i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ru-RU" sz="32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город </a:t>
            </a:r>
            <a:r>
              <a:rPr lang="ru-RU" sz="32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БРЯНСК</a:t>
            </a:r>
            <a:endParaRPr lang="ru-RU" sz="3200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2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 2023 </a:t>
            </a:r>
            <a:r>
              <a:rPr lang="ru-RU" sz="2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год</a:t>
            </a:r>
            <a:endParaRPr lang="ru-RU" sz="2600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3" name="Picture 5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2" r="27217"/>
          <a:stretch/>
        </p:blipFill>
        <p:spPr bwMode="auto">
          <a:xfrm>
            <a:off x="5580112" y="2808417"/>
            <a:ext cx="3019425" cy="3543300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564904"/>
            <a:ext cx="4176713" cy="540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420888"/>
            <a:ext cx="4176713" cy="540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60032" y="2708920"/>
            <a:ext cx="3973869" cy="3981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0113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Номер слайда 7"/>
          <p:cNvSpPr txBox="1">
            <a:spLocks/>
          </p:cNvSpPr>
          <p:nvPr/>
        </p:nvSpPr>
        <p:spPr>
          <a:xfrm>
            <a:off x="8820472" y="710140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 defTabSz="914377">
              <a:defRPr/>
            </a:pPr>
            <a:fld id="{5EF39995-16CF-4D62-BCE6-FD7BF02B2388}" type="slidenum">
              <a:rPr lang="ru-RU" sz="1200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pPr algn="r" defTabSz="914377">
                <a:defRPr/>
              </a:pPr>
              <a:t>10</a:t>
            </a:fld>
            <a:endParaRPr lang="ru-RU" sz="1200" dirty="0">
              <a:solidFill>
                <a:prstClr val="black">
                  <a:tint val="75000"/>
                </a:prst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6" name="Picture 5" descr="D:\Users\Veremeychuk\Downloads\Document-edit_icon-icon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0528" y="3070949"/>
            <a:ext cx="440422" cy="498271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676140" y="2305208"/>
            <a:ext cx="7809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b="1" dirty="0">
                <a:solidFill>
                  <a:prstClr val="white"/>
                </a:solidFill>
                <a:latin typeface="Arial Black" panose="020B0A04020102020204" pitchFamily="34" charset="0"/>
              </a:rPr>
              <a:t>14 </a:t>
            </a:r>
            <a:r>
              <a:rPr lang="ru-RU" sz="1000" b="1" dirty="0" smtClean="0">
                <a:solidFill>
                  <a:prstClr val="white"/>
                </a:solidFill>
                <a:latin typeface="Arial Black" panose="020B0A04020102020204" pitchFamily="34" charset="0"/>
              </a:rPr>
              <a:t>204,1</a:t>
            </a:r>
            <a:endParaRPr lang="ru-RU" sz="1000" b="1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420270" y="2227955"/>
            <a:ext cx="7809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1000" b="1">
                <a:solidFill>
                  <a:schemeClr val="bg1"/>
                </a:solidFill>
                <a:latin typeface="Arial Black" panose="020B0A04020102020204" pitchFamily="34" charset="0"/>
              </a:defRPr>
            </a:lvl1pPr>
          </a:lstStyle>
          <a:p>
            <a:r>
              <a:rPr lang="ru-RU" dirty="0">
                <a:solidFill>
                  <a:prstClr val="white"/>
                </a:solidFill>
              </a:rPr>
              <a:t>14 438,7</a:t>
            </a:r>
          </a:p>
        </p:txBody>
      </p:sp>
      <p:graphicFrame>
        <p:nvGraphicFramePr>
          <p:cNvPr id="49" name="Диаграмма 48"/>
          <p:cNvGraphicFramePr/>
          <p:nvPr>
            <p:extLst>
              <p:ext uri="{D42A27DB-BD31-4B8C-83A1-F6EECF244321}">
                <p14:modId xmlns:p14="http://schemas.microsoft.com/office/powerpoint/2010/main" val="3052461723"/>
              </p:ext>
            </p:extLst>
          </p:nvPr>
        </p:nvGraphicFramePr>
        <p:xfrm>
          <a:off x="2954710" y="2059324"/>
          <a:ext cx="5927088" cy="44297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0" name="Схема 49"/>
          <p:cNvGraphicFramePr/>
          <p:nvPr>
            <p:extLst>
              <p:ext uri="{D42A27DB-BD31-4B8C-83A1-F6EECF244321}">
                <p14:modId xmlns:p14="http://schemas.microsoft.com/office/powerpoint/2010/main" val="3275436354"/>
              </p:ext>
            </p:extLst>
          </p:nvPr>
        </p:nvGraphicFramePr>
        <p:xfrm>
          <a:off x="197667" y="2227955"/>
          <a:ext cx="2518912" cy="41751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34449" y="1654225"/>
            <a:ext cx="48405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spc="1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18 182,5 </a:t>
            </a:r>
            <a:r>
              <a:rPr lang="ru-RU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млн </a:t>
            </a:r>
            <a:r>
              <a:rPr lang="ru-RU" b="1" spc="100" dirty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рублей</a:t>
            </a:r>
          </a:p>
          <a:p>
            <a:endParaRPr lang="ru-RU" dirty="0"/>
          </a:p>
        </p:txBody>
      </p:sp>
      <p:sp>
        <p:nvSpPr>
          <p:cNvPr id="51" name="TextBox 50"/>
          <p:cNvSpPr txBox="1"/>
          <p:nvPr/>
        </p:nvSpPr>
        <p:spPr>
          <a:xfrm>
            <a:off x="7567445" y="1838890"/>
            <a:ext cx="11208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млн рублей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49411" y="260648"/>
            <a:ext cx="7107715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189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2000" b="1" i="1" spc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СТРУКТУРА РАСХОДОВ БЮДЖЕТА </a:t>
            </a:r>
            <a:endParaRPr lang="ru-RU" sz="2000" b="1" i="1" spc="1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 defTabSz="457189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2000" b="1" i="1" spc="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 </a:t>
            </a:r>
            <a:r>
              <a:rPr lang="ru-RU" sz="2000" b="1" i="1" spc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РАЗДЕЛАМ И ПОДРАЗДЕЛАМ </a:t>
            </a:r>
          </a:p>
          <a:p>
            <a:pPr algn="ctr" defTabSz="457189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2000" b="1" i="1" spc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КЛАССИФИКАЦИИ РАСХОДОВ БЮДЖЕТОВ В </a:t>
            </a:r>
            <a:r>
              <a:rPr lang="ru-RU" sz="2000" b="1" i="1" spc="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2023 </a:t>
            </a:r>
            <a:r>
              <a:rPr lang="ru-RU" sz="2000" b="1" i="1" spc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ГОДУ </a:t>
            </a:r>
          </a:p>
          <a:p>
            <a:pPr algn="ctr"/>
            <a:endParaRPr lang="ru-RU" sz="2000" i="1" dirty="0"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330347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Диаграмма 35"/>
          <p:cNvGraphicFramePr/>
          <p:nvPr>
            <p:extLst>
              <p:ext uri="{D42A27DB-BD31-4B8C-83A1-F6EECF244321}">
                <p14:modId xmlns:p14="http://schemas.microsoft.com/office/powerpoint/2010/main" val="379315702"/>
              </p:ext>
            </p:extLst>
          </p:nvPr>
        </p:nvGraphicFramePr>
        <p:xfrm>
          <a:off x="128613" y="2060848"/>
          <a:ext cx="9015387" cy="4597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044FE347-4C88-4CDE-83C6-6EE31EC61F14}"/>
              </a:ext>
            </a:extLst>
          </p:cNvPr>
          <p:cNvSpPr/>
          <p:nvPr/>
        </p:nvSpPr>
        <p:spPr>
          <a:xfrm>
            <a:off x="6156176" y="758701"/>
            <a:ext cx="2398955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1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РОСТ</a:t>
            </a:r>
            <a:endParaRPr kumimoji="0" lang="en-US" sz="1600" b="1" i="1" u="none" strike="noStrike" kern="1200" cap="none" spc="1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ndara" panose="020E0502030303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i="1" spc="100" dirty="0" smtClean="0">
                <a:solidFill>
                  <a:prstClr val="black"/>
                </a:solidFill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1 084,6 млн </a:t>
            </a:r>
            <a:r>
              <a:rPr lang="ru-RU" sz="1600" b="1" i="1" spc="100" dirty="0">
                <a:solidFill>
                  <a:prstClr val="black"/>
                </a:solidFill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руб. </a:t>
            </a:r>
            <a:r>
              <a:rPr kumimoji="0" lang="ru-RU" sz="1600" b="1" i="1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ru-RU" sz="1600" b="1" i="1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600" b="1" i="1" spc="100" dirty="0">
                <a:solidFill>
                  <a:prstClr val="black"/>
                </a:solidFill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</a:t>
            </a:r>
            <a:r>
              <a:rPr lang="ru-RU" sz="1600" b="1" i="1" spc="100" dirty="0" smtClean="0">
                <a:solidFill>
                  <a:prstClr val="black"/>
                </a:solidFill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11,2%</a:t>
            </a:r>
            <a:endParaRPr lang="ru-RU" sz="1600" b="1" i="1" spc="100" dirty="0">
              <a:solidFill>
                <a:prstClr val="black"/>
              </a:solidFill>
              <a:latin typeface="Candara" panose="020E0502030303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defTabSz="457200">
              <a:defRPr/>
            </a:pPr>
            <a:r>
              <a:rPr lang="ru-RU" sz="1600" b="1" i="1" spc="100" dirty="0" smtClean="0">
                <a:solidFill>
                  <a:prstClr val="black"/>
                </a:solidFill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 ИСПОЛНЕНИЮ 2022 </a:t>
            </a:r>
            <a:r>
              <a:rPr lang="ru-RU" sz="1600" b="1" i="1" spc="100" dirty="0" smtClean="0">
                <a:solidFill>
                  <a:prstClr val="black"/>
                </a:solidFill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года</a:t>
            </a:r>
            <a:endParaRPr lang="ru-RU" sz="1600" b="1" i="1" spc="100" dirty="0">
              <a:solidFill>
                <a:prstClr val="black"/>
              </a:solidFill>
              <a:latin typeface="Candara" panose="020E0502030303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xmlns="" id="{9741C817-490A-42AD-BBE9-02ADD61CA300}"/>
              </a:ext>
            </a:extLst>
          </p:cNvPr>
          <p:cNvSpPr/>
          <p:nvPr/>
        </p:nvSpPr>
        <p:spPr>
          <a:xfrm>
            <a:off x="2123728" y="1548581"/>
            <a:ext cx="19901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spc="133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14,3</a:t>
            </a:r>
            <a:endParaRPr lang="ru-RU" sz="3600" b="1" spc="133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1" name="Прямоугольник 50">
            <a:extLst>
              <a:ext uri="{FF2B5EF4-FFF2-40B4-BE49-F238E27FC236}">
                <a16:creationId xmlns:a16="http://schemas.microsoft.com/office/drawing/2014/main" xmlns="" id="{2F8A72EA-95D7-4E51-90F9-09CAB3D44E5E}"/>
              </a:ext>
            </a:extLst>
          </p:cNvPr>
          <p:cNvSpPr/>
          <p:nvPr/>
        </p:nvSpPr>
        <p:spPr>
          <a:xfrm>
            <a:off x="135702" y="329610"/>
            <a:ext cx="6255047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189">
              <a:defRPr/>
            </a:pPr>
            <a:r>
              <a:rPr lang="ru-RU" sz="2000" b="1" i="1" spc="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РАСХОДЫ СОЦИАЛЬНОЙ НАПРАВЛЕННОСТИ</a:t>
            </a:r>
          </a:p>
          <a:p>
            <a:pPr defTabSz="457189">
              <a:defRPr/>
            </a:pPr>
            <a:endParaRPr lang="ru-RU" b="1" spc="100" dirty="0">
              <a:solidFill>
                <a:srgbClr val="5B5B5B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" name="Номер слайда 38"/>
          <p:cNvSpPr txBox="1">
            <a:spLocks/>
          </p:cNvSpPr>
          <p:nvPr/>
        </p:nvSpPr>
        <p:spPr>
          <a:xfrm>
            <a:off x="7086600" y="1"/>
            <a:ext cx="2057400" cy="329609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F39995-16CF-4D62-BCE6-FD7BF02B238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Стрелка вправо 11"/>
          <p:cNvSpPr/>
          <p:nvPr/>
        </p:nvSpPr>
        <p:spPr>
          <a:xfrm rot="20649714">
            <a:off x="2077402" y="1949988"/>
            <a:ext cx="4072978" cy="979108"/>
          </a:xfrm>
          <a:prstGeom prst="right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45819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8" name="Rectangle 4"/>
          <p:cNvSpPr>
            <a:spLocks noGrp="1" noChangeArrowheads="1"/>
          </p:cNvSpPr>
          <p:nvPr>
            <p:ph type="title" sz="quarter" idx="4294967295"/>
          </p:nvPr>
        </p:nvSpPr>
        <p:spPr>
          <a:xfrm>
            <a:off x="323528" y="115888"/>
            <a:ext cx="8820472" cy="866775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20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С</a:t>
            </a:r>
            <a:r>
              <a:rPr lang="ru-RU" sz="2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оциально-значимые </a:t>
            </a:r>
            <a:r>
              <a:rPr lang="ru-RU" sz="2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расходы 2023 года, </a:t>
            </a:r>
            <a:br>
              <a:rPr lang="ru-RU" sz="2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</a:br>
            <a:r>
              <a:rPr lang="ru-RU" sz="2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ndara" panose="020E0502030303020204" pitchFamily="34" charset="0"/>
              </a:rPr>
              <a:t>                                                                             млн</a:t>
            </a:r>
            <a:r>
              <a:rPr lang="ru-RU" sz="2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ndara" panose="020E0502030303020204" pitchFamily="34" charset="0"/>
              </a:rPr>
              <a:t>. рублей</a:t>
            </a:r>
          </a:p>
        </p:txBody>
      </p:sp>
      <p:graphicFrame>
        <p:nvGraphicFramePr>
          <p:cNvPr id="134147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6613587"/>
              </p:ext>
            </p:extLst>
          </p:nvPr>
        </p:nvGraphicFramePr>
        <p:xfrm>
          <a:off x="-757238" y="1125538"/>
          <a:ext cx="4789488" cy="277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1" name="Лист" r:id="rId4" imgW="4869092" imgH="2781216" progId="Excel.Sheet.8">
                  <p:embed/>
                </p:oleObj>
              </mc:Choice>
              <mc:Fallback>
                <p:oleObj name="Лист" r:id="rId4" imgW="4869092" imgH="2781216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757238" y="1125538"/>
                        <a:ext cx="4789488" cy="2774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4148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3266883"/>
              </p:ext>
            </p:extLst>
          </p:nvPr>
        </p:nvGraphicFramePr>
        <p:xfrm>
          <a:off x="4365625" y="671513"/>
          <a:ext cx="4891088" cy="2703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2" name="Лист" r:id="rId6" imgW="4899563" imgH="2705184" progId="Excel.Sheet.8">
                  <p:embed/>
                </p:oleObj>
              </mc:Choice>
              <mc:Fallback>
                <p:oleObj name="Лист" r:id="rId6" imgW="4899563" imgH="2705184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5625" y="671513"/>
                        <a:ext cx="4891088" cy="2703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4149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0478885"/>
              </p:ext>
            </p:extLst>
          </p:nvPr>
        </p:nvGraphicFramePr>
        <p:xfrm>
          <a:off x="-7938" y="3905250"/>
          <a:ext cx="3198813" cy="337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3" name="Лист" r:id="rId8" imgW="3642256" imgH="3299400" progId="Excel.Sheet.8">
                  <p:embed/>
                </p:oleObj>
              </mc:Choice>
              <mc:Fallback>
                <p:oleObj name="Лист" r:id="rId8" imgW="3642256" imgH="3299400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7938" y="3905250"/>
                        <a:ext cx="3198813" cy="3370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4150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1740284"/>
              </p:ext>
            </p:extLst>
          </p:nvPr>
        </p:nvGraphicFramePr>
        <p:xfrm>
          <a:off x="5457931" y="4005064"/>
          <a:ext cx="3665364" cy="25241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4" name="Лист" r:id="rId10" imgW="4899563" imgH="3375648" progId="Excel.Sheet.8">
                  <p:embed/>
                </p:oleObj>
              </mc:Choice>
              <mc:Fallback>
                <p:oleObj name="Лист" r:id="rId10" imgW="4899563" imgH="3375648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57931" y="4005064"/>
                        <a:ext cx="3665364" cy="252410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4151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7752851"/>
              </p:ext>
            </p:extLst>
          </p:nvPr>
        </p:nvGraphicFramePr>
        <p:xfrm>
          <a:off x="2555875" y="2959100"/>
          <a:ext cx="4167188" cy="2563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5" name="Лист" r:id="rId12" imgW="7467555" imgH="3672864" progId="Excel.Sheet.8">
                  <p:embed/>
                </p:oleObj>
              </mc:Choice>
              <mc:Fallback>
                <p:oleObj name="Лист" r:id="rId12" imgW="7467555" imgH="3672864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875" y="2959100"/>
                        <a:ext cx="4167188" cy="2563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56819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79703818"/>
              </p:ext>
            </p:extLst>
          </p:nvPr>
        </p:nvGraphicFramePr>
        <p:xfrm>
          <a:off x="971600" y="1772816"/>
          <a:ext cx="7200229" cy="4332557"/>
        </p:xfrm>
        <a:graphic>
          <a:graphicData uri="http://schemas.openxmlformats.org/drawingml/2006/table">
            <a:tbl>
              <a:tblPr firstRow="1" bandRow="1">
                <a:effectLst>
                  <a:reflection blurRad="6350" stA="50000" endA="300" endPos="38500" dist="50800" dir="5400000" sy="-100000" algn="bl" rotWithShape="0"/>
                </a:effectLst>
                <a:tableStyleId>{5C22544A-7EE6-4342-B048-85BDC9FD1C3A}</a:tableStyleId>
              </a:tblPr>
              <a:tblGrid>
                <a:gridCol w="2807741"/>
                <a:gridCol w="1512168"/>
                <a:gridCol w="1368152"/>
                <a:gridCol w="1512168"/>
              </a:tblGrid>
              <a:tr h="111753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Средняя заработная плата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34291" marB="34291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</a:t>
                      </a:r>
                      <a:endParaRPr lang="ru-RU" sz="16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34291" marB="34291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34291" marB="34291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34291" marB="34291" anchor="ctr"/>
                </a:tc>
              </a:tr>
              <a:tr h="434342"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Педагогические работники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 дошкольных учреждений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 marT="34291" marB="34291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34 307,10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36 541,20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106,5%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/>
                </a:tc>
              </a:tr>
              <a:tr h="548642"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Педагогические работники общеобразовательных учреждений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 marT="34291" marB="342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39 172,40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41 247,00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105,3%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/>
                </a:tc>
              </a:tr>
              <a:tr h="548642"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Педагогические работники учреждений дополнительного образования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 marT="34291" marB="34291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37 855,60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40 729,40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107,6%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4342"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Работники учреждений культуры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 marT="34291" marB="34291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32 858,00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37 325,90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113,6%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/>
                </a:tc>
              </a:tr>
              <a:tr h="1111893">
                <a:tc>
                  <a:txBody>
                    <a:bodyPr/>
                    <a:lstStyle/>
                    <a:p>
                      <a:pPr algn="l"/>
                      <a:endParaRPr lang="ru-RU" sz="1300" b="0" dirty="0">
                        <a:solidFill>
                          <a:srgbClr val="0070C0"/>
                        </a:solidFill>
                      </a:endParaRPr>
                    </a:p>
                  </a:txBody>
                  <a:tcPr marT="34291" marB="34291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1" marB="34291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1" marB="34291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1" marB="34291"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77094" y="281473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cs typeface="Times New Roman" panose="02020603050405020304" pitchFamily="18" charset="0"/>
              </a:rPr>
              <a:t>Исполнение</a:t>
            </a:r>
            <a:r>
              <a:rPr lang="ru-RU" sz="2000" b="1" i="1" dirty="0">
                <a:latin typeface="Candara" panose="020E050203030302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cs typeface="Times New Roman" panose="02020603050405020304" pitchFamily="18" charset="0"/>
              </a:rPr>
              <a:t>майских указов Президента 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cs typeface="Times New Roman" panose="02020603050405020304" pitchFamily="18" charset="0"/>
              </a:rPr>
              <a:t>РФ в 2023 году</a:t>
            </a:r>
            <a:endParaRPr lang="ru-RU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496" y="4941168"/>
            <a:ext cx="2138511" cy="1080120"/>
          </a:xfrm>
          <a:prstGeom prst="rect">
            <a:avLst/>
          </a:prstGeom>
          <a:noFill/>
          <a:ln>
            <a:noFill/>
          </a:ln>
          <a:effectLst/>
          <a:scene3d>
            <a:camera prst="perspectiveLeft"/>
            <a:lightRig rig="threePt" dir="t"/>
          </a:scene3d>
          <a:sp3d>
            <a:bevelT w="139700" h="139700" prst="divo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5338" y="4941169"/>
            <a:ext cx="1978790" cy="108012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5450" y="4941168"/>
            <a:ext cx="1906622" cy="1080119"/>
          </a:xfrm>
          <a:prstGeom prst="rect">
            <a:avLst/>
          </a:prstGeom>
          <a:noFill/>
          <a:ln>
            <a:noFill/>
          </a:ln>
          <a:effectLst/>
          <a:scene3d>
            <a:camera prst="perspectiveLeft"/>
            <a:lightRig rig="threePt" dir="t"/>
          </a:scene3d>
          <a:sp3d>
            <a:bevelT w="139700" h="139700" prst="divo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758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426376"/>
          </a:xfrm>
        </p:spPr>
        <p:txBody>
          <a:bodyPr>
            <a:noAutofit/>
          </a:bodyPr>
          <a:lstStyle/>
          <a:p>
            <a:r>
              <a:rPr lang="ru-RU" sz="2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Расходы бюджета города Брянска по муниципальным программам в 2023 году</a:t>
            </a:r>
            <a:endParaRPr lang="ru-RU" sz="20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94746166"/>
              </p:ext>
            </p:extLst>
          </p:nvPr>
        </p:nvGraphicFramePr>
        <p:xfrm>
          <a:off x="251520" y="1484788"/>
          <a:ext cx="8640960" cy="5028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56785"/>
                <a:gridCol w="792088"/>
                <a:gridCol w="792087"/>
              </a:tblGrid>
              <a:tr h="52621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Наименование муниципально1</a:t>
                      </a:r>
                      <a:r>
                        <a:rPr lang="ru-RU" sz="1400" baseline="0" dirty="0" smtClean="0"/>
                        <a:t> программы города Брянска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2022 год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2023 год</a:t>
                      </a:r>
                      <a:endParaRPr lang="ru-RU" sz="1400" dirty="0"/>
                    </a:p>
                  </a:txBody>
                  <a:tcPr/>
                </a:tc>
              </a:tr>
              <a:tr h="309537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Развитие образования в городе Брянске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8 087,6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9 176,3</a:t>
                      </a:r>
                      <a:endParaRPr lang="ru-RU" sz="1400" b="1" dirty="0"/>
                    </a:p>
                  </a:txBody>
                  <a:tcPr/>
                </a:tc>
              </a:tr>
              <a:tr h="309537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Повышение безопасности дорожного движения в городе Брянске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3 279,6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3 242,0</a:t>
                      </a:r>
                      <a:endParaRPr lang="ru-RU" sz="1400" b="1" dirty="0"/>
                    </a:p>
                  </a:txBody>
                  <a:tcPr/>
                </a:tc>
              </a:tr>
              <a:tr h="309537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Стимулирование экономической активности в городе Брянске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1 231,2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1 605,1</a:t>
                      </a:r>
                      <a:endParaRPr lang="ru-RU" sz="1400" b="1" dirty="0"/>
                    </a:p>
                  </a:txBody>
                  <a:tcPr/>
                </a:tc>
              </a:tr>
              <a:tr h="309537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Жилищно-коммунальное хозяйство города Брянска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1 056,2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1 529,1</a:t>
                      </a:r>
                      <a:endParaRPr lang="ru-RU" sz="1400" b="1" dirty="0"/>
                    </a:p>
                  </a:txBody>
                  <a:tcPr/>
                </a:tc>
              </a:tr>
              <a:tr h="309537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Поддержка и сохранение культуры и искусства в городе Брянске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766,5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819,0</a:t>
                      </a:r>
                      <a:endParaRPr lang="ru-RU" sz="1400" b="1" dirty="0"/>
                    </a:p>
                  </a:txBody>
                  <a:tcPr/>
                </a:tc>
              </a:tr>
              <a:tr h="309537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Осуществление</a:t>
                      </a:r>
                      <a:r>
                        <a:rPr lang="ru-RU" sz="1200" b="1" baseline="0" dirty="0" smtClean="0"/>
                        <a:t> полномочий исполнительного органа местного самоуправления  города Брянска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633,8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664,3</a:t>
                      </a:r>
                      <a:endParaRPr lang="ru-RU" sz="1400" b="1" dirty="0"/>
                    </a:p>
                  </a:txBody>
                  <a:tcPr/>
                </a:tc>
              </a:tr>
              <a:tr h="309537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Физическая культура и спорт в городе Брянске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434,1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408,5</a:t>
                      </a:r>
                      <a:endParaRPr lang="ru-RU" sz="1400" b="1" dirty="0"/>
                    </a:p>
                  </a:txBody>
                  <a:tcPr/>
                </a:tc>
              </a:tr>
              <a:tr h="309537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Формирование современной городской среды города Брянска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151,5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153,9</a:t>
                      </a:r>
                      <a:endParaRPr lang="ru-RU" sz="1400" b="1" dirty="0"/>
                    </a:p>
                  </a:txBody>
                  <a:tcPr/>
                </a:tc>
              </a:tr>
              <a:tr h="309537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Управление муниципальными финансами города Брянска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151,7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128,0</a:t>
                      </a:r>
                      <a:endParaRPr lang="ru-RU" sz="1400" b="1" dirty="0"/>
                    </a:p>
                  </a:txBody>
                  <a:tcPr/>
                </a:tc>
              </a:tr>
              <a:tr h="309537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Молодежная и семейная политика города Брянска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116,7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121,2</a:t>
                      </a:r>
                      <a:endParaRPr lang="ru-RU" sz="1400" b="1" dirty="0"/>
                    </a:p>
                  </a:txBody>
                  <a:tcPr/>
                </a:tc>
              </a:tr>
              <a:tr h="309537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Управление и распоряжение муниципальной  собственностью города Брянска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70,6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89,3</a:t>
                      </a:r>
                      <a:endParaRPr lang="ru-RU" sz="1400" b="1" dirty="0"/>
                    </a:p>
                  </a:txBody>
                  <a:tcPr/>
                </a:tc>
              </a:tr>
              <a:tr h="309537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Развитие градостроительства на территории города Брянска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55,1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58,3</a:t>
                      </a:r>
                      <a:endParaRPr lang="ru-RU" sz="1400" b="1" dirty="0"/>
                    </a:p>
                  </a:txBody>
                  <a:tcPr/>
                </a:tc>
              </a:tr>
              <a:tr h="464306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Осуществление полномочий исполнительного ОМСУ по участию в профилактике терроризма</a:t>
                      </a:r>
                      <a:r>
                        <a:rPr lang="ru-RU" sz="1200" b="1" baseline="0" dirty="0" smtClean="0"/>
                        <a:t> и экстремизма, минимизации и (или) ликвидаций их проявлений на территории города Брянска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2,0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9,1</a:t>
                      </a:r>
                      <a:endParaRPr lang="ru-RU" sz="14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9249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325579" y="188640"/>
            <a:ext cx="8642350" cy="59055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2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cs typeface="Times New Roman" panose="02020603050405020304" pitchFamily="18" charset="0"/>
              </a:rPr>
              <a:t>Исполнение расходов бюджета города Брянска по муниципальным </a:t>
            </a:r>
            <a:r>
              <a:rPr lang="en-US" altLang="ru-RU" sz="2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cs typeface="Times New Roman" panose="02020603050405020304" pitchFamily="18" charset="0"/>
              </a:rPr>
              <a:t>  </a:t>
            </a:r>
            <a:r>
              <a:rPr lang="ru-RU" altLang="ru-RU" sz="2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cs typeface="Times New Roman" panose="02020603050405020304" pitchFamily="18" charset="0"/>
              </a:rPr>
              <a:t>программам по направлениям деятельности,</a:t>
            </a:r>
            <a:r>
              <a:rPr lang="en-US" altLang="ru-RU" sz="2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cs typeface="Times New Roman" panose="02020603050405020304" pitchFamily="18" charset="0"/>
              </a:rPr>
              <a:t>           </a:t>
            </a:r>
            <a:r>
              <a:rPr lang="ru-RU" altLang="ru-RU" sz="2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cs typeface="Times New Roman" panose="02020603050405020304" pitchFamily="18" charset="0"/>
              </a:rPr>
              <a:t> млн. рублей</a:t>
            </a:r>
          </a:p>
        </p:txBody>
      </p:sp>
      <p:sp>
        <p:nvSpPr>
          <p:cNvPr id="3" name="Стрелка вниз 3"/>
          <p:cNvSpPr>
            <a:spLocks noChangeArrowheads="1"/>
          </p:cNvSpPr>
          <p:nvPr/>
        </p:nvSpPr>
        <p:spPr bwMode="auto">
          <a:xfrm>
            <a:off x="4416249" y="2678905"/>
            <a:ext cx="396875" cy="188119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070C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b="0"/>
          </a:p>
        </p:txBody>
      </p:sp>
      <p:sp>
        <p:nvSpPr>
          <p:cNvPr id="4" name="Скругленный прямоугольник 4"/>
          <p:cNvSpPr>
            <a:spLocks noChangeArrowheads="1"/>
          </p:cNvSpPr>
          <p:nvPr/>
        </p:nvSpPr>
        <p:spPr bwMode="auto">
          <a:xfrm>
            <a:off x="300911" y="1751819"/>
            <a:ext cx="8642350" cy="61805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algn="ctr">
            <a:solidFill>
              <a:srgbClr val="6699FF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2023 году р</a:t>
            </a: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еализовано </a:t>
            </a: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программ на общую сумму </a:t>
            </a:r>
            <a:endParaRPr lang="ru-RU" alt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004,1 млн. </a:t>
            </a: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  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92,8% 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плана)</a:t>
            </a:r>
          </a:p>
        </p:txBody>
      </p:sp>
      <p:sp>
        <p:nvSpPr>
          <p:cNvPr id="5" name="Прямоугольник 10"/>
          <p:cNvSpPr>
            <a:spLocks noChangeArrowheads="1"/>
          </p:cNvSpPr>
          <p:nvPr/>
        </p:nvSpPr>
        <p:spPr bwMode="auto">
          <a:xfrm>
            <a:off x="7278509" y="3681412"/>
            <a:ext cx="1689419" cy="3059956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Осуществление полномочий исполнительного органа  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603,3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муниципальными финансами  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128,0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распоряжение муниципальной собственностью 89,3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100" dirty="0"/>
          </a:p>
        </p:txBody>
      </p:sp>
      <p:sp>
        <p:nvSpPr>
          <p:cNvPr id="6" name="Прямоугольник 11"/>
          <p:cNvSpPr>
            <a:spLocks noChangeArrowheads="1"/>
          </p:cNvSpPr>
          <p:nvPr/>
        </p:nvSpPr>
        <p:spPr bwMode="auto">
          <a:xfrm>
            <a:off x="293510" y="3681411"/>
            <a:ext cx="1746250" cy="3059957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образования </a:t>
            </a: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9 176,3</a:t>
            </a:r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Поддержка и сохранение культуры и искусства 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819,0</a:t>
            </a:r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Физическая культура и спорт  </a:t>
            </a: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408,5</a:t>
            </a:r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Молодежная и семейная политика </a:t>
            </a: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121,2</a:t>
            </a:r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12"/>
          <p:cNvSpPr>
            <a:spLocks noChangeArrowheads="1"/>
          </p:cNvSpPr>
          <p:nvPr/>
        </p:nvSpPr>
        <p:spPr bwMode="auto">
          <a:xfrm>
            <a:off x="2298524" y="3681411"/>
            <a:ext cx="2028825" cy="3059957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100" dirty="0" smtClean="0"/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Профилактика терроризма и экстремизма </a:t>
            </a:r>
            <a:endParaRPr lang="ru-RU" alt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9,1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и осуществление мероприятий по </a:t>
            </a:r>
            <a:r>
              <a:rPr lang="ru-RU" alt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мобподготовке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3,4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ЧС 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57,6</a:t>
            </a:r>
            <a:endParaRPr lang="ru-RU" alt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100" dirty="0"/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100" dirty="0"/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600" b="0" dirty="0"/>
          </a:p>
        </p:txBody>
      </p:sp>
      <p:sp>
        <p:nvSpPr>
          <p:cNvPr id="8" name="Прямоугольник 13"/>
          <p:cNvSpPr>
            <a:spLocks noChangeArrowheads="1"/>
          </p:cNvSpPr>
          <p:nvPr/>
        </p:nvSpPr>
        <p:spPr bwMode="auto">
          <a:xfrm>
            <a:off x="4902024" y="3681411"/>
            <a:ext cx="2160587" cy="3059957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Стимулирование  экономической активности 1 605,1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безопасности дорожного движения 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3 242,0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Жилищно-коммунальное хозяйство  1 529,1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градостроительства  58,3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современной городской среды  153,9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000" dirty="0"/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000" dirty="0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293510" y="2773107"/>
            <a:ext cx="1746250" cy="789298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pPr algn="ctr">
              <a:defRPr/>
            </a:pPr>
            <a:r>
              <a:rPr lang="ru-RU" sz="1600" b="1" dirty="0"/>
              <a:t>Социальной </a:t>
            </a:r>
            <a:r>
              <a:rPr lang="ru-RU" sz="1600" b="1" dirty="0" smtClean="0"/>
              <a:t>направленности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10 525,0 млн.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238422" y="2773107"/>
            <a:ext cx="2088232" cy="789298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pPr algn="ctr">
              <a:defRPr/>
            </a:pPr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безопасных условий </a:t>
            </a:r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жизнедеятельности  </a:t>
            </a:r>
          </a:p>
          <a:p>
            <a:pPr algn="ctr">
              <a:defRPr/>
            </a:pPr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70,1 млн. руб</a:t>
            </a:r>
            <a:r>
              <a:rPr lang="ru-RU" sz="1300" dirty="0" smtClean="0"/>
              <a:t>.</a:t>
            </a:r>
            <a:endParaRPr lang="ru-RU" sz="1300" dirty="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4902715" y="2773106"/>
            <a:ext cx="2160242" cy="789298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pPr algn="ctr">
              <a:defRPr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Поддержка отраслей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экономики – </a:t>
            </a:r>
          </a:p>
          <a:p>
            <a:pPr algn="ctr">
              <a:defRPr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6 588,4 млн. руб.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7310378" y="2811944"/>
            <a:ext cx="1657551" cy="789297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pPr algn="ctr">
              <a:defRPr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Общего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характера – 820,6 млн. руб.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5730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5"/>
          <p:cNvSpPr txBox="1">
            <a:spLocks noGrp="1"/>
          </p:cNvSpPr>
          <p:nvPr/>
        </p:nvSpPr>
        <p:spPr bwMode="auto">
          <a:xfrm>
            <a:off x="7182467" y="6332340"/>
            <a:ext cx="19050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endParaRPr lang="ru-RU" altLang="en-US" sz="1400" b="0" dirty="0">
              <a:latin typeface="Times New Roman" pitchFamily="18" charset="0"/>
            </a:endParaRPr>
          </a:p>
        </p:txBody>
      </p:sp>
      <p:sp>
        <p:nvSpPr>
          <p:cNvPr id="3" name="Rectangle 242"/>
          <p:cNvSpPr txBox="1">
            <a:spLocks noChangeArrowheads="1"/>
          </p:cNvSpPr>
          <p:nvPr/>
        </p:nvSpPr>
        <p:spPr>
          <a:xfrm>
            <a:off x="1043608" y="836712"/>
            <a:ext cx="7369696" cy="4320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ru-RU" altLang="ru-RU" sz="24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4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243"/>
          <p:cNvSpPr txBox="1">
            <a:spLocks noChangeArrowheads="1"/>
          </p:cNvSpPr>
          <p:nvPr/>
        </p:nvSpPr>
        <p:spPr>
          <a:xfrm>
            <a:off x="107504" y="1916832"/>
            <a:ext cx="9144000" cy="42484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Wingdings" pitchFamily="2" charset="2"/>
              <a:buNone/>
              <a:defRPr/>
            </a:pPr>
            <a:r>
              <a:rPr lang="ru-RU" altLang="ru-RU" sz="2000" b="1" dirty="0" smtClean="0">
                <a:latin typeface="Times New Roman" panose="02020603050405020304" pitchFamily="18" charset="0"/>
              </a:rPr>
              <a:t>выше объема 2022 года на 13,5 %</a:t>
            </a:r>
            <a:endParaRPr lang="ru-RU" altLang="ru-RU" sz="2200" b="1" dirty="0" smtClean="0">
              <a:latin typeface="Times New Roman" panose="02020603050405020304" pitchFamily="18" charset="0"/>
            </a:endParaRPr>
          </a:p>
        </p:txBody>
      </p:sp>
      <p:sp>
        <p:nvSpPr>
          <p:cNvPr id="5" name="Text Box 250"/>
          <p:cNvSpPr txBox="1">
            <a:spLocks noChangeArrowheads="1"/>
          </p:cNvSpPr>
          <p:nvPr/>
        </p:nvSpPr>
        <p:spPr bwMode="auto">
          <a:xfrm>
            <a:off x="172322" y="2161535"/>
            <a:ext cx="2233613" cy="3985706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spcAft>
                <a:spcPts val="600"/>
              </a:spcAft>
              <a:buClrTx/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185 муниципальных и частных учреждений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именно:  </a:t>
            </a:r>
          </a:p>
          <a:p>
            <a:pPr algn="ctr">
              <a:spcBef>
                <a:spcPct val="0"/>
              </a:spcBef>
              <a:spcAft>
                <a:spcPts val="600"/>
              </a:spcAft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101 детского дошкольного учреждения, </a:t>
            </a:r>
          </a:p>
          <a:p>
            <a:pPr algn="ctr">
              <a:spcBef>
                <a:spcPct val="0"/>
              </a:spcBef>
              <a:spcAft>
                <a:spcPts val="600"/>
              </a:spcAft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71 школы, </a:t>
            </a:r>
          </a:p>
          <a:p>
            <a:pPr algn="ctr">
              <a:spcBef>
                <a:spcPct val="0"/>
              </a:spcBef>
              <a:spcAft>
                <a:spcPts val="600"/>
              </a:spcAft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внешкольных учреждений,</a:t>
            </a:r>
          </a:p>
          <a:p>
            <a:pPr algn="ctr">
              <a:spcBef>
                <a:spcPct val="0"/>
              </a:spcBef>
              <a:spcAft>
                <a:spcPts val="600"/>
              </a:spcAft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 прочих учреждения (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информационно-методический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 психолого-педагогической,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медицинской 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социальной помощи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ЛадьЯ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ДОК «Лесной»)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spcAft>
                <a:spcPts val="600"/>
              </a:spcAft>
              <a:buClrTx/>
              <a:buFontTx/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центра бухучета, обеспечивающих деятельность учреждений образования</a:t>
            </a:r>
            <a:endParaRPr lang="ru-RU" altLang="ru-RU" sz="1200" dirty="0">
              <a:latin typeface="Times New Roman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14" descr="du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9706" y="2699744"/>
            <a:ext cx="3240087" cy="1574006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250"/>
          <p:cNvSpPr txBox="1">
            <a:spLocks noChangeArrowheads="1"/>
          </p:cNvSpPr>
          <p:nvPr/>
        </p:nvSpPr>
        <p:spPr bwMode="auto">
          <a:xfrm>
            <a:off x="6460155" y="2500431"/>
            <a:ext cx="2233612" cy="3323987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spcAft>
                <a:spcPts val="600"/>
              </a:spcAft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дошкольное образование </a:t>
            </a:r>
          </a:p>
          <a:p>
            <a:pPr algn="ctr">
              <a:spcBef>
                <a:spcPct val="0"/>
              </a:spcBef>
              <a:spcAft>
                <a:spcPts val="600"/>
              </a:spcAft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3 032,9 млн. рублей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spcAft>
                <a:spcPts val="600"/>
              </a:spcAft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общее образование   3 562,7 млн. рублей </a:t>
            </a:r>
          </a:p>
          <a:p>
            <a:pPr algn="ctr">
              <a:spcBef>
                <a:spcPct val="0"/>
              </a:spcBef>
              <a:spcAft>
                <a:spcPts val="600"/>
              </a:spcAft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дополнительное образование                   134,0 млн. рублей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spcAft>
                <a:spcPts val="600"/>
              </a:spcAft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персонифицированного финансирования  102,6 млн. рублей</a:t>
            </a:r>
          </a:p>
          <a:p>
            <a:pPr algn="ctr">
              <a:spcBef>
                <a:spcPct val="0"/>
              </a:spcBef>
              <a:spcAft>
                <a:spcPts val="600"/>
              </a:spcAft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инициативных программ  29,8 млн. рублей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spcAft>
                <a:spcPts val="600"/>
              </a:spcAft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в области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  266,8 млн. рублей </a:t>
            </a:r>
            <a:endParaRPr lang="ru-RU" altLang="ru-RU" sz="1200" dirty="0"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2648568" y="4535687"/>
            <a:ext cx="3619500" cy="75604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800" dirty="0"/>
              <a:t>в</a:t>
            </a:r>
            <a:r>
              <a:rPr lang="ru-RU" altLang="ru-RU" sz="1800" dirty="0" smtClean="0"/>
              <a:t> </a:t>
            </a:r>
            <a:r>
              <a:rPr lang="ru-RU" altLang="ru-RU" sz="1800" dirty="0"/>
              <a:t>рамках МП «Развитие 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800" dirty="0"/>
              <a:t>о</a:t>
            </a:r>
            <a:r>
              <a:rPr lang="ru-RU" altLang="ru-RU" sz="1800" dirty="0" smtClean="0"/>
              <a:t>бразования в городе Брянске»</a:t>
            </a:r>
            <a:endParaRPr lang="ru-RU" altLang="ru-RU" sz="1800" dirty="0"/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339549" y="6408511"/>
            <a:ext cx="8280400" cy="28218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сети образовательных учреждений направлено 2 047,5 млн. рублей</a:t>
            </a: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4290" y="260648"/>
            <a:ext cx="86981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cs typeface="Times New Roman" panose="02020603050405020304" pitchFamily="18" charset="0"/>
              </a:rPr>
              <a:t>Расходы на образование в </a:t>
            </a:r>
            <a:r>
              <a:rPr lang="ru-RU" alt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cs typeface="Times New Roman" panose="02020603050405020304" pitchFamily="18" charset="0"/>
              </a:rPr>
              <a:t>2023 </a:t>
            </a:r>
            <a:r>
              <a:rPr lang="ru-RU" alt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cs typeface="Times New Roman" panose="02020603050405020304" pitchFamily="18" charset="0"/>
              </a:rPr>
              <a:t>году  </a:t>
            </a:r>
            <a:endParaRPr lang="ru-RU" alt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15517" y="1628800"/>
            <a:ext cx="2183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alt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9 176,3 </a:t>
            </a:r>
            <a:r>
              <a:rPr lang="ru-RU" altLang="ru-RU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млн. рублей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360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5"/>
          <p:cNvSpPr txBox="1">
            <a:spLocks noGrp="1"/>
          </p:cNvSpPr>
          <p:nvPr/>
        </p:nvSpPr>
        <p:spPr bwMode="auto">
          <a:xfrm>
            <a:off x="7239000" y="6302573"/>
            <a:ext cx="19050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endParaRPr lang="ru-RU" altLang="en-US" sz="1400" b="0" dirty="0">
              <a:latin typeface="Times New Roman" pitchFamily="18" charset="0"/>
            </a:endParaRPr>
          </a:p>
        </p:txBody>
      </p:sp>
      <p:sp>
        <p:nvSpPr>
          <p:cNvPr id="3" name="Rectangle 242"/>
          <p:cNvSpPr txBox="1">
            <a:spLocks noChangeArrowheads="1"/>
          </p:cNvSpPr>
          <p:nvPr/>
        </p:nvSpPr>
        <p:spPr>
          <a:xfrm>
            <a:off x="251520" y="232592"/>
            <a:ext cx="8305800" cy="6167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ru-RU" alt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ndara" panose="020E0502030303020204" pitchFamily="34" charset="0"/>
                <a:cs typeface="Times New Roman" panose="02020603050405020304" pitchFamily="18" charset="0"/>
              </a:rPr>
              <a:t>Расходы на культуру в 2023 году</a:t>
            </a:r>
            <a:r>
              <a:rPr lang="ru-RU" altLang="ru-RU" sz="2000" dirty="0" smtClean="0">
                <a:solidFill>
                  <a:schemeClr val="tx1"/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/>
            </a:r>
            <a:br>
              <a:rPr lang="ru-RU" altLang="ru-RU" sz="2000" dirty="0" smtClean="0">
                <a:solidFill>
                  <a:schemeClr val="tx1"/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</a:br>
            <a:endParaRPr lang="ru-RU" altLang="ru-RU" sz="2000" dirty="0" smtClean="0">
              <a:solidFill>
                <a:schemeClr val="tx1"/>
              </a:solidFill>
              <a:latin typeface="Candara" panose="020E05020303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243"/>
          <p:cNvSpPr txBox="1">
            <a:spLocks noChangeArrowheads="1"/>
          </p:cNvSpPr>
          <p:nvPr/>
        </p:nvSpPr>
        <p:spPr>
          <a:xfrm>
            <a:off x="176985" y="1106501"/>
            <a:ext cx="8686800" cy="40524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Wingdings" pitchFamily="2" charset="2"/>
              <a:buNone/>
              <a:defRPr/>
            </a:pPr>
            <a:r>
              <a:rPr lang="ru-RU" altLang="ru-RU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819  млн. рублей</a:t>
            </a:r>
            <a:r>
              <a:rPr lang="ru-RU" altLang="ru-RU" dirty="0" smtClean="0">
                <a:solidFill>
                  <a:srgbClr val="006600"/>
                </a:solidFill>
                <a:latin typeface="Times New Roman" panose="02020603050405020304" pitchFamily="18" charset="0"/>
              </a:rPr>
              <a:t> 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ru-RU" altLang="ru-RU" sz="2000" b="1" dirty="0" smtClean="0">
                <a:solidFill>
                  <a:srgbClr val="006600"/>
                </a:solidFill>
                <a:latin typeface="Times New Roman" panose="02020603050405020304" pitchFamily="18" charset="0"/>
              </a:rPr>
              <a:t>выше объема 2022 года  на 6,8%</a:t>
            </a:r>
          </a:p>
        </p:txBody>
      </p:sp>
      <p:sp>
        <p:nvSpPr>
          <p:cNvPr id="5" name="Text Box 252"/>
          <p:cNvSpPr txBox="1">
            <a:spLocks noChangeArrowheads="1"/>
          </p:cNvSpPr>
          <p:nvPr/>
        </p:nvSpPr>
        <p:spPr bwMode="auto">
          <a:xfrm flipH="1">
            <a:off x="7420596" y="3159850"/>
            <a:ext cx="1512888" cy="1169551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проект «Культурная среда» – 28,6 млн. рублей. </a:t>
            </a:r>
            <a:endParaRPr lang="ru-RU" alt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AutoShape 256"/>
          <p:cNvSpPr>
            <a:spLocks noChangeArrowheads="1"/>
          </p:cNvSpPr>
          <p:nvPr/>
        </p:nvSpPr>
        <p:spPr bwMode="auto">
          <a:xfrm>
            <a:off x="755576" y="1844824"/>
            <a:ext cx="457200" cy="592386"/>
          </a:xfrm>
          <a:prstGeom prst="curvedRightArrow">
            <a:avLst>
              <a:gd name="adj1" fmla="val 26667"/>
              <a:gd name="adj2" fmla="val 53333"/>
              <a:gd name="adj3" fmla="val 33333"/>
            </a:avLst>
          </a:prstGeom>
          <a:solidFill>
            <a:srgbClr val="00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b="0"/>
          </a:p>
        </p:txBody>
      </p:sp>
      <p:sp>
        <p:nvSpPr>
          <p:cNvPr id="7" name="AutoShape 257"/>
          <p:cNvSpPr>
            <a:spLocks noChangeArrowheads="1"/>
          </p:cNvSpPr>
          <p:nvPr/>
        </p:nvSpPr>
        <p:spPr bwMode="auto">
          <a:xfrm>
            <a:off x="7960519" y="1844824"/>
            <a:ext cx="457200" cy="592386"/>
          </a:xfrm>
          <a:prstGeom prst="curvedLeftArrow">
            <a:avLst>
              <a:gd name="adj1" fmla="val 23333"/>
              <a:gd name="adj2" fmla="val 46667"/>
              <a:gd name="adj3" fmla="val 33333"/>
            </a:avLst>
          </a:prstGeom>
          <a:solidFill>
            <a:srgbClr val="00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b="0"/>
          </a:p>
        </p:txBody>
      </p:sp>
      <p:sp>
        <p:nvSpPr>
          <p:cNvPr id="8" name="AutoShape 258"/>
          <p:cNvSpPr>
            <a:spLocks noChangeArrowheads="1"/>
          </p:cNvSpPr>
          <p:nvPr/>
        </p:nvSpPr>
        <p:spPr bwMode="auto">
          <a:xfrm>
            <a:off x="4426948" y="2898868"/>
            <a:ext cx="540084" cy="161229"/>
          </a:xfrm>
          <a:prstGeom prst="downArrow">
            <a:avLst>
              <a:gd name="adj1" fmla="val 50000"/>
              <a:gd name="adj2" fmla="val 33333"/>
            </a:avLst>
          </a:prstGeom>
          <a:solidFill>
            <a:srgbClr val="00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b="0"/>
          </a:p>
        </p:txBody>
      </p:sp>
      <p:sp>
        <p:nvSpPr>
          <p:cNvPr id="9" name="Прямоугольник 14"/>
          <p:cNvSpPr>
            <a:spLocks noChangeArrowheads="1"/>
          </p:cNvSpPr>
          <p:nvPr/>
        </p:nvSpPr>
        <p:spPr bwMode="auto">
          <a:xfrm>
            <a:off x="107504" y="2648789"/>
            <a:ext cx="2088232" cy="2985433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</a:t>
            </a: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развитие инфраструктуры учреждений культуры 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701,0 млн. рублей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(содержание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5-ти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школ искусств,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хоровой, художественной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хореографической школы, 2-х централизованных систем библиотек, 8-ми Дворцов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домов культуры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выставочного зала, объединения парков и концертных организаций)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20"/>
          <p:cNvSpPr txBox="1">
            <a:spLocks noChangeArrowheads="1"/>
          </p:cNvSpPr>
          <p:nvPr/>
        </p:nvSpPr>
        <p:spPr bwMode="auto">
          <a:xfrm>
            <a:off x="2267746" y="3127637"/>
            <a:ext cx="1512167" cy="1815882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досуга и обеспечение жителей города услугами организаций культуры – 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62,5 млн. рублей</a:t>
            </a:r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20"/>
          <p:cNvSpPr txBox="1">
            <a:spLocks noChangeArrowheads="1"/>
          </p:cNvSpPr>
          <p:nvPr/>
        </p:nvSpPr>
        <p:spPr bwMode="auto">
          <a:xfrm>
            <a:off x="5724129" y="3127637"/>
            <a:ext cx="1440159" cy="1600438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Поддержание одаренных детей, работников культуры и искусства – 2,7 млн. рублей</a:t>
            </a:r>
            <a:endParaRPr lang="ru-RU" alt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4" descr="D:\Мои документы\Додонова\2021\ОТЧЕТ_2020\картинки\G49nK1q4bo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9933" y="5359382"/>
            <a:ext cx="3952967" cy="1228947"/>
          </a:xfrm>
          <a:prstGeom prst="rect">
            <a:avLst/>
          </a:prstGeom>
          <a:noFill/>
        </p:spPr>
      </p:pic>
      <p:sp>
        <p:nvSpPr>
          <p:cNvPr id="13" name="AutoShape 258"/>
          <p:cNvSpPr>
            <a:spLocks noChangeArrowheads="1"/>
          </p:cNvSpPr>
          <p:nvPr/>
        </p:nvSpPr>
        <p:spPr bwMode="auto">
          <a:xfrm>
            <a:off x="6195455" y="2898868"/>
            <a:ext cx="497506" cy="181879"/>
          </a:xfrm>
          <a:prstGeom prst="downArrow">
            <a:avLst>
              <a:gd name="adj1" fmla="val 50000"/>
              <a:gd name="adj2" fmla="val 33333"/>
            </a:avLst>
          </a:prstGeom>
          <a:solidFill>
            <a:srgbClr val="00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b="0"/>
          </a:p>
        </p:txBody>
      </p:sp>
      <p:sp>
        <p:nvSpPr>
          <p:cNvPr id="14" name="TextBox 20"/>
          <p:cNvSpPr txBox="1">
            <a:spLocks noChangeArrowheads="1"/>
          </p:cNvSpPr>
          <p:nvPr/>
        </p:nvSpPr>
        <p:spPr bwMode="auto">
          <a:xfrm>
            <a:off x="3909094" y="3127637"/>
            <a:ext cx="1671018" cy="2031325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архив – 10,7 млн. рублей, руководство и управление в сфере установленных функций – 13,5 млн. рублей</a:t>
            </a:r>
            <a:endParaRPr lang="ru-RU" alt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AutoShape 258"/>
          <p:cNvSpPr>
            <a:spLocks noChangeArrowheads="1"/>
          </p:cNvSpPr>
          <p:nvPr/>
        </p:nvSpPr>
        <p:spPr bwMode="auto">
          <a:xfrm>
            <a:off x="2733675" y="2898868"/>
            <a:ext cx="526367" cy="161229"/>
          </a:xfrm>
          <a:prstGeom prst="downArrow">
            <a:avLst>
              <a:gd name="adj1" fmla="val 50000"/>
              <a:gd name="adj2" fmla="val 33333"/>
            </a:avLst>
          </a:prstGeom>
          <a:solidFill>
            <a:srgbClr val="00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b="0"/>
          </a:p>
        </p:txBody>
      </p:sp>
    </p:spTree>
    <p:extLst>
      <p:ext uri="{BB962C8B-B14F-4D97-AF65-F5344CB8AC3E}">
        <p14:creationId xmlns:p14="http://schemas.microsoft.com/office/powerpoint/2010/main" val="1256493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ordArt 3"/>
          <p:cNvSpPr>
            <a:spLocks noChangeArrowheads="1" noChangeShapeType="1" noTextEdit="1"/>
          </p:cNvSpPr>
          <p:nvPr/>
        </p:nvSpPr>
        <p:spPr bwMode="auto">
          <a:xfrm>
            <a:off x="3238500" y="1638486"/>
            <a:ext cx="2971800" cy="31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408,5</a:t>
            </a:r>
            <a:r>
              <a:rPr lang="ru-RU" sz="28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ru-RU" sz="28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</a:t>
            </a:r>
            <a:endParaRPr lang="ru-RU" sz="28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WordArt 6"/>
          <p:cNvSpPr>
            <a:spLocks noChangeArrowheads="1" noChangeShapeType="1" noTextEdit="1"/>
          </p:cNvSpPr>
          <p:nvPr/>
        </p:nvSpPr>
        <p:spPr bwMode="auto">
          <a:xfrm>
            <a:off x="250825" y="2719386"/>
            <a:ext cx="2933700" cy="64889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Arial"/>
                <a:cs typeface="Arial"/>
              </a:rPr>
              <a:t>деятельность</a:t>
            </a:r>
          </a:p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Arial"/>
                <a:cs typeface="Arial"/>
              </a:rPr>
              <a:t>ДЮСШ</a:t>
            </a:r>
          </a:p>
        </p:txBody>
      </p:sp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6210300" y="2665809"/>
            <a:ext cx="2933700" cy="809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Arial"/>
                <a:cs typeface="Arial"/>
              </a:rPr>
              <a:t>Развитие массового  </a:t>
            </a:r>
          </a:p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Arial"/>
                <a:cs typeface="Arial"/>
              </a:rPr>
              <a:t>спорта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FF00"/>
              </a:solidFill>
              <a:latin typeface="Arial"/>
              <a:cs typeface="Arial"/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539750" y="4069556"/>
            <a:ext cx="2952750" cy="756047"/>
          </a:xfrm>
          <a:prstGeom prst="foldedCorner">
            <a:avLst>
              <a:gd name="adj" fmla="val 12500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scene3d>
            <a:camera prst="perspectiveLeft"/>
            <a:lightRig rig="threePt" dir="t"/>
          </a:scene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600" dirty="0" smtClean="0"/>
              <a:t>238,2 млн. рублей</a:t>
            </a:r>
            <a:endParaRPr lang="ru-RU" altLang="ru-RU" sz="1600" b="0" dirty="0"/>
          </a:p>
        </p:txBody>
      </p:sp>
      <p:sp>
        <p:nvSpPr>
          <p:cNvPr id="9" name="AutoShape 9"/>
          <p:cNvSpPr>
            <a:spLocks noChangeArrowheads="1"/>
          </p:cNvSpPr>
          <p:nvPr/>
        </p:nvSpPr>
        <p:spPr bwMode="auto">
          <a:xfrm>
            <a:off x="107504" y="4879179"/>
            <a:ext cx="3816424" cy="1862187"/>
          </a:xfrm>
          <a:prstGeom prst="foldedCorner">
            <a:avLst>
              <a:gd name="adj" fmla="val 12500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scene3d>
            <a:camera prst="perspectiveLeft"/>
            <a:lightRig rig="threePt" dir="t"/>
          </a:scene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200" b="0" dirty="0" smtClean="0"/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Иные </a:t>
            </a:r>
            <a:r>
              <a:rPr lang="ru-RU" altLang="ru-RU" sz="12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22,6 млн. рублей: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-капитальный ремонт 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МБУ ДО СШ по спортивной гимнастике,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МБУ ДО СШ по шашкам и шахматам, «Торпедо» – 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12,1 млн. рублей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ctr">
              <a:spcBef>
                <a:spcPct val="0"/>
              </a:spcBef>
              <a:buClrTx/>
              <a:buFontTx/>
              <a:buChar char="-"/>
            </a:pPr>
            <a:r>
              <a:rPr lang="ru-RU" altLang="ru-RU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приобретение спортивного оборудования и инвентаря –</a:t>
            </a:r>
          </a:p>
          <a:p>
            <a:pPr algn="ctr">
              <a:spcBef>
                <a:spcPct val="0"/>
              </a:spcBef>
              <a:buClr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8,0 млн. рублей;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-текущий ремонт, обеспечение безопасности 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учреждений и др. расходы – 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2,5 млн. рублей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AutoShape 10"/>
          <p:cNvSpPr>
            <a:spLocks noChangeArrowheads="1"/>
          </p:cNvSpPr>
          <p:nvPr/>
        </p:nvSpPr>
        <p:spPr bwMode="auto">
          <a:xfrm>
            <a:off x="5651500" y="4825602"/>
            <a:ext cx="3241675" cy="1915765"/>
          </a:xfrm>
          <a:prstGeom prst="foldedCorner">
            <a:avLst>
              <a:gd name="adj" fmla="val 12500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scene3d>
            <a:camera prst="perspectiveLeft"/>
            <a:lightRig rig="threePt" dir="t"/>
          </a:scene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2200" b="0" dirty="0"/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050" b="0" dirty="0"/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050" b="0" dirty="0" smtClean="0"/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050" b="0" dirty="0"/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-иные субсидии –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7,3 млн. рубле</a:t>
            </a:r>
            <a:r>
              <a:rPr lang="ru-RU" altLang="ru-RU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й,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-спортивные праздники –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1,9 млн. рублей,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-комплекс ГТО –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1,4 млн. рублей,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-инвестиции СОК «</a:t>
            </a:r>
            <a:r>
              <a:rPr lang="ru-RU" altLang="ru-RU" sz="12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Бежицкий</a:t>
            </a:r>
            <a:r>
              <a:rPr lang="ru-RU" altLang="ru-RU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Дворец зимних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видов спорта в </a:t>
            </a:r>
            <a:r>
              <a:rPr lang="ru-RU" altLang="ru-RU" sz="12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Фокинском</a:t>
            </a:r>
            <a:r>
              <a:rPr lang="ru-RU" altLang="ru-RU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районе 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- 16,5 млн. рублей</a:t>
            </a:r>
            <a:r>
              <a:rPr lang="ru-RU" altLang="ru-RU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-развитие МТБ (спортоборудование,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altLang="ru-RU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нвентарь, экипировка) – 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3,7 млн. рублей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400" b="0" dirty="0"/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2200" b="0" dirty="0"/>
          </a:p>
        </p:txBody>
      </p:sp>
      <p:sp>
        <p:nvSpPr>
          <p:cNvPr id="11" name="WordArt 12"/>
          <p:cNvSpPr>
            <a:spLocks noChangeArrowheads="1" noChangeShapeType="1" noTextEdit="1"/>
          </p:cNvSpPr>
          <p:nvPr/>
        </p:nvSpPr>
        <p:spPr bwMode="auto">
          <a:xfrm>
            <a:off x="539750" y="3529012"/>
            <a:ext cx="2519363" cy="35004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CC00"/>
                </a:solidFill>
                <a:latin typeface="Arial"/>
                <a:cs typeface="Arial"/>
              </a:rPr>
              <a:t>261,4 </a:t>
            </a:r>
            <a:r>
              <a:rPr lang="ru-RU" sz="3200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CC00"/>
                </a:solidFill>
                <a:latin typeface="Arial"/>
                <a:cs typeface="Arial"/>
              </a:rPr>
              <a:t>млн.р</a:t>
            </a:r>
            <a:r>
              <a:rPr lang="ru-RU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CC00"/>
                </a:solidFill>
                <a:latin typeface="Arial"/>
                <a:cs typeface="Arial"/>
              </a:rPr>
              <a:t>.</a:t>
            </a:r>
            <a:endParaRPr lang="ru-RU" sz="32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99CC00"/>
              </a:solidFill>
              <a:latin typeface="Arial"/>
              <a:cs typeface="Arial"/>
            </a:endParaRPr>
          </a:p>
        </p:txBody>
      </p:sp>
      <p:sp>
        <p:nvSpPr>
          <p:cNvPr id="12" name="WordArt 13"/>
          <p:cNvSpPr>
            <a:spLocks noChangeArrowheads="1" noChangeShapeType="1" noTextEdit="1"/>
          </p:cNvSpPr>
          <p:nvPr/>
        </p:nvSpPr>
        <p:spPr bwMode="auto">
          <a:xfrm>
            <a:off x="6516688" y="3583780"/>
            <a:ext cx="2228850" cy="35004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CC00"/>
                </a:solidFill>
                <a:latin typeface="Arial"/>
                <a:cs typeface="Arial"/>
              </a:rPr>
              <a:t>107,8 </a:t>
            </a:r>
            <a:r>
              <a:rPr lang="ru-RU" sz="3200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CC00"/>
                </a:solidFill>
                <a:latin typeface="Arial"/>
                <a:cs typeface="Arial"/>
              </a:rPr>
              <a:t>млн.р</a:t>
            </a:r>
            <a:r>
              <a:rPr lang="ru-RU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CC00"/>
                </a:solidFill>
                <a:latin typeface="Arial"/>
                <a:cs typeface="Arial"/>
              </a:rPr>
              <a:t>.</a:t>
            </a:r>
            <a:endParaRPr lang="ru-RU" sz="32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99CC00"/>
              </a:solidFill>
              <a:latin typeface="Arial"/>
              <a:cs typeface="Arial"/>
            </a:endParaRPr>
          </a:p>
        </p:txBody>
      </p:sp>
      <p:pic>
        <p:nvPicPr>
          <p:cNvPr id="13" name="Picture 14" descr="i?id=08b0e6743f162bcda493b913881c293b-40-1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4555330"/>
            <a:ext cx="1411288" cy="140493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AutoShape 8"/>
          <p:cNvSpPr>
            <a:spLocks noChangeArrowheads="1"/>
          </p:cNvSpPr>
          <p:nvPr/>
        </p:nvSpPr>
        <p:spPr bwMode="auto">
          <a:xfrm>
            <a:off x="5742018" y="3933825"/>
            <a:ext cx="2952750" cy="791320"/>
          </a:xfrm>
          <a:prstGeom prst="foldedCorner">
            <a:avLst>
              <a:gd name="adj" fmla="val 12500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scene3d>
            <a:camera prst="perspectiveLeft"/>
            <a:lightRig rig="threePt" dir="t"/>
          </a:scene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600" dirty="0" smtClean="0"/>
              <a:t>77,0 млн. рублей</a:t>
            </a:r>
            <a:endParaRPr lang="ru-RU" altLang="ru-RU" sz="1600" b="0" dirty="0"/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8250" y="2698662"/>
            <a:ext cx="2203768" cy="118039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226590" y="227370"/>
            <a:ext cx="88395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cs typeface="Times New Roman" panose="02020603050405020304" pitchFamily="18" charset="0"/>
              </a:rPr>
              <a:t>МП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cs typeface="Times New Roman" panose="02020603050405020304" pitchFamily="18" charset="0"/>
              </a:rPr>
              <a:t>«Физическая культура и спорт»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Rectangle 2"/>
          <p:cNvSpPr txBox="1">
            <a:spLocks noChangeArrowheads="1"/>
          </p:cNvSpPr>
          <p:nvPr/>
        </p:nvSpPr>
        <p:spPr>
          <a:xfrm>
            <a:off x="0" y="1052736"/>
            <a:ext cx="8991600" cy="6628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alt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AutoShape 256"/>
          <p:cNvSpPr>
            <a:spLocks noChangeArrowheads="1"/>
          </p:cNvSpPr>
          <p:nvPr/>
        </p:nvSpPr>
        <p:spPr bwMode="auto">
          <a:xfrm>
            <a:off x="1936446" y="1980684"/>
            <a:ext cx="457200" cy="592386"/>
          </a:xfrm>
          <a:prstGeom prst="curvedRightArrow">
            <a:avLst>
              <a:gd name="adj1" fmla="val 26667"/>
              <a:gd name="adj2" fmla="val 53333"/>
              <a:gd name="adj3" fmla="val 33333"/>
            </a:avLst>
          </a:prstGeom>
          <a:solidFill>
            <a:srgbClr val="00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b="0"/>
          </a:p>
        </p:txBody>
      </p:sp>
      <p:sp>
        <p:nvSpPr>
          <p:cNvPr id="19" name="AutoShape 257"/>
          <p:cNvSpPr>
            <a:spLocks noChangeArrowheads="1"/>
          </p:cNvSpPr>
          <p:nvPr/>
        </p:nvSpPr>
        <p:spPr bwMode="auto">
          <a:xfrm>
            <a:off x="7218393" y="2027313"/>
            <a:ext cx="457200" cy="592386"/>
          </a:xfrm>
          <a:prstGeom prst="curvedLeftArrow">
            <a:avLst>
              <a:gd name="adj1" fmla="val 23333"/>
              <a:gd name="adj2" fmla="val 46667"/>
              <a:gd name="adj3" fmla="val 33333"/>
            </a:avLst>
          </a:prstGeom>
          <a:solidFill>
            <a:srgbClr val="00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b="0"/>
          </a:p>
        </p:txBody>
      </p:sp>
    </p:spTree>
    <p:extLst>
      <p:ext uri="{BB962C8B-B14F-4D97-AF65-F5344CB8AC3E}">
        <p14:creationId xmlns:p14="http://schemas.microsoft.com/office/powerpoint/2010/main" val="76930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5"/>
          <p:cNvSpPr>
            <a:spLocks noChangeArrowheads="1"/>
          </p:cNvSpPr>
          <p:nvPr/>
        </p:nvSpPr>
        <p:spPr bwMode="auto">
          <a:xfrm>
            <a:off x="3132139" y="1844824"/>
            <a:ext cx="2736850" cy="1782366"/>
          </a:xfrm>
          <a:prstGeom prst="octagon">
            <a:avLst>
              <a:gd name="adj" fmla="val 29287"/>
            </a:avLst>
          </a:prstGeom>
          <a:solidFill>
            <a:srgbClr val="CC99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dirty="0" smtClean="0"/>
              <a:t>4 925,0</a:t>
            </a:r>
            <a:endParaRPr lang="ru-RU" altLang="ru-RU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dirty="0"/>
              <a:t>м</a:t>
            </a:r>
            <a:r>
              <a:rPr lang="ru-RU" altLang="ru-RU" dirty="0" smtClean="0"/>
              <a:t>лн. рублей</a:t>
            </a:r>
            <a:endParaRPr lang="ru-RU" altLang="ru-RU" dirty="0"/>
          </a:p>
        </p:txBody>
      </p:sp>
      <p:sp>
        <p:nvSpPr>
          <p:cNvPr id="4" name="Oval 6"/>
          <p:cNvSpPr>
            <a:spLocks noChangeArrowheads="1"/>
          </p:cNvSpPr>
          <p:nvPr/>
        </p:nvSpPr>
        <p:spPr bwMode="auto">
          <a:xfrm>
            <a:off x="323851" y="2709218"/>
            <a:ext cx="2305050" cy="1458516"/>
          </a:xfrm>
          <a:prstGeom prst="ellipse">
            <a:avLst/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МП «Повышение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безопасности дорожного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движения –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3 242,0 млн. рублей.</a:t>
            </a:r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Oval 7"/>
          <p:cNvSpPr>
            <a:spLocks noChangeArrowheads="1"/>
          </p:cNvSpPr>
          <p:nvPr/>
        </p:nvSpPr>
        <p:spPr bwMode="auto">
          <a:xfrm>
            <a:off x="3276601" y="3951041"/>
            <a:ext cx="2305050" cy="1458515"/>
          </a:xfrm>
          <a:prstGeom prst="ellipse">
            <a:avLst/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МП «Формирование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современной городской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среды» –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153,9 млн. рублей</a:t>
            </a:r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Oval 8"/>
          <p:cNvSpPr>
            <a:spLocks noChangeArrowheads="1"/>
          </p:cNvSpPr>
          <p:nvPr/>
        </p:nvSpPr>
        <p:spPr bwMode="auto">
          <a:xfrm>
            <a:off x="6372226" y="2709218"/>
            <a:ext cx="2305050" cy="1458516"/>
          </a:xfrm>
          <a:prstGeom prst="ellipse">
            <a:avLst/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МП «Жилищно-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коммунальное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хозяйство» -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1 529,1 млн. рублей</a:t>
            </a:r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Line 9"/>
          <p:cNvSpPr>
            <a:spLocks noChangeShapeType="1"/>
          </p:cNvSpPr>
          <p:nvPr/>
        </p:nvSpPr>
        <p:spPr bwMode="auto">
          <a:xfrm flipH="1">
            <a:off x="2627315" y="3086647"/>
            <a:ext cx="504825" cy="161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Line 10"/>
          <p:cNvSpPr>
            <a:spLocks noChangeShapeType="1"/>
          </p:cNvSpPr>
          <p:nvPr/>
        </p:nvSpPr>
        <p:spPr bwMode="auto">
          <a:xfrm>
            <a:off x="5867402" y="3086647"/>
            <a:ext cx="504825" cy="21669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" name="Line 11"/>
          <p:cNvSpPr>
            <a:spLocks noChangeShapeType="1"/>
          </p:cNvSpPr>
          <p:nvPr/>
        </p:nvSpPr>
        <p:spPr bwMode="auto">
          <a:xfrm>
            <a:off x="4500564" y="3627190"/>
            <a:ext cx="0" cy="323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197" y="4358594"/>
            <a:ext cx="2436088" cy="1374661"/>
          </a:xfrm>
          <a:prstGeom prst="rect">
            <a:avLst/>
          </a:prstGeom>
          <a:ln/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5864" y="4358595"/>
            <a:ext cx="2763551" cy="1374660"/>
          </a:xfrm>
          <a:prstGeom prst="rect">
            <a:avLst/>
          </a:prstGeom>
          <a:ln/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12" name="TextBox 11"/>
          <p:cNvSpPr txBox="1"/>
          <p:nvPr/>
        </p:nvSpPr>
        <p:spPr>
          <a:xfrm>
            <a:off x="310636" y="188640"/>
            <a:ext cx="87258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cs typeface="Times New Roman" panose="02020603050405020304" pitchFamily="18" charset="0"/>
              </a:rPr>
              <a:t>Жилищно-коммунальное хозяйство в рамках </a:t>
            </a:r>
            <a:r>
              <a:rPr lang="ru-RU" alt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cs typeface="Times New Roman" panose="02020603050405020304" pitchFamily="18" charset="0"/>
              </a:rPr>
              <a:t>муниципальных программ</a:t>
            </a:r>
            <a:endParaRPr lang="ru-RU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4358596"/>
            <a:ext cx="2808311" cy="231076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4358596"/>
            <a:ext cx="3148574" cy="237968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409384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2F8A72EA-95D7-4E51-90F9-09CAB3D44E5E}"/>
              </a:ext>
            </a:extLst>
          </p:cNvPr>
          <p:cNvSpPr/>
          <p:nvPr/>
        </p:nvSpPr>
        <p:spPr>
          <a:xfrm>
            <a:off x="433318" y="285676"/>
            <a:ext cx="87552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189">
              <a:defRPr/>
            </a:pPr>
            <a:r>
              <a:rPr lang="ru-RU" b="1" i="1" spc="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ea typeface="Tahoma" panose="020B0604030504040204" pitchFamily="34" charset="0"/>
                <a:cs typeface="Times New Roman" panose="02020603050405020304" pitchFamily="18" charset="0"/>
              </a:rPr>
              <a:t>ОСНОВНЫЕ ПАРАМЕТРЫ БЮДЖЕТА ГОРОДА БРЯНСКА</a:t>
            </a:r>
            <a:endParaRPr lang="ru-RU" b="1" i="1" spc="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2" name="Номер слайда 7"/>
          <p:cNvSpPr txBox="1">
            <a:spLocks/>
          </p:cNvSpPr>
          <p:nvPr/>
        </p:nvSpPr>
        <p:spPr>
          <a:xfrm>
            <a:off x="8820472" y="710140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F39995-16CF-4D62-BCE6-FD7BF02B238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2398360" y="2167748"/>
            <a:ext cx="2840733" cy="59542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/>
            <a:lightRig rig="contrasting" dir="t"/>
          </a:scene3d>
          <a:sp3d>
            <a:bevelT/>
            <a:bevelB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300" b="1" dirty="0" smtClean="0">
                <a:latin typeface="Arial Black" panose="020B0A04020102020204" pitchFamily="34" charset="0"/>
                <a:ea typeface="Tahoma" pitchFamily="34" charset="0"/>
                <a:cs typeface="Tahoma" pitchFamily="34" charset="0"/>
              </a:rPr>
              <a:t>ФАКТ</a:t>
            </a:r>
            <a:endParaRPr lang="ru-RU" sz="1300" b="1" dirty="0">
              <a:latin typeface="Arial Black" panose="020B0A0402010202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398361" y="1637555"/>
            <a:ext cx="3445376" cy="546004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/>
          <a:scene3d>
            <a:camera prst="orthographicFront"/>
            <a:lightRig rig="contrasting" dir="t"/>
          </a:scene3d>
          <a:sp3d>
            <a:bevelT/>
            <a:bevelB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300" b="1" dirty="0" smtClean="0">
              <a:latin typeface="Arial Black" panose="020B0A04020102020204" pitchFamily="34" charset="0"/>
              <a:ea typeface="Tahoma" pitchFamily="34" charset="0"/>
              <a:cs typeface="Aharoni" panose="02010803020104030203" pitchFamily="2" charset="-79"/>
            </a:endParaRPr>
          </a:p>
          <a:p>
            <a:r>
              <a:rPr lang="ru-RU" sz="1300" b="1" dirty="0" smtClean="0">
                <a:latin typeface="Arial Black" panose="020B0A04020102020204" pitchFamily="34" charset="0"/>
                <a:ea typeface="Tahoma" pitchFamily="34" charset="0"/>
                <a:cs typeface="Aharoni" panose="02010803020104030203" pitchFamily="2" charset="-79"/>
              </a:rPr>
              <a:t>ПЛАН</a:t>
            </a:r>
            <a:endParaRPr lang="ru-RU" sz="1300" b="1" dirty="0">
              <a:latin typeface="Arial Black" panose="020B0A04020102020204" pitchFamily="34" charset="0"/>
              <a:ea typeface="Tahoma" pitchFamily="34" charset="0"/>
              <a:cs typeface="Aharoni" panose="02010803020104030203" pitchFamily="2" charset="-79"/>
            </a:endParaRPr>
          </a:p>
          <a:p>
            <a:endParaRPr lang="ru-RU" sz="13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2398360" y="2915150"/>
            <a:ext cx="3871573" cy="57423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scene3d>
            <a:camera prst="orthographicFront"/>
            <a:lightRig rig="contrasting" dir="t"/>
          </a:scene3d>
          <a:sp3d>
            <a:bevelT/>
            <a:bevelB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300" b="1" dirty="0" smtClean="0">
              <a:latin typeface="Arial Black" panose="020B0A04020102020204" pitchFamily="34" charset="0"/>
              <a:ea typeface="Tahoma" pitchFamily="34" charset="0"/>
              <a:cs typeface="Aharoni" panose="02010803020104030203" pitchFamily="2" charset="-79"/>
            </a:endParaRPr>
          </a:p>
          <a:p>
            <a:r>
              <a:rPr lang="ru-RU" sz="1300" b="1" dirty="0" smtClean="0">
                <a:latin typeface="Arial Black" panose="020B0A04020102020204" pitchFamily="34" charset="0"/>
                <a:ea typeface="Tahoma" pitchFamily="34" charset="0"/>
                <a:cs typeface="Aharoni" panose="02010803020104030203" pitchFamily="2" charset="-79"/>
              </a:rPr>
              <a:t>ПЛАН</a:t>
            </a:r>
            <a:endParaRPr lang="ru-RU" sz="1300" b="1" dirty="0">
              <a:latin typeface="Arial Black" panose="020B0A04020102020204" pitchFamily="34" charset="0"/>
              <a:ea typeface="Tahoma" pitchFamily="34" charset="0"/>
              <a:cs typeface="Aharoni" panose="02010803020104030203" pitchFamily="2" charset="-79"/>
            </a:endParaRPr>
          </a:p>
          <a:p>
            <a:endParaRPr lang="ru-RU" sz="11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398360" y="3489383"/>
            <a:ext cx="2980573" cy="57423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/>
            <a:lightRig rig="contrasting" dir="t"/>
          </a:scene3d>
          <a:sp3d>
            <a:bevelT/>
            <a:bevelB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300" b="1" dirty="0">
                <a:latin typeface="Arial Black" panose="020B0A04020102020204" pitchFamily="34" charset="0"/>
                <a:ea typeface="Tahoma" pitchFamily="34" charset="0"/>
                <a:cs typeface="Tahoma" pitchFamily="34" charset="0"/>
              </a:rPr>
              <a:t>ФАКТ</a:t>
            </a:r>
          </a:p>
          <a:p>
            <a:endParaRPr lang="ru-RU" sz="11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1" y="1891172"/>
            <a:ext cx="22188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n w="11430"/>
                <a:solidFill>
                  <a:schemeClr val="accent3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ДОХОДЫ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2933" y="3225146"/>
            <a:ext cx="205857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>
                <a:rot lat="0" lon="0" rev="600000"/>
              </a:lightRig>
            </a:scene3d>
          </a:bodyPr>
          <a:lstStyle/>
          <a:p>
            <a:pPr algn="ctr"/>
            <a:r>
              <a:rPr lang="ru-RU" sz="2800" b="1" dirty="0">
                <a:ln w="11430"/>
                <a:solidFill>
                  <a:schemeClr val="bg2">
                    <a:lumMod val="50000"/>
                    <a:alpha val="9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РАСХОДЫ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73909" y="1705819"/>
            <a:ext cx="10823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19 322,3</a:t>
            </a:r>
            <a:endParaRPr lang="ru-RU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64689" y="2240422"/>
            <a:ext cx="10681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18 110,0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4048" y="3032989"/>
            <a:ext cx="14456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19 777,4</a:t>
            </a:r>
            <a:endParaRPr lang="ru-RU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269755" y="3569220"/>
            <a:ext cx="10823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18 182,5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5247037" y="4063616"/>
            <a:ext cx="0" cy="568600"/>
          </a:xfrm>
          <a:prstGeom prst="line">
            <a:avLst/>
          </a:prstGeom>
          <a:ln w="1905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892080" y="2225393"/>
            <a:ext cx="30737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Запланированный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455,1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378933" y="4100448"/>
            <a:ext cx="28294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Фактический дефицит</a:t>
            </a:r>
          </a:p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72,5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5860792" y="1637555"/>
            <a:ext cx="0" cy="1267517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5247037" y="2183559"/>
            <a:ext cx="0" cy="721513"/>
          </a:xfrm>
          <a:prstGeom prst="line">
            <a:avLst/>
          </a:prstGeom>
          <a:ln w="1905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478333327"/>
              </p:ext>
            </p:extLst>
          </p:nvPr>
        </p:nvGraphicFramePr>
        <p:xfrm>
          <a:off x="-5719" y="4613873"/>
          <a:ext cx="9143999" cy="22132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884368" y="1522139"/>
            <a:ext cx="10814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anose="02010803020104030203" pitchFamily="2" charset="-79"/>
              </a:rPr>
              <a:t>млн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anose="02010803020104030203" pitchFamily="2" charset="-79"/>
              </a:rPr>
              <a:t>. руб</a:t>
            </a:r>
            <a:r>
              <a:rPr lang="ru-RU" sz="10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anose="02010803020104030203" pitchFamily="2" charset="-79"/>
              </a:rPr>
              <a:t>.</a:t>
            </a:r>
            <a:endParaRPr lang="ru-RU" sz="105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46037873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4"/>
          <p:cNvSpPr>
            <a:spLocks noChangeArrowheads="1"/>
          </p:cNvSpPr>
          <p:nvPr/>
        </p:nvSpPr>
        <p:spPr bwMode="auto">
          <a:xfrm>
            <a:off x="571339" y="3501627"/>
            <a:ext cx="2952750" cy="1835944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выделено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бюджета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города-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1 605,1 </a:t>
            </a:r>
            <a:r>
              <a:rPr lang="ru-RU" alt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млн.р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20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Oval 7"/>
          <p:cNvSpPr>
            <a:spLocks noChangeArrowheads="1"/>
          </p:cNvSpPr>
          <p:nvPr/>
        </p:nvSpPr>
        <p:spPr bwMode="auto">
          <a:xfrm>
            <a:off x="4387690" y="3608783"/>
            <a:ext cx="4321175" cy="1116361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транспортного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обслуживания – 1 585,5 </a:t>
            </a:r>
            <a:r>
              <a:rPr lang="ru-RU" altLang="ru-RU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</a:t>
            </a:r>
            <a:r>
              <a:rPr lang="ru-RU" alt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Line 9"/>
          <p:cNvSpPr>
            <a:spLocks noChangeShapeType="1"/>
          </p:cNvSpPr>
          <p:nvPr/>
        </p:nvSpPr>
        <p:spPr bwMode="auto">
          <a:xfrm flipV="1">
            <a:off x="2643448" y="3212976"/>
            <a:ext cx="2056668" cy="48655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Line 10"/>
          <p:cNvSpPr>
            <a:spLocks noChangeShapeType="1"/>
          </p:cNvSpPr>
          <p:nvPr/>
        </p:nvSpPr>
        <p:spPr bwMode="auto">
          <a:xfrm>
            <a:off x="3275856" y="5013791"/>
            <a:ext cx="1184859" cy="43226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" name="Oval 7"/>
          <p:cNvSpPr>
            <a:spLocks noChangeArrowheads="1"/>
          </p:cNvSpPr>
          <p:nvPr/>
        </p:nvSpPr>
        <p:spPr bwMode="auto">
          <a:xfrm>
            <a:off x="4387689" y="2492895"/>
            <a:ext cx="4248150" cy="900383"/>
          </a:xfrm>
          <a:prstGeom prst="ellipse">
            <a:avLst/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Поддержка малого и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среднего предпринимательства – 0,1 млн. руб</a:t>
            </a: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Oval 8"/>
          <p:cNvSpPr>
            <a:spLocks noChangeArrowheads="1"/>
          </p:cNvSpPr>
          <p:nvPr/>
        </p:nvSpPr>
        <p:spPr bwMode="auto">
          <a:xfrm>
            <a:off x="4459127" y="4957312"/>
            <a:ext cx="4032250" cy="113598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жильем молодых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 – 19,5 </a:t>
            </a:r>
            <a:r>
              <a:rPr lang="ru-RU" altLang="ru-RU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</a:t>
            </a:r>
            <a:r>
              <a:rPr lang="ru-RU" alt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Line 10"/>
          <p:cNvSpPr>
            <a:spLocks noChangeShapeType="1"/>
          </p:cNvSpPr>
          <p:nvPr/>
        </p:nvSpPr>
        <p:spPr bwMode="auto">
          <a:xfrm flipV="1">
            <a:off x="3416138" y="4245436"/>
            <a:ext cx="971551" cy="13454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2" name="Picture 9" descr="MediusInf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340" y="5446059"/>
            <a:ext cx="2844798" cy="1223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339" y="2013526"/>
            <a:ext cx="2852090" cy="1379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73771" y="204355"/>
            <a:ext cx="85350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cs typeface="Times New Roman" panose="02020603050405020304" pitchFamily="18" charset="0"/>
              </a:rPr>
              <a:t>МП «Стимулирование </a:t>
            </a:r>
            <a:r>
              <a:rPr lang="ru-RU" alt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cs typeface="Times New Roman" panose="02020603050405020304" pitchFamily="18" charset="0"/>
              </a:rPr>
              <a:t>экономической </a:t>
            </a:r>
            <a:r>
              <a:rPr lang="ru-RU" alt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cs typeface="Times New Roman" panose="02020603050405020304" pitchFamily="18" charset="0"/>
              </a:rPr>
              <a:t>активности»</a:t>
            </a:r>
            <a:endParaRPr lang="ru-RU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4623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162182621"/>
              </p:ext>
            </p:extLst>
          </p:nvPr>
        </p:nvGraphicFramePr>
        <p:xfrm>
          <a:off x="354046" y="2491155"/>
          <a:ext cx="8251961" cy="39005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056085" y="250834"/>
            <a:ext cx="72971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i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endPos="0" dir="5400000" sy="-100000" algn="bl" rotWithShape="0"/>
                </a:effectLst>
                <a:latin typeface="Candara" panose="020E0502030303020204" pitchFamily="34" charset="0"/>
                <a:cs typeface="Times New Roman" panose="02020603050405020304" pitchFamily="18" charset="0"/>
              </a:rPr>
              <a:t>МП «Управление муниципальными финансами города Брянска»</a:t>
            </a:r>
            <a:endParaRPr lang="ru-RU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endPos="0" dir="5400000" sy="-100000" algn="bl" rotWithShape="0"/>
              </a:effectLst>
              <a:latin typeface="Candara" panose="020E05020303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96336" y="2167989"/>
            <a:ext cx="12256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336699"/>
                </a:solidFill>
                <a:latin typeface="Arial Narrow" panose="020B0606020202030204" pitchFamily="34" charset="0"/>
              </a:rPr>
              <a:t>млн. руб.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403234"/>
            <a:ext cx="83658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endPos="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endPos="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endPos="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Сокращение расходов на обслуживание муниципального долга </a:t>
            </a:r>
          </a:p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endPos="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2023 году на 39,8 млн. рублей или на 30,3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endPos="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endPos="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2586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292100" y="260647"/>
            <a:ext cx="8632825" cy="6488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1" i="1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ndara" panose="020E0502030303020204" pitchFamily="34" charset="0"/>
                <a:cs typeface="Times New Roman" panose="02020603050405020304" pitchFamily="18" charset="0"/>
              </a:rPr>
              <a:t>МП</a:t>
            </a:r>
            <a:r>
              <a:rPr kumimoji="0" lang="ru-RU" altLang="ru-RU" sz="2000" b="1" i="1" u="none" strike="noStrike" kern="1200" cap="none" spc="0" normalizeH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ndara" panose="020E050203030302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1" i="1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ndara" panose="020E0502030303020204" pitchFamily="34" charset="0"/>
                <a:cs typeface="Times New Roman" panose="02020603050405020304" pitchFamily="18" charset="0"/>
              </a:rPr>
              <a:t>«Развитие </a:t>
            </a:r>
            <a:r>
              <a:rPr kumimoji="0" lang="ru-RU" altLang="ru-RU" sz="2000" b="1" i="1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ndara" panose="020E0502030303020204" pitchFamily="34" charset="0"/>
                <a:cs typeface="Times New Roman" panose="02020603050405020304" pitchFamily="18" charset="0"/>
              </a:rPr>
              <a:t>градостроительства»</a:t>
            </a: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292100" y="4601138"/>
            <a:ext cx="8569325" cy="1674019"/>
          </a:xfrm>
          <a:prstGeom prst="roundRect">
            <a:avLst>
              <a:gd name="adj" fmla="val 16667"/>
            </a:avLst>
          </a:prstGeom>
          <a:solidFill>
            <a:schemeClr val="bg2">
              <a:lumMod val="75000"/>
            </a:schemeClr>
          </a:solidFill>
          <a:ln w="9525">
            <a:solidFill>
              <a:sysClr val="windowText" lastClr="000000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по строительству и развитию территории города Брянска является </a:t>
            </a:r>
          </a:p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заказчиком по строительству объектов социально-культурной сферы, </a:t>
            </a:r>
          </a:p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коммунального хозяйства объемом финансирования – </a:t>
            </a:r>
          </a:p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2 172,3млн. рублей </a:t>
            </a:r>
            <a:endParaRPr kumimoji="0" lang="ru-RU" altLang="ru-RU" sz="180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939799" y="2710425"/>
            <a:ext cx="2592388" cy="151209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ysClr val="windowText" lastClr="000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единой </a:t>
            </a:r>
          </a:p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государственной </a:t>
            </a:r>
          </a:p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kumimoji="0" lang="ru-RU" altLang="ru-RU" sz="20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олитики –</a:t>
            </a:r>
          </a:p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58,3 млн. рублей</a:t>
            </a:r>
            <a:endParaRPr kumimoji="0" lang="ru-RU" altLang="ru-RU" sz="200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762" y="2332829"/>
            <a:ext cx="4284662" cy="2114821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3989098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НАЦИОНАЛЬНЫЕ ПРОЕКТЫ  2023 </a:t>
            </a:r>
            <a:endParaRPr lang="ru-RU" sz="20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89285346"/>
              </p:ext>
            </p:extLst>
          </p:nvPr>
        </p:nvGraphicFramePr>
        <p:xfrm>
          <a:off x="323528" y="16288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59927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49796" y="1484784"/>
            <a:ext cx="7772400" cy="432048"/>
          </a:xfrm>
          <a:prstGeom prst="rect">
            <a:avLst/>
          </a:prstGeom>
        </p:spPr>
        <p:txBody>
          <a:bodyPr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48" y="2852936"/>
            <a:ext cx="4176464" cy="208888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2244" y="4437112"/>
            <a:ext cx="4211960" cy="210515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23528" y="1490142"/>
            <a:ext cx="6264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800" b="1" i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Общеобразовательная школа  № 72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9512" y="262381"/>
            <a:ext cx="85689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cs typeface="Times New Roman" panose="02020603050405020304" pitchFamily="18" charset="0"/>
              </a:rPr>
              <a:t>Национальный проект «Образование»</a:t>
            </a:r>
            <a:endParaRPr lang="ru-RU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0273" y="1844824"/>
            <a:ext cx="4199507" cy="2052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620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27584" y="1556792"/>
            <a:ext cx="61926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</a:rPr>
              <a:t>Библиотека №1 им. Л.И. </a:t>
            </a:r>
            <a:r>
              <a:rPr lang="ru-RU" sz="2800" b="1" i="1" dirty="0" err="1" smtClean="0">
                <a:solidFill>
                  <a:schemeClr val="accent1">
                    <a:lumMod val="50000"/>
                  </a:schemeClr>
                </a:solidFill>
              </a:rPr>
              <a:t>Добычина</a:t>
            </a:r>
            <a:endParaRPr lang="ru-RU" sz="28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1" y="260647"/>
            <a:ext cx="86409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cs typeface="Times New Roman" panose="02020603050405020304" pitchFamily="18" charset="0"/>
              </a:rPr>
              <a:t>Национальный проект «Культура»</a:t>
            </a:r>
            <a:endParaRPr lang="ru-RU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5" y="2708919"/>
            <a:ext cx="4032449" cy="30971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501008"/>
            <a:ext cx="3960439" cy="3114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799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683568" y="1700808"/>
            <a:ext cx="7772400" cy="54005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6946" y="4314333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i="1" dirty="0" smtClean="0"/>
          </a:p>
          <a:p>
            <a:endParaRPr lang="ru-RU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435537" y="1970837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800" b="1" i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>
                <a:latin typeface="Candara" panose="020E0502030303020204" pitchFamily="34" charset="0"/>
              </a:rPr>
              <a:t>Улица Ильи Иванова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51520" y="222426"/>
            <a:ext cx="8640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cs typeface="Times New Roman" panose="02020603050405020304" pitchFamily="18" charset="0"/>
              </a:rPr>
              <a:t>Национальный проект «Жилье и городская среда»</a:t>
            </a:r>
            <a:endParaRPr lang="ru-RU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136" y="3143608"/>
            <a:ext cx="3991824" cy="346389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4110826"/>
            <a:ext cx="3744416" cy="2270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29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440160"/>
          </a:xfrm>
        </p:spPr>
        <p:txBody>
          <a:bodyPr>
            <a:normAutofit/>
          </a:bodyPr>
          <a:lstStyle/>
          <a:p>
            <a:r>
              <a:rPr lang="ru-RU" sz="1800" b="1" dirty="0"/>
              <a:t> </a:t>
            </a:r>
            <a:r>
              <a:rPr lang="ru-RU" sz="1800" b="1" i="1" dirty="0" smtClean="0">
                <a:solidFill>
                  <a:schemeClr val="tx1"/>
                </a:solidFill>
                <a:latin typeface="Candara Light" panose="020E0502030303020204" pitchFamily="34" charset="0"/>
              </a:rPr>
              <a:t>Региональный проект «Формирование </a:t>
            </a:r>
            <a:r>
              <a:rPr lang="ru-RU" sz="1800" b="1" i="1" dirty="0">
                <a:solidFill>
                  <a:schemeClr val="tx1"/>
                </a:solidFill>
                <a:latin typeface="Candara Light" panose="020E0502030303020204" pitchFamily="34" charset="0"/>
              </a:rPr>
              <a:t>комфортной </a:t>
            </a:r>
            <a:r>
              <a:rPr lang="ru-RU" sz="1800" b="1" i="1" dirty="0" smtClean="0">
                <a:solidFill>
                  <a:schemeClr val="tx1"/>
                </a:solidFill>
                <a:latin typeface="Candara Light" panose="020E0502030303020204" pitchFamily="34" charset="0"/>
              </a:rPr>
              <a:t/>
            </a:r>
            <a:br>
              <a:rPr lang="ru-RU" sz="1800" b="1" i="1" dirty="0" smtClean="0">
                <a:solidFill>
                  <a:schemeClr val="tx1"/>
                </a:solidFill>
                <a:latin typeface="Candara Light" panose="020E0502030303020204" pitchFamily="34" charset="0"/>
              </a:rPr>
            </a:br>
            <a:r>
              <a:rPr lang="ru-RU" sz="1800" b="1" i="1" dirty="0" smtClean="0">
                <a:solidFill>
                  <a:schemeClr val="tx1"/>
                </a:solidFill>
                <a:latin typeface="Candara Light" panose="020E0502030303020204" pitchFamily="34" charset="0"/>
              </a:rPr>
              <a:t>городской </a:t>
            </a:r>
            <a:r>
              <a:rPr lang="ru-RU" sz="1800" b="1" i="1" dirty="0">
                <a:solidFill>
                  <a:schemeClr val="tx1"/>
                </a:solidFill>
                <a:latin typeface="Candara Light" panose="020E0502030303020204" pitchFamily="34" charset="0"/>
              </a:rPr>
              <a:t>среды</a:t>
            </a:r>
            <a:r>
              <a:rPr lang="ru-RU" sz="1800" b="1" i="1" dirty="0" smtClean="0">
                <a:solidFill>
                  <a:schemeClr val="tx1"/>
                </a:solidFill>
                <a:latin typeface="Candara Light" panose="020E0502030303020204" pitchFamily="34" charset="0"/>
              </a:rPr>
              <a:t>»</a:t>
            </a:r>
            <a:br>
              <a:rPr lang="ru-RU" sz="1800" b="1" i="1" dirty="0" smtClean="0">
                <a:solidFill>
                  <a:schemeClr val="tx1"/>
                </a:solidFill>
                <a:latin typeface="Candara Light" panose="020E0502030303020204" pitchFamily="34" charset="0"/>
              </a:rPr>
            </a:br>
            <a:r>
              <a:rPr lang="ru-RU" sz="1800" b="1" i="1" dirty="0" smtClean="0">
                <a:solidFill>
                  <a:schemeClr val="tx1"/>
                </a:solidFill>
                <a:latin typeface="Candara Light" panose="020E0502030303020204" pitchFamily="34" charset="0"/>
              </a:rPr>
              <a:t>151,6 </a:t>
            </a:r>
            <a:r>
              <a:rPr lang="ru-RU" sz="1800" b="1" i="1" dirty="0" smtClean="0">
                <a:solidFill>
                  <a:schemeClr val="tx1"/>
                </a:solidFill>
                <a:latin typeface="Candara Light" panose="020E0502030303020204" pitchFamily="34" charset="0"/>
              </a:rPr>
              <a:t>млн. </a:t>
            </a:r>
            <a:r>
              <a:rPr lang="ru-RU" sz="1800" b="1" i="1" dirty="0" smtClean="0">
                <a:solidFill>
                  <a:schemeClr val="tx1"/>
                </a:solidFill>
                <a:latin typeface="Candara Light" panose="020E0502030303020204" pitchFamily="34" charset="0"/>
              </a:rPr>
              <a:t>рублей (в рамках НП  «Жилье и городская среда»)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26128" y="2420887"/>
            <a:ext cx="4038600" cy="3705591"/>
          </a:xfrm>
        </p:spPr>
        <p:txBody>
          <a:bodyPr>
            <a:normAutofit/>
          </a:bodyPr>
          <a:lstStyle/>
          <a:p>
            <a:r>
              <a:rPr lang="ru-RU" sz="2000" i="1" dirty="0">
                <a:solidFill>
                  <a:schemeClr val="tx1"/>
                </a:solidFill>
              </a:rPr>
              <a:t>благоустройство </a:t>
            </a:r>
            <a:br>
              <a:rPr lang="ru-RU" sz="2000" i="1" dirty="0">
                <a:solidFill>
                  <a:schemeClr val="tx1"/>
                </a:solidFill>
              </a:rPr>
            </a:br>
            <a:r>
              <a:rPr lang="ru-RU" sz="2000" i="1" dirty="0">
                <a:solidFill>
                  <a:schemeClr val="tx1"/>
                </a:solidFill>
              </a:rPr>
              <a:t>11-ти дворовых территорий многоквартирных домов</a:t>
            </a:r>
            <a:r>
              <a:rPr lang="ru-RU" sz="2000" i="1" dirty="0"/>
              <a:t>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5152" y="2348880"/>
            <a:ext cx="3822192" cy="2016224"/>
          </a:xfrm>
        </p:spPr>
        <p:txBody>
          <a:bodyPr>
            <a:noAutofit/>
          </a:bodyPr>
          <a:lstStyle/>
          <a:p>
            <a:r>
              <a:rPr lang="ru-RU" sz="2000" i="1" dirty="0">
                <a:solidFill>
                  <a:schemeClr val="tx1"/>
                </a:solidFill>
              </a:rPr>
              <a:t>благоустройство </a:t>
            </a:r>
            <a:r>
              <a:rPr lang="ru-RU" sz="2000" i="1" dirty="0" smtClean="0">
                <a:solidFill>
                  <a:schemeClr val="tx1"/>
                </a:solidFill>
              </a:rPr>
              <a:t> </a:t>
            </a:r>
            <a:r>
              <a:rPr lang="ru-RU" sz="2000" i="1" dirty="0">
                <a:solidFill>
                  <a:schemeClr val="tx1"/>
                </a:solidFill>
              </a:rPr>
              <a:t>общественной территории </a:t>
            </a:r>
            <a:r>
              <a:rPr lang="ru-RU" sz="2000" i="1" dirty="0" smtClean="0">
                <a:solidFill>
                  <a:schemeClr val="tx1"/>
                </a:solidFill>
              </a:rPr>
              <a:t>сквер </a:t>
            </a:r>
            <a:r>
              <a:rPr lang="ru-RU" sz="2000" i="1" dirty="0">
                <a:solidFill>
                  <a:schemeClr val="tx1"/>
                </a:solidFill>
              </a:rPr>
              <a:t>им. А.С. Пушкина по </a:t>
            </a:r>
            <a:r>
              <a:rPr lang="ru-RU" sz="2000" i="1" dirty="0" smtClean="0">
                <a:solidFill>
                  <a:schemeClr val="tx1"/>
                </a:solidFill>
              </a:rPr>
              <a:t>   ул</a:t>
            </a:r>
            <a:r>
              <a:rPr lang="ru-RU" sz="2000" i="1" dirty="0">
                <a:solidFill>
                  <a:schemeClr val="tx1"/>
                </a:solidFill>
              </a:rPr>
              <a:t>. Пушкина в Володарском </a:t>
            </a:r>
            <a:r>
              <a:rPr lang="ru-RU" sz="2000" i="1" dirty="0" smtClean="0">
                <a:solidFill>
                  <a:schemeClr val="tx1"/>
                </a:solidFill>
              </a:rPr>
              <a:t>районе</a:t>
            </a:r>
            <a:endParaRPr lang="ru-RU" sz="2000" i="1" dirty="0">
              <a:solidFill>
                <a:schemeClr val="tx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293096"/>
            <a:ext cx="2255892" cy="11672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420" y="4365104"/>
            <a:ext cx="4093075" cy="233441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4295871"/>
            <a:ext cx="2146168" cy="116720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532313"/>
            <a:ext cx="2255892" cy="119700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5532313"/>
            <a:ext cx="2146168" cy="1197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747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27584" y="980728"/>
            <a:ext cx="7056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Капитальный ремонт стадиона МАУ БСК «Десна» по ул.50-й Армии</a:t>
            </a:r>
            <a:endParaRPr lang="ru-RU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260647"/>
            <a:ext cx="8640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cs typeface="Times New Roman" panose="02020603050405020304" pitchFamily="18" charset="0"/>
              </a:rPr>
              <a:t>Национальный проект 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cs typeface="Times New Roman" panose="02020603050405020304" pitchFamily="18" charset="0"/>
              </a:rPr>
              <a:t>«ДЕМОГРАФИЯ»</a:t>
            </a:r>
          </a:p>
          <a:p>
            <a:pPr algn="ctr"/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204864"/>
            <a:ext cx="4173358" cy="230425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185787"/>
            <a:ext cx="4104456" cy="232333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190" y="4653136"/>
            <a:ext cx="4538057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678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44824"/>
            <a:ext cx="7967663" cy="4681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269501"/>
            <a:ext cx="8892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cs typeface="Times New Roman" panose="02020603050405020304" pitchFamily="18" charset="0"/>
              </a:rPr>
              <a:t>Национальный проект «Безопасные и качественные дороги»</a:t>
            </a:r>
            <a:endParaRPr lang="ru-RU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213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" name="Диаграмма 57"/>
          <p:cNvGraphicFramePr/>
          <p:nvPr>
            <p:extLst>
              <p:ext uri="{D42A27DB-BD31-4B8C-83A1-F6EECF244321}">
                <p14:modId xmlns:p14="http://schemas.microsoft.com/office/powerpoint/2010/main" val="917125794"/>
              </p:ext>
            </p:extLst>
          </p:nvPr>
        </p:nvGraphicFramePr>
        <p:xfrm>
          <a:off x="2059556" y="2386078"/>
          <a:ext cx="5248337" cy="38010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2F8A72EA-95D7-4E51-90F9-09CAB3D44E5E}"/>
              </a:ext>
            </a:extLst>
          </p:cNvPr>
          <p:cNvSpPr/>
          <p:nvPr/>
        </p:nvSpPr>
        <p:spPr>
          <a:xfrm>
            <a:off x="203809" y="260648"/>
            <a:ext cx="904871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18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i="1" spc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ea typeface="Tahoma" panose="020B0604030504040204" pitchFamily="34" charset="0"/>
                <a:cs typeface="Times New Roman" panose="02020603050405020304" pitchFamily="18" charset="0"/>
              </a:rPr>
              <a:t>СТРУКТУРА ДОХОДОВ </a:t>
            </a:r>
            <a:r>
              <a:rPr lang="ru-RU" sz="2000" b="1" i="1" spc="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ea typeface="Tahoma" panose="020B0604030504040204" pitchFamily="34" charset="0"/>
                <a:cs typeface="Times New Roman" panose="02020603050405020304" pitchFamily="18" charset="0"/>
              </a:rPr>
              <a:t>БЮДЖЕТА </a:t>
            </a:r>
            <a:endParaRPr lang="en-US" sz="2000" b="1" i="1" spc="1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lvl="0" algn="ctr" defTabSz="45718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i="1" spc="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ea typeface="Tahoma" panose="020B0604030504040204" pitchFamily="34" charset="0"/>
                <a:cs typeface="Times New Roman" panose="02020603050405020304" pitchFamily="18" charset="0"/>
              </a:rPr>
              <a:t>ГОРОДСКОГО </a:t>
            </a:r>
            <a:r>
              <a:rPr lang="ru-RU" sz="2000" b="1" i="1" spc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ea typeface="Tahoma" panose="020B0604030504040204" pitchFamily="34" charset="0"/>
                <a:cs typeface="Times New Roman" panose="02020603050405020304" pitchFamily="18" charset="0"/>
              </a:rPr>
              <a:t>ОКРУГА ГОРОД БРЯНСК</a:t>
            </a:r>
          </a:p>
        </p:txBody>
      </p:sp>
      <p:grpSp>
        <p:nvGrpSpPr>
          <p:cNvPr id="2" name="Группа 100"/>
          <p:cNvGrpSpPr/>
          <p:nvPr/>
        </p:nvGrpSpPr>
        <p:grpSpPr>
          <a:xfrm>
            <a:off x="697300" y="2131521"/>
            <a:ext cx="7994043" cy="4512089"/>
            <a:chOff x="364543" y="1690623"/>
            <a:chExt cx="7289879" cy="3216228"/>
          </a:xfrm>
        </p:grpSpPr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xmlns="" id="{CD150EA7-017F-482C-B538-B38157382B98}"/>
                </a:ext>
              </a:extLst>
            </p:cNvPr>
            <p:cNvSpPr/>
            <p:nvPr/>
          </p:nvSpPr>
          <p:spPr>
            <a:xfrm>
              <a:off x="3082651" y="2749572"/>
              <a:ext cx="1892596" cy="855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400" b="1" spc="133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18 110,0</a:t>
              </a:r>
              <a:endParaRPr lang="ru-RU" sz="2400" b="1" spc="133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algn="ctr"/>
              <a:r>
                <a:rPr lang="ru-RU" sz="2400" b="1" spc="133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млн рублей</a:t>
              </a:r>
            </a:p>
          </p:txBody>
        </p:sp>
        <p:grpSp>
          <p:nvGrpSpPr>
            <p:cNvPr id="3" name="Группа 99"/>
            <p:cNvGrpSpPr/>
            <p:nvPr/>
          </p:nvGrpSpPr>
          <p:grpSpPr>
            <a:xfrm>
              <a:off x="364543" y="1690623"/>
              <a:ext cx="7289879" cy="3216228"/>
              <a:chOff x="364543" y="1690623"/>
              <a:chExt cx="7289879" cy="3216228"/>
            </a:xfrm>
          </p:grpSpPr>
          <p:grpSp>
            <p:nvGrpSpPr>
              <p:cNvPr id="4" name="Группа 58"/>
              <p:cNvGrpSpPr/>
              <p:nvPr/>
            </p:nvGrpSpPr>
            <p:grpSpPr>
              <a:xfrm>
                <a:off x="560600" y="1690623"/>
                <a:ext cx="3071025" cy="586949"/>
                <a:chOff x="-2731226" y="1736631"/>
                <a:chExt cx="2932564" cy="586949"/>
              </a:xfrm>
            </p:grpSpPr>
            <p:sp>
              <p:nvSpPr>
                <p:cNvPr id="61" name="Прямоугольник 60">
                  <a:extLst>
                    <a:ext uri="{FF2B5EF4-FFF2-40B4-BE49-F238E27FC236}">
                      <a16:creationId xmlns:a16="http://schemas.microsoft.com/office/drawing/2014/main" xmlns="" id="{25EF7BCB-25F5-47CC-A1E2-7162B107FA4B}"/>
                    </a:ext>
                  </a:extLst>
                </p:cNvPr>
                <p:cNvSpPr/>
                <p:nvPr/>
              </p:nvSpPr>
              <p:spPr>
                <a:xfrm>
                  <a:off x="-2731226" y="1736631"/>
                  <a:ext cx="2932564" cy="24132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ru-RU" sz="1600" b="1" spc="133" dirty="0" smtClean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imes New Roman" panose="02020603050405020304" pitchFamily="18" charset="0"/>
                      <a:ea typeface="Tahoma" panose="020B0604030504040204" pitchFamily="34" charset="0"/>
                      <a:cs typeface="Times New Roman" panose="02020603050405020304" pitchFamily="18" charset="0"/>
                    </a:rPr>
                    <a:t>Безвозмездные поступления</a:t>
                  </a:r>
                  <a:endParaRPr lang="ru-RU" sz="1600" b="1" spc="133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2" name="Прямоугольник 61">
                  <a:extLst>
                    <a:ext uri="{FF2B5EF4-FFF2-40B4-BE49-F238E27FC236}">
                      <a16:creationId xmlns:a16="http://schemas.microsoft.com/office/drawing/2014/main" xmlns="" id="{6442E11D-C39C-4936-BA13-2556A5184307}"/>
                    </a:ext>
                  </a:extLst>
                </p:cNvPr>
                <p:cNvSpPr/>
                <p:nvPr/>
              </p:nvSpPr>
              <p:spPr>
                <a:xfrm>
                  <a:off x="-2698978" y="2104196"/>
                  <a:ext cx="2382769" cy="21938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ru-RU" sz="1400" b="1" dirty="0" smtClean="0">
                      <a:ln w="11430"/>
                      <a:effectLst>
                        <a:outerShdw blurRad="80000" dist="40000" dir="5040000" algn="tl">
                          <a:srgbClr val="000000">
                            <a:alpha val="30000"/>
                          </a:srgbClr>
                        </a:outerShdw>
                      </a:effectLst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14 021,3 млн </a:t>
                  </a:r>
                  <a:r>
                    <a:rPr lang="ru-RU" sz="1400" b="1" dirty="0">
                      <a:ln w="11430"/>
                      <a:effectLst>
                        <a:outerShdw blurRad="80000" dist="40000" dir="5040000" algn="tl">
                          <a:srgbClr val="000000">
                            <a:alpha val="30000"/>
                          </a:srgbClr>
                        </a:outerShdw>
                      </a:effectLst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рублей</a:t>
                  </a:r>
                </a:p>
              </p:txBody>
            </p:sp>
          </p:grpSp>
          <p:grpSp>
            <p:nvGrpSpPr>
              <p:cNvPr id="10" name="Группа 48"/>
              <p:cNvGrpSpPr/>
              <p:nvPr/>
            </p:nvGrpSpPr>
            <p:grpSpPr>
              <a:xfrm>
                <a:off x="5159150" y="4267592"/>
                <a:ext cx="2495272" cy="632850"/>
                <a:chOff x="1639573" y="1386370"/>
                <a:chExt cx="2495272" cy="632850"/>
              </a:xfrm>
            </p:grpSpPr>
            <p:sp>
              <p:nvSpPr>
                <p:cNvPr id="37" name="Прямоугольник 36">
                  <a:extLst>
                    <a:ext uri="{FF2B5EF4-FFF2-40B4-BE49-F238E27FC236}">
                      <a16:creationId xmlns:a16="http://schemas.microsoft.com/office/drawing/2014/main" xmlns="" id="{25EF7BCB-25F5-47CC-A1E2-7162B107FA4B}"/>
                    </a:ext>
                  </a:extLst>
                </p:cNvPr>
                <p:cNvSpPr/>
                <p:nvPr/>
              </p:nvSpPr>
              <p:spPr>
                <a:xfrm>
                  <a:off x="1639573" y="1386370"/>
                  <a:ext cx="2158277" cy="24132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ru-RU" sz="1600" b="1" spc="133" dirty="0" smtClean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imes New Roman" panose="02020603050405020304" pitchFamily="18" charset="0"/>
                      <a:ea typeface="Tahoma" panose="020B0604030504040204" pitchFamily="34" charset="0"/>
                      <a:cs typeface="Times New Roman" panose="02020603050405020304" pitchFamily="18" charset="0"/>
                    </a:rPr>
                    <a:t>Налоговые доходы</a:t>
                  </a:r>
                  <a:endParaRPr lang="ru-RU" sz="1600" b="1" spc="133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2" name="Прямоугольник 41">
                  <a:extLst>
                    <a:ext uri="{FF2B5EF4-FFF2-40B4-BE49-F238E27FC236}">
                      <a16:creationId xmlns:a16="http://schemas.microsoft.com/office/drawing/2014/main" xmlns="" id="{6442E11D-C39C-4936-BA13-2556A5184307}"/>
                    </a:ext>
                  </a:extLst>
                </p:cNvPr>
                <p:cNvSpPr/>
                <p:nvPr/>
              </p:nvSpPr>
              <p:spPr>
                <a:xfrm>
                  <a:off x="1639573" y="1799836"/>
                  <a:ext cx="2495272" cy="21938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ru-RU" sz="1400" b="1" dirty="0" smtClean="0">
                      <a:ln w="11430"/>
                      <a:effectLst>
                        <a:outerShdw blurRad="80000" dist="40000" dir="5040000" algn="tl">
                          <a:srgbClr val="000000">
                            <a:alpha val="30000"/>
                          </a:srgbClr>
                        </a:outerShdw>
                      </a:effectLst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3 486,1 млн </a:t>
                  </a:r>
                  <a:r>
                    <a:rPr lang="ru-RU" sz="1400" b="1" dirty="0">
                      <a:ln w="11430"/>
                      <a:effectLst>
                        <a:outerShdw blurRad="80000" dist="40000" dir="5040000" algn="tl">
                          <a:srgbClr val="000000">
                            <a:alpha val="30000"/>
                          </a:srgbClr>
                        </a:outerShdw>
                      </a:effectLst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рублей</a:t>
                  </a:r>
                </a:p>
              </p:txBody>
            </p:sp>
          </p:grpSp>
          <p:grpSp>
            <p:nvGrpSpPr>
              <p:cNvPr id="11" name="Группа 91"/>
              <p:cNvGrpSpPr/>
              <p:nvPr/>
            </p:nvGrpSpPr>
            <p:grpSpPr>
              <a:xfrm>
                <a:off x="364543" y="4341069"/>
                <a:ext cx="3267083" cy="565782"/>
                <a:chOff x="364543" y="4341069"/>
                <a:chExt cx="3267083" cy="565782"/>
              </a:xfrm>
            </p:grpSpPr>
            <p:grpSp>
              <p:nvGrpSpPr>
                <p:cNvPr id="12" name="Группа 116"/>
                <p:cNvGrpSpPr/>
                <p:nvPr/>
              </p:nvGrpSpPr>
              <p:grpSpPr>
                <a:xfrm>
                  <a:off x="364543" y="4341069"/>
                  <a:ext cx="2954927" cy="565782"/>
                  <a:chOff x="-3224047" y="441926"/>
                  <a:chExt cx="2954927" cy="565782"/>
                </a:xfrm>
              </p:grpSpPr>
              <p:sp>
                <p:nvSpPr>
                  <p:cNvPr id="119" name="Прямоугольник 118">
                    <a:extLst>
                      <a:ext uri="{FF2B5EF4-FFF2-40B4-BE49-F238E27FC236}">
                        <a16:creationId xmlns:a16="http://schemas.microsoft.com/office/drawing/2014/main" xmlns="" id="{25EF7BCB-25F5-47CC-A1E2-7162B107FA4B}"/>
                      </a:ext>
                    </a:extLst>
                  </p:cNvPr>
                  <p:cNvSpPr/>
                  <p:nvPr/>
                </p:nvSpPr>
                <p:spPr>
                  <a:xfrm>
                    <a:off x="-3224047" y="441926"/>
                    <a:ext cx="2954927" cy="241322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ru-RU" sz="1600" b="1" spc="133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rPr>
                      <a:t>Неналоговые доходы</a:t>
                    </a:r>
                    <a:endParaRPr lang="ru-RU" sz="1600" b="1" spc="133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imes New Roman" panose="02020603050405020304" pitchFamily="18" charset="0"/>
                      <a:ea typeface="Tahoma" panose="020B0604030504040204" pitchFamily="34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20" name="Прямоугольник 119">
                    <a:extLst>
                      <a:ext uri="{FF2B5EF4-FFF2-40B4-BE49-F238E27FC236}">
                        <a16:creationId xmlns:a16="http://schemas.microsoft.com/office/drawing/2014/main" xmlns="" id="{6442E11D-C39C-4936-BA13-2556A5184307}"/>
                      </a:ext>
                    </a:extLst>
                  </p:cNvPr>
                  <p:cNvSpPr/>
                  <p:nvPr/>
                </p:nvSpPr>
                <p:spPr>
                  <a:xfrm>
                    <a:off x="-3127388" y="788324"/>
                    <a:ext cx="2626602" cy="219384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ru-RU" sz="1400" b="1" dirty="0" smtClean="0">
                        <a:ln w="11430"/>
                        <a:effectLst>
                          <a:outerShdw blurRad="80000" dist="40000" dir="5040000" algn="tl">
                            <a:srgbClr val="000000">
                              <a:alpha val="30000"/>
                            </a:srgbClr>
                          </a:outerShdw>
                        </a:effectLst>
                        <a:latin typeface="Tahoma" pitchFamily="34" charset="0"/>
                        <a:ea typeface="Tahoma" pitchFamily="34" charset="0"/>
                        <a:cs typeface="Tahoma" pitchFamily="34" charset="0"/>
                      </a:rPr>
                      <a:t>602,6 </a:t>
                    </a:r>
                    <a:r>
                      <a:rPr lang="ru-RU" sz="1400" b="1" spc="133" dirty="0">
                        <a:solidFill>
                          <a:prstClr val="black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a:t>млн рублей</a:t>
                    </a:r>
                  </a:p>
                </p:txBody>
              </p:sp>
            </p:grpSp>
            <p:cxnSp>
              <p:nvCxnSpPr>
                <p:cNvPr id="76" name="Прямая соединительная линия 75">
                  <a:extLst>
                    <a:ext uri="{FF2B5EF4-FFF2-40B4-BE49-F238E27FC236}">
                      <a16:creationId xmlns:a16="http://schemas.microsoft.com/office/drawing/2014/main" xmlns="" id="{B6F7C5D5-0F4A-47B3-A469-FA3AD225DE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49821" y="4687467"/>
                  <a:ext cx="2339281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6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Прямая соединительная линия 78">
                  <a:extLst>
                    <a:ext uri="{FF2B5EF4-FFF2-40B4-BE49-F238E27FC236}">
                      <a16:creationId xmlns:a16="http://schemas.microsoft.com/office/drawing/2014/main" xmlns="" id="{B6F7C5D5-0F4A-47B3-A469-FA3AD225DE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789102" y="4405430"/>
                  <a:ext cx="842524" cy="282038"/>
                </a:xfrm>
                <a:prstGeom prst="line">
                  <a:avLst/>
                </a:prstGeom>
                <a:ln w="19050">
                  <a:solidFill>
                    <a:schemeClr val="bg1">
                      <a:lumMod val="6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cxnSp>
        <p:nvCxnSpPr>
          <p:cNvPr id="109" name="Прямая соединительная линия 108">
            <a:extLst>
              <a:ext uri="{FF2B5EF4-FFF2-40B4-BE49-F238E27FC236}">
                <a16:creationId xmlns:a16="http://schemas.microsoft.com/office/drawing/2014/main" xmlns="" id="{B6F7C5D5-0F4A-47B3-A469-FA3AD225DED5}"/>
              </a:ext>
            </a:extLst>
          </p:cNvPr>
          <p:cNvCxnSpPr>
            <a:cxnSpLocks/>
          </p:cNvCxnSpPr>
          <p:nvPr/>
        </p:nvCxnSpPr>
        <p:spPr>
          <a:xfrm flipH="1" flipV="1">
            <a:off x="3608139" y="2513200"/>
            <a:ext cx="289580" cy="52156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Прямая соединительная линия 110">
            <a:extLst>
              <a:ext uri="{FF2B5EF4-FFF2-40B4-BE49-F238E27FC236}">
                <a16:creationId xmlns:a16="http://schemas.microsoft.com/office/drawing/2014/main" xmlns="" id="{B6F7C5D5-0F4A-47B3-A469-FA3AD225DED5}"/>
              </a:ext>
            </a:extLst>
          </p:cNvPr>
          <p:cNvCxnSpPr>
            <a:cxnSpLocks/>
          </p:cNvCxnSpPr>
          <p:nvPr/>
        </p:nvCxnSpPr>
        <p:spPr>
          <a:xfrm flipH="1">
            <a:off x="1087859" y="2513201"/>
            <a:ext cx="2520280" cy="1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>
            <a:extLst>
              <a:ext uri="{FF2B5EF4-FFF2-40B4-BE49-F238E27FC236}">
                <a16:creationId xmlns:a16="http://schemas.microsoft.com/office/drawing/2014/main" xmlns="" id="{C38BD3D4-A921-4E43-8B7C-61854DA68509}"/>
              </a:ext>
            </a:extLst>
          </p:cNvPr>
          <p:cNvSpPr/>
          <p:nvPr/>
        </p:nvSpPr>
        <p:spPr>
          <a:xfrm>
            <a:off x="3884412" y="2972263"/>
            <a:ext cx="125006" cy="12500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6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4" name="Овал 53">
            <a:extLst>
              <a:ext uri="{FF2B5EF4-FFF2-40B4-BE49-F238E27FC236}">
                <a16:creationId xmlns:a16="http://schemas.microsoft.com/office/drawing/2014/main" xmlns="" id="{C38BD3D4-A921-4E43-8B7C-61854DA68509}"/>
              </a:ext>
            </a:extLst>
          </p:cNvPr>
          <p:cNvSpPr/>
          <p:nvPr/>
        </p:nvSpPr>
        <p:spPr>
          <a:xfrm>
            <a:off x="4275629" y="5734142"/>
            <a:ext cx="125006" cy="12500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6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7" name="Овал 126">
            <a:extLst>
              <a:ext uri="{FF2B5EF4-FFF2-40B4-BE49-F238E27FC236}">
                <a16:creationId xmlns:a16="http://schemas.microsoft.com/office/drawing/2014/main" xmlns="" id="{C38BD3D4-A921-4E43-8B7C-61854DA68509}"/>
              </a:ext>
            </a:extLst>
          </p:cNvPr>
          <p:cNvSpPr/>
          <p:nvPr/>
        </p:nvSpPr>
        <p:spPr>
          <a:xfrm>
            <a:off x="5471094" y="5308152"/>
            <a:ext cx="125006" cy="12500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6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28" name="Прямая соединительная линия 127">
            <a:extLst>
              <a:ext uri="{FF2B5EF4-FFF2-40B4-BE49-F238E27FC236}">
                <a16:creationId xmlns:a16="http://schemas.microsoft.com/office/drawing/2014/main" xmlns="" id="{B6F7C5D5-0F4A-47B3-A469-FA3AD225DED5}"/>
              </a:ext>
            </a:extLst>
          </p:cNvPr>
          <p:cNvCxnSpPr>
            <a:cxnSpLocks/>
            <a:endCxn id="127" idx="5"/>
          </p:cNvCxnSpPr>
          <p:nvPr/>
        </p:nvCxnSpPr>
        <p:spPr>
          <a:xfrm flipH="1" flipV="1">
            <a:off x="5577794" y="5414853"/>
            <a:ext cx="19805" cy="763961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Прямая соединительная линия 129">
            <a:extLst>
              <a:ext uri="{FF2B5EF4-FFF2-40B4-BE49-F238E27FC236}">
                <a16:creationId xmlns:a16="http://schemas.microsoft.com/office/drawing/2014/main" xmlns="" id="{B6F7C5D5-0F4A-47B3-A469-FA3AD225DED5}"/>
              </a:ext>
            </a:extLst>
          </p:cNvPr>
          <p:cNvCxnSpPr>
            <a:cxnSpLocks/>
          </p:cNvCxnSpPr>
          <p:nvPr/>
        </p:nvCxnSpPr>
        <p:spPr>
          <a:xfrm flipH="1">
            <a:off x="5587696" y="6178814"/>
            <a:ext cx="3096342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044437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Инициативные </a:t>
            </a:r>
            <a:r>
              <a:rPr lang="ru-RU" sz="2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проекты за период </a:t>
            </a:r>
            <a:r>
              <a:rPr lang="ru-RU" sz="2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/>
            </a:r>
            <a:br>
              <a:rPr lang="ru-RU" sz="2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</a:br>
            <a:r>
              <a:rPr lang="ru-RU" sz="2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с </a:t>
            </a:r>
            <a:r>
              <a:rPr lang="ru-RU" sz="2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2019 по 2023 год </a:t>
            </a:r>
            <a:endParaRPr lang="ru-RU" sz="20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2090974"/>
              </p:ext>
            </p:extLst>
          </p:nvPr>
        </p:nvGraphicFramePr>
        <p:xfrm>
          <a:off x="1043608" y="2708920"/>
          <a:ext cx="7408862" cy="3451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75027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81" y="2264304"/>
            <a:ext cx="3135123" cy="176350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3678" y="2264304"/>
            <a:ext cx="3201059" cy="177433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814" y="4653136"/>
            <a:ext cx="3199819" cy="18002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3678" y="4653136"/>
            <a:ext cx="3201059" cy="18002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3528" y="1628800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Пляж </a:t>
            </a:r>
            <a:r>
              <a:rPr lang="ru-RU" b="1" i="1" dirty="0" err="1" smtClean="0"/>
              <a:t>оз.Мутное</a:t>
            </a:r>
            <a:r>
              <a:rPr lang="ru-RU" b="1" i="1" dirty="0" smtClean="0"/>
              <a:t> в </a:t>
            </a:r>
            <a:r>
              <a:rPr lang="ru-RU" b="1" i="1" dirty="0" err="1" smtClean="0"/>
              <a:t>Фокинском</a:t>
            </a:r>
            <a:r>
              <a:rPr lang="ru-RU" b="1" i="1" dirty="0" smtClean="0"/>
              <a:t> районе</a:t>
            </a:r>
            <a:endParaRPr lang="ru-RU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4752021" y="1628799"/>
            <a:ext cx="30963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Памятник фотографу </a:t>
            </a:r>
            <a:r>
              <a:rPr lang="en-US" b="1" i="1" dirty="0" smtClean="0"/>
              <a:t>XIX </a:t>
            </a:r>
            <a:r>
              <a:rPr lang="ru-RU" b="1" i="1" dirty="0" smtClean="0"/>
              <a:t>века «Птичка»</a:t>
            </a: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67544" y="4221088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Сквер «</a:t>
            </a:r>
            <a:r>
              <a:rPr lang="ru-RU" b="1" i="1" dirty="0" err="1"/>
              <a:t>К</a:t>
            </a:r>
            <a:r>
              <a:rPr lang="ru-RU" b="1" i="1" dirty="0" err="1" smtClean="0"/>
              <a:t>амвольщик</a:t>
            </a:r>
            <a:r>
              <a:rPr lang="ru-RU" b="1" i="1" dirty="0" smtClean="0"/>
              <a:t>»  </a:t>
            </a:r>
            <a:endParaRPr lang="ru-RU" b="1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4871876" y="4041613"/>
            <a:ext cx="29883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Спортивно-игровая площадка лицей №2</a:t>
            </a:r>
            <a:endParaRPr lang="ru-RU" b="1" i="1" dirty="0"/>
          </a:p>
        </p:txBody>
      </p:sp>
      <p:sp>
        <p:nvSpPr>
          <p:cNvPr id="2" name="TextBox 1"/>
          <p:cNvSpPr txBox="1"/>
          <p:nvPr/>
        </p:nvSpPr>
        <p:spPr>
          <a:xfrm>
            <a:off x="280131" y="260648"/>
            <a:ext cx="85403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cs typeface="Times New Roman" panose="02020603050405020304" pitchFamily="18" charset="0"/>
              </a:rPr>
              <a:t>Инициативное 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cs typeface="Times New Roman" panose="02020603050405020304" pitchFamily="18" charset="0"/>
              </a:rPr>
              <a:t>проекты</a:t>
            </a:r>
            <a:endParaRPr lang="ru-RU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AutoShape 2" descr="https://static.mk.ru/upload/entities/2024/01/09/15/articles/facebookPicture/b5/0f/43/1d/0338280bb0b9cc217113df1f2579703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0002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3310420"/>
              </p:ext>
            </p:extLst>
          </p:nvPr>
        </p:nvGraphicFramePr>
        <p:xfrm>
          <a:off x="0" y="1177530"/>
          <a:ext cx="4100513" cy="26115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8159643"/>
              </p:ext>
            </p:extLst>
          </p:nvPr>
        </p:nvGraphicFramePr>
        <p:xfrm>
          <a:off x="5004048" y="1244901"/>
          <a:ext cx="3635405" cy="37963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06003579"/>
              </p:ext>
            </p:extLst>
          </p:nvPr>
        </p:nvGraphicFramePr>
        <p:xfrm>
          <a:off x="35866" y="3933056"/>
          <a:ext cx="5400230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5" name="Picture 6" descr="http://www.trn-news.ru/Ru/Upload/Image/hfyegurfb3gy4ui3h4ygrguiw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5013176"/>
            <a:ext cx="2853972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115616" y="260648"/>
            <a:ext cx="66247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cs typeface="Times New Roman" panose="02020603050405020304" pitchFamily="18" charset="0"/>
              </a:rPr>
              <a:t>Источники дефицита, муниципальный долг бюджета города Брянска, млн рублей</a:t>
            </a:r>
          </a:p>
        </p:txBody>
      </p:sp>
    </p:spTree>
    <p:extLst>
      <p:ext uri="{BB962C8B-B14F-4D97-AF65-F5344CB8AC3E}">
        <p14:creationId xmlns:p14="http://schemas.microsoft.com/office/powerpoint/2010/main" val="4024389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912903952"/>
              </p:ext>
            </p:extLst>
          </p:nvPr>
        </p:nvGraphicFramePr>
        <p:xfrm>
          <a:off x="107504" y="3861048"/>
          <a:ext cx="9036496" cy="27048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993101841"/>
              </p:ext>
            </p:extLst>
          </p:nvPr>
        </p:nvGraphicFramePr>
        <p:xfrm>
          <a:off x="3347864" y="3778071"/>
          <a:ext cx="3528392" cy="33005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609885290"/>
              </p:ext>
            </p:extLst>
          </p:nvPr>
        </p:nvGraphicFramePr>
        <p:xfrm>
          <a:off x="6588222" y="3933056"/>
          <a:ext cx="2566229" cy="31088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14267" y="1447082"/>
            <a:ext cx="27015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70613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 2023 году с </a:t>
            </a:r>
            <a:r>
              <a:rPr lang="ru-RU" altLang="ru-RU" sz="1200" b="1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муниципальным образованием «городской округ город Брянск»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было заключено Соглашение о мерах  по социально-экономическому развитию и оздоровлению муниципальных финансов </a:t>
            </a:r>
            <a:endParaRPr lang="ru-RU" altLang="ru-RU" sz="1200" b="1" dirty="0">
              <a:solidFill>
                <a:srgbClr val="FF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Штриховая стрелка вправо 6"/>
          <p:cNvSpPr/>
          <p:nvPr/>
        </p:nvSpPr>
        <p:spPr>
          <a:xfrm>
            <a:off x="2934554" y="1715593"/>
            <a:ext cx="1143000" cy="502423"/>
          </a:xfrm>
          <a:prstGeom prst="stripedRightArrow">
            <a:avLst>
              <a:gd name="adj1" fmla="val 46069"/>
              <a:gd name="adj2" fmla="val 50000"/>
            </a:avLst>
          </a:prstGeom>
          <a:solidFill>
            <a:schemeClr val="accent2">
              <a:lumMod val="75000"/>
            </a:schemeClr>
          </a:solidFill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/>
            <a:contourClr>
              <a:schemeClr val="accent6">
                <a:shade val="35000"/>
                <a:satMod val="16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defTabSz="670613">
              <a:defRPr/>
            </a:pPr>
            <a:endParaRPr lang="ru-RU" sz="1510" b="1">
              <a:ln w="19050">
                <a:solidFill>
                  <a:srgbClr val="646B86">
                    <a:tint val="1000"/>
                  </a:srgbClr>
                </a:solidFill>
                <a:prstDash val="solid"/>
              </a:ln>
              <a:solidFill>
                <a:srgbClr val="8CADAE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5470" y="272721"/>
            <a:ext cx="869327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Выполнение обязательств, установленных Соглашением по 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социально-экономическому </a:t>
            </a:r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развитию 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и 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оздоровлению муниципальных </a:t>
            </a:r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финансов  города Брянска в 2023 году</a:t>
            </a:r>
          </a:p>
          <a:p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355976" y="1583924"/>
            <a:ext cx="4464495" cy="385022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70613">
              <a:defRPr/>
            </a:pPr>
            <a:r>
              <a:rPr 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Обеспечены в полном объеме социально-значимые и первоочередные расходные обязательства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363872" y="1976627"/>
            <a:ext cx="4456600" cy="48277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70613">
              <a:defRPr/>
            </a:pPr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Обеспечено выполнение целевых значений показателей средней заработной платы работников муниципальных учреждений бюджетной сферы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355977" y="1105959"/>
            <a:ext cx="4464495" cy="4572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</a:rPr>
              <a:t>Итоги выполнения мер по обеспечению сбалансированности местных бюджетов в 2023году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363871" y="2459404"/>
            <a:ext cx="4456599" cy="55436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70613">
              <a:defRPr/>
            </a:pPr>
            <a:r>
              <a:rPr 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Обеспечено выполнение целевых значений показателей средней заработной платы работников муниципальных учреждений бюджетной сферы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363874" y="3015242"/>
            <a:ext cx="4456598" cy="485829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70613">
              <a:defRPr/>
            </a:pPr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 рост  налоговых и неналоговых доходов местных бюджетов к уровню прошлого года на 9,4 %, при запланированных 0,1%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02310" y="3269992"/>
            <a:ext cx="363195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 бюджета города Брянска  в 2023 году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7810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2F8A72EA-95D7-4E51-90F9-09CAB3D44E5E}"/>
              </a:ext>
            </a:extLst>
          </p:cNvPr>
          <p:cNvSpPr/>
          <p:nvPr/>
        </p:nvSpPr>
        <p:spPr>
          <a:xfrm>
            <a:off x="278153" y="164805"/>
            <a:ext cx="859140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18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i="1" spc="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ea typeface="Tahoma" panose="020B0604030504040204" pitchFamily="34" charset="0"/>
                <a:cs typeface="Times New Roman" panose="02020603050405020304" pitchFamily="18" charset="0"/>
              </a:rPr>
              <a:t>ДИНАМИКА НАЛОГОВЫХ И НЕНАЛОГОВЫХ </a:t>
            </a:r>
            <a:r>
              <a:rPr lang="ru-RU" sz="2000" b="1" i="1" spc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ea typeface="Tahoma" panose="020B0604030504040204" pitchFamily="34" charset="0"/>
                <a:cs typeface="Times New Roman" panose="02020603050405020304" pitchFamily="18" charset="0"/>
              </a:rPr>
              <a:t>ДОХОДОВ </a:t>
            </a:r>
            <a:r>
              <a:rPr lang="en-US" sz="2000" b="1" i="1" spc="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ea typeface="Tahoma" panose="020B060403050404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2000" b="1" i="1" spc="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ea typeface="Tahoma" panose="020B0604030504040204" pitchFamily="34" charset="0"/>
                <a:cs typeface="Times New Roman" panose="02020603050405020304" pitchFamily="18" charset="0"/>
              </a:rPr>
              <a:t>БЮДЖЕТА ГОРОДСКОГО </a:t>
            </a:r>
            <a:r>
              <a:rPr lang="ru-RU" sz="2000" b="1" i="1" spc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ea typeface="Tahoma" panose="020B0604030504040204" pitchFamily="34" charset="0"/>
                <a:cs typeface="Times New Roman" panose="02020603050405020304" pitchFamily="18" charset="0"/>
              </a:rPr>
              <a:t>ОКРУГА ГОРОД </a:t>
            </a:r>
            <a:r>
              <a:rPr lang="ru-RU" sz="2000" b="1" i="1" spc="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ea typeface="Tahoma" panose="020B0604030504040204" pitchFamily="34" charset="0"/>
                <a:cs typeface="Times New Roman" panose="02020603050405020304" pitchFamily="18" charset="0"/>
              </a:rPr>
              <a:t>БРЯНСК</a:t>
            </a:r>
            <a:endParaRPr lang="ru-RU" sz="2000" b="1" i="1" spc="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9" name="Номер слайда 38"/>
          <p:cNvSpPr txBox="1">
            <a:spLocks/>
          </p:cNvSpPr>
          <p:nvPr/>
        </p:nvSpPr>
        <p:spPr>
          <a:xfrm>
            <a:off x="7086600" y="1"/>
            <a:ext cx="2057400" cy="329609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23189" y="5242248"/>
            <a:ext cx="19463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b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defRPr>
            </a:lvl1pPr>
          </a:lstStyle>
          <a:p>
            <a:r>
              <a:rPr lang="ru-RU" dirty="0" smtClean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Неналоговые</a:t>
            </a:r>
          </a:p>
          <a:p>
            <a:r>
              <a:rPr lang="ru-RU" dirty="0" smtClean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доходы</a:t>
            </a:r>
            <a:endParaRPr lang="ru-RU" dirty="0">
              <a:ln>
                <a:solidFill>
                  <a:schemeClr val="bg1">
                    <a:lumMod val="50000"/>
                  </a:schemeClr>
                </a:solidFill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50124" y="2768431"/>
            <a:ext cx="17043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b="1">
                <a:solidFill>
                  <a:srgbClr val="E46C0A"/>
                </a:solidFill>
                <a:latin typeface="Arial Black" panose="020B0A04020102020204" pitchFamily="34" charset="0"/>
              </a:defRPr>
            </a:lvl1pPr>
          </a:lstStyle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Налоговые </a:t>
            </a:r>
            <a:endParaRPr lang="ru-RU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доходы</a:t>
            </a:r>
            <a:endParaRPr lang="ru-RU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707761146"/>
              </p:ext>
            </p:extLst>
          </p:nvPr>
        </p:nvGraphicFramePr>
        <p:xfrm>
          <a:off x="140132" y="1395476"/>
          <a:ext cx="6679660" cy="6919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7060343" y="1556792"/>
            <a:ext cx="942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E46C0A"/>
                </a:solidFill>
                <a:latin typeface="Arial Black" panose="020B0A04020102020204" pitchFamily="34" charset="0"/>
              </a:rPr>
              <a:t>Всего</a:t>
            </a:r>
            <a:endParaRPr lang="ru-RU" b="1" dirty="0">
              <a:solidFill>
                <a:srgbClr val="E46C0A"/>
              </a:solidFill>
              <a:latin typeface="Arial Black" panose="020B0A040201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8153" y="6317787"/>
            <a:ext cx="10534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Arial Black" panose="020B0A04020102020204" pitchFamily="34" charset="0"/>
              </a:rPr>
              <a:t>2019 </a:t>
            </a:r>
            <a:r>
              <a:rPr lang="ru-RU" sz="1400" dirty="0" smtClean="0">
                <a:latin typeface="Arial Black" panose="020B0A04020102020204" pitchFamily="34" charset="0"/>
              </a:rPr>
              <a:t>год</a:t>
            </a:r>
            <a:endParaRPr lang="ru-RU" sz="1400" dirty="0">
              <a:latin typeface="Arial Black" panose="020B0A040201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403649" y="6317787"/>
            <a:ext cx="11521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Arial Black" panose="020B0A04020102020204" pitchFamily="34" charset="0"/>
              </a:rPr>
              <a:t>2020 </a:t>
            </a:r>
            <a:r>
              <a:rPr lang="ru-RU" sz="1400" dirty="0" smtClean="0">
                <a:latin typeface="Arial Black" panose="020B0A04020102020204" pitchFamily="34" charset="0"/>
              </a:rPr>
              <a:t>год</a:t>
            </a:r>
            <a:endParaRPr lang="ru-RU" sz="1400" dirty="0">
              <a:latin typeface="Arial Black" panose="020B0A040201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555777" y="6317787"/>
            <a:ext cx="10801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Arial Black" panose="020B0A04020102020204" pitchFamily="34" charset="0"/>
              </a:rPr>
              <a:t>2021 </a:t>
            </a:r>
            <a:r>
              <a:rPr lang="ru-RU" sz="1400" dirty="0" smtClean="0">
                <a:latin typeface="Arial Black" panose="020B0A04020102020204" pitchFamily="34" charset="0"/>
              </a:rPr>
              <a:t>год</a:t>
            </a:r>
            <a:endParaRPr lang="ru-RU" sz="1400" dirty="0">
              <a:latin typeface="Arial Black" panose="020B0A040201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635897" y="6317787"/>
            <a:ext cx="1080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Arial Black" panose="020B0A04020102020204" pitchFamily="34" charset="0"/>
              </a:rPr>
              <a:t>2022 </a:t>
            </a:r>
            <a:r>
              <a:rPr lang="ru-RU" sz="1400" dirty="0" smtClean="0">
                <a:latin typeface="Arial Black" panose="020B0A04020102020204" pitchFamily="34" charset="0"/>
              </a:rPr>
              <a:t>год</a:t>
            </a:r>
            <a:endParaRPr lang="ru-RU" sz="1400" dirty="0">
              <a:latin typeface="Arial Black" panose="020B0A040201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716018" y="6317787"/>
            <a:ext cx="18439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Arial Black" panose="020B0A04020102020204" pitchFamily="34" charset="0"/>
              </a:rPr>
              <a:t>2023 </a:t>
            </a:r>
            <a:r>
              <a:rPr lang="ru-RU" sz="1400" dirty="0" smtClean="0">
                <a:latin typeface="Arial Black" panose="020B0A04020102020204" pitchFamily="34" charset="0"/>
              </a:rPr>
              <a:t>год</a:t>
            </a:r>
            <a:endParaRPr lang="ru-RU" sz="1400" dirty="0">
              <a:latin typeface="Arial Black" panose="020B0A04020102020204" pitchFamily="34" charset="0"/>
            </a:endParaRPr>
          </a:p>
        </p:txBody>
      </p:sp>
      <p:graphicFrame>
        <p:nvGraphicFramePr>
          <p:cNvPr id="26" name="Диаграмма 25"/>
          <p:cNvGraphicFramePr/>
          <p:nvPr>
            <p:extLst>
              <p:ext uri="{D42A27DB-BD31-4B8C-83A1-F6EECF244321}">
                <p14:modId xmlns:p14="http://schemas.microsoft.com/office/powerpoint/2010/main" val="3629240268"/>
              </p:ext>
            </p:extLst>
          </p:nvPr>
        </p:nvGraphicFramePr>
        <p:xfrm>
          <a:off x="476232" y="1741458"/>
          <a:ext cx="6197275" cy="43869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6" name="TextBox 65"/>
          <p:cNvSpPr txBox="1"/>
          <p:nvPr/>
        </p:nvSpPr>
        <p:spPr>
          <a:xfrm>
            <a:off x="8460432" y="1458001"/>
            <a:ext cx="7368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</a:t>
            </a:r>
            <a:r>
              <a:rPr lang="ru-RU" sz="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anose="02010803020104030203" pitchFamily="2" charset="-79"/>
              </a:rPr>
              <a:t>.</a:t>
            </a:r>
            <a:endParaRPr lang="ru-RU" sz="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74488062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949632301"/>
              </p:ext>
            </p:extLst>
          </p:nvPr>
        </p:nvGraphicFramePr>
        <p:xfrm>
          <a:off x="0" y="692150"/>
          <a:ext cx="7794625" cy="5959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333375"/>
            <a:ext cx="8229600" cy="354013"/>
          </a:xfrm>
        </p:spPr>
        <p:txBody>
          <a:bodyPr>
            <a:normAutofit fontScale="90000"/>
          </a:bodyPr>
          <a:lstStyle/>
          <a:p>
            <a:r>
              <a:rPr lang="ru-RU" sz="1800" b="1" dirty="0">
                <a:solidFill>
                  <a:schemeClr val="tx1"/>
                </a:solidFill>
              </a:rPr>
              <a:t/>
            </a:r>
            <a:br>
              <a:rPr lang="ru-RU" sz="1800" b="1" dirty="0">
                <a:solidFill>
                  <a:schemeClr val="tx1"/>
                </a:solidFill>
              </a:rPr>
            </a:br>
            <a:r>
              <a:rPr lang="ru-RU" sz="1800" b="1" dirty="0">
                <a:solidFill>
                  <a:schemeClr val="tx1"/>
                </a:solidFill>
              </a:rPr>
              <a:t/>
            </a:r>
            <a:br>
              <a:rPr lang="ru-RU" sz="1800" b="1" dirty="0">
                <a:solidFill>
                  <a:schemeClr val="tx1"/>
                </a:solidFill>
              </a:rPr>
            </a:br>
            <a:r>
              <a:rPr lang="ru-RU" sz="2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cs typeface="Times New Roman" panose="02020603050405020304" pitchFamily="18" charset="0"/>
              </a:rPr>
              <a:t>ПОСТУПЛЕНИЯ В РАЗРЕЗЕ ДОХОДНЫХ ИСТОЧНИКОВ </a:t>
            </a:r>
            <a:r>
              <a:rPr lang="ru-RU" sz="2200" b="1" i="1" dirty="0">
                <a:solidFill>
                  <a:schemeClr val="tx1"/>
                </a:solidFill>
                <a:latin typeface="Candara" panose="020E0502030303020204" pitchFamily="34" charset="0"/>
              </a:rPr>
              <a:t/>
            </a:r>
            <a:br>
              <a:rPr lang="ru-RU" sz="2200" b="1" i="1" dirty="0">
                <a:solidFill>
                  <a:schemeClr val="tx1"/>
                </a:solidFill>
                <a:latin typeface="Candara" panose="020E0502030303020204" pitchFamily="34" charset="0"/>
              </a:rPr>
            </a:br>
            <a:r>
              <a:rPr lang="ru-RU" sz="2200" b="1" i="1" dirty="0">
                <a:solidFill>
                  <a:schemeClr val="tx1"/>
                </a:solidFill>
                <a:latin typeface="Candara" panose="020E0502030303020204" pitchFamily="34" charset="0"/>
              </a:rPr>
              <a:t/>
            </a:r>
            <a:br>
              <a:rPr lang="ru-RU" sz="2200" b="1" i="1" dirty="0">
                <a:solidFill>
                  <a:schemeClr val="tx1"/>
                </a:solidFill>
                <a:latin typeface="Candara" panose="020E0502030303020204" pitchFamily="34" charset="0"/>
              </a:rPr>
            </a:br>
            <a:endParaRPr lang="ru-RU" sz="2200" b="1" i="1" dirty="0">
              <a:solidFill>
                <a:schemeClr val="tx1"/>
              </a:solidFill>
              <a:latin typeface="Candara" panose="020E0502030303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75656" y="1412776"/>
            <a:ext cx="987538" cy="615543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119,8</a:t>
            </a:r>
            <a:endParaRPr lang="ru-RU" sz="16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843808" y="1412776"/>
            <a:ext cx="1137680" cy="646321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095,8</a:t>
            </a:r>
            <a:endParaRPr lang="ru-RU" sz="16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4048" y="1589267"/>
            <a:ext cx="864096" cy="630932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354,1</a:t>
            </a:r>
            <a:endParaRPr lang="ru-RU" sz="16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900" dirty="0"/>
          </a:p>
        </p:txBody>
      </p:sp>
      <p:sp>
        <p:nvSpPr>
          <p:cNvPr id="10" name="TextBox 9"/>
          <p:cNvSpPr txBox="1"/>
          <p:nvPr/>
        </p:nvSpPr>
        <p:spPr>
          <a:xfrm>
            <a:off x="5436096" y="808934"/>
            <a:ext cx="1008112" cy="338544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737,3</a:t>
            </a:r>
            <a:endParaRPr lang="ru-RU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97825" y="808933"/>
            <a:ext cx="1207153" cy="312174"/>
          </a:xfrm>
          <a:prstGeom prst="rect">
            <a:avLst/>
          </a:prstGeom>
        </p:spPr>
        <p:txBody>
          <a:bodyPr wrap="none" lIns="91429" tIns="45715" rIns="91429" bIns="45715">
            <a:spAutoFit/>
          </a:bodyPr>
          <a:lstStyle/>
          <a:p>
            <a:r>
              <a:rPr lang="ru-RU" sz="1400" b="1" dirty="0"/>
              <a:t>млн. рублей 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1547664" y="1927815"/>
            <a:ext cx="2089691" cy="1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3637355" y="1565376"/>
            <a:ext cx="1468276" cy="35651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5105630" y="908720"/>
            <a:ext cx="2346690" cy="656657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1215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4499171"/>
              </p:ext>
            </p:extLst>
          </p:nvPr>
        </p:nvGraphicFramePr>
        <p:xfrm>
          <a:off x="-35519" y="2132856"/>
          <a:ext cx="4378997" cy="4032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6709953"/>
              </p:ext>
            </p:extLst>
          </p:nvPr>
        </p:nvGraphicFramePr>
        <p:xfrm>
          <a:off x="4355976" y="1844824"/>
          <a:ext cx="5220072" cy="25620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46322210"/>
              </p:ext>
            </p:extLst>
          </p:nvPr>
        </p:nvGraphicFramePr>
        <p:xfrm>
          <a:off x="4499992" y="4653136"/>
          <a:ext cx="4248471" cy="21149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83568" y="332656"/>
            <a:ext cx="79928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Состав и структура безвозмездных поступлений 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бюджета города</a:t>
            </a:r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/>
            </a:r>
            <a:b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</a:b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		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                         Брянска </a:t>
            </a:r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за 2022-2023 годы, </a:t>
            </a:r>
            <a:endParaRPr lang="en-US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  <a:p>
            <a:pPr algn="ctr"/>
            <a:r>
              <a:rPr lang="en-US" sz="2000" b="1" dirty="0">
                <a:solidFill>
                  <a:schemeClr val="bg1"/>
                </a:solidFill>
                <a:latin typeface="+mj-lt"/>
              </a:rPr>
              <a:t>	</a:t>
            </a:r>
            <a:r>
              <a:rPr lang="en-US" sz="2000" b="1" dirty="0" smtClean="0">
                <a:solidFill>
                  <a:schemeClr val="bg1"/>
                </a:solidFill>
                <a:latin typeface="+mj-lt"/>
              </a:rPr>
              <a:t>				</a:t>
            </a:r>
            <a:r>
              <a:rPr lang="ru-RU" sz="2000" b="1" dirty="0" smtClean="0">
                <a:solidFill>
                  <a:schemeClr val="bg1"/>
                </a:solidFill>
                <a:latin typeface="+mj-lt"/>
              </a:rPr>
              <a:t>                               </a:t>
            </a:r>
            <a:r>
              <a:rPr lang="ru-RU" sz="1600" b="1" i="1" dirty="0" smtClean="0">
                <a:latin typeface="Candara" panose="020E0502030303020204" pitchFamily="34" charset="0"/>
              </a:rPr>
              <a:t>млн . рублей</a:t>
            </a:r>
            <a:endParaRPr lang="ru-RU" sz="1600" b="1" i="1" dirty="0"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510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3279819"/>
              </p:ext>
            </p:extLst>
          </p:nvPr>
        </p:nvGraphicFramePr>
        <p:xfrm>
          <a:off x="1115616" y="2636912"/>
          <a:ext cx="7478071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Picture 4" descr="https://im0-tub-ru.yandex.net/i?id=6984ab853b834556f919c37305f8a471-l&amp;ref=rim&amp;n=13&amp;w=1080&amp;h=108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56792"/>
            <a:ext cx="2138042" cy="156933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4" name="Picture 6" descr="https://avatars.mds.yandex.net/get-zen_doc/1535103/pub_5cf787a2388e2100af05d267_5cf787f9d98ba600b18b0ba0/scale_12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667" b="90000" l="10000" r="91667">
                        <a14:foregroundMark x1="72750" y1="12222" x2="72750" y2="12222"/>
                        <a14:foregroundMark x1="50083" y1="65889" x2="50083" y2="65889"/>
                        <a14:foregroundMark x1="40917" y1="64556" x2="40917" y2="64556"/>
                        <a14:foregroundMark x1="28083" y1="71333" x2="28083" y2="71333"/>
                        <a14:foregroundMark x1="15250" y1="72667" x2="15250" y2="72667"/>
                        <a14:backgroundMark x1="45000" y1="76222" x2="45000" y2="76222"/>
                        <a14:backgroundMark x1="45667" y1="70000" x2="45667" y2="70000"/>
                        <a14:backgroundMark x1="23000" y1="74444" x2="23000" y2="74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268760"/>
            <a:ext cx="2272277" cy="1704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35054" y="386136"/>
            <a:ext cx="7840609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Динамика безвозмездных поступлений от других бюджетов </a:t>
            </a:r>
          </a:p>
          <a:p>
            <a:pPr algn="ctr"/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			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бюджетной </a:t>
            </a:r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системы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,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 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млн рублей</a:t>
            </a:r>
          </a:p>
          <a:p>
            <a:endParaRPr lang="ru-RU" i="1" dirty="0"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4584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одержимое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62793807"/>
              </p:ext>
            </p:extLst>
          </p:nvPr>
        </p:nvGraphicFramePr>
        <p:xfrm>
          <a:off x="97451" y="1313323"/>
          <a:ext cx="4744180" cy="5517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Блок-схема: карточка 4"/>
          <p:cNvSpPr/>
          <p:nvPr/>
        </p:nvSpPr>
        <p:spPr>
          <a:xfrm>
            <a:off x="4829909" y="1357313"/>
            <a:ext cx="4134706" cy="1112348"/>
          </a:xfrm>
          <a:prstGeom prst="flowChartPunchedCard">
            <a:avLst/>
          </a:prstGeom>
          <a:solidFill>
            <a:srgbClr val="92D050">
              <a:alpha val="80000"/>
            </a:srgbClr>
          </a:solidFill>
          <a:ln>
            <a:solidFill>
              <a:schemeClr val="accent4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400" b="1" dirty="0" smtClean="0">
                <a:solidFill>
                  <a:srgbClr val="333300"/>
                </a:solidFill>
                <a:latin typeface="Arial Black" pitchFamily="34" charset="0"/>
                <a:cs typeface="Times New Roman" pitchFamily="18" charset="0"/>
              </a:rPr>
              <a:t>Расходы по функциям местного самоуправления – </a:t>
            </a:r>
          </a:p>
          <a:p>
            <a:pPr algn="ctr" eaLnBrk="1" hangingPunct="1">
              <a:defRPr/>
            </a:pPr>
            <a:r>
              <a:rPr lang="ru-RU" sz="1400" b="1" i="1" dirty="0" smtClean="0">
                <a:solidFill>
                  <a:srgbClr val="333300"/>
                </a:solidFill>
                <a:latin typeface="Arial Black" pitchFamily="34" charset="0"/>
                <a:cs typeface="Times New Roman" pitchFamily="18" charset="0"/>
              </a:rPr>
              <a:t>10 направлений расходов</a:t>
            </a:r>
            <a:endParaRPr lang="ru-RU" sz="1400" b="1" i="1" dirty="0">
              <a:solidFill>
                <a:srgbClr val="333300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6" name="Блок-схема: карточка 5"/>
          <p:cNvSpPr/>
          <p:nvPr/>
        </p:nvSpPr>
        <p:spPr>
          <a:xfrm>
            <a:off x="4829910" y="2688491"/>
            <a:ext cx="4134705" cy="1266093"/>
          </a:xfrm>
          <a:prstGeom prst="flowChartPunchedCard">
            <a:avLst/>
          </a:prstGeom>
          <a:solidFill>
            <a:srgbClr val="92D050">
              <a:alpha val="80000"/>
            </a:srgbClr>
          </a:solidFill>
          <a:ln>
            <a:solidFill>
              <a:schemeClr val="accent4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400" b="1" dirty="0" smtClean="0">
                <a:solidFill>
                  <a:srgbClr val="333300"/>
                </a:solidFill>
                <a:latin typeface="Arial Black" pitchFamily="34" charset="0"/>
                <a:cs typeface="Times New Roman" pitchFamily="18" charset="0"/>
              </a:rPr>
              <a:t>Расходы по муниципальным программам – </a:t>
            </a:r>
          </a:p>
          <a:p>
            <a:pPr algn="ctr" eaLnBrk="1" hangingPunct="1">
              <a:defRPr/>
            </a:pPr>
            <a:r>
              <a:rPr lang="ru-RU" sz="1400" b="1" i="1" dirty="0" smtClean="0">
                <a:solidFill>
                  <a:srgbClr val="333300"/>
                </a:solidFill>
                <a:latin typeface="Arial Black" pitchFamily="34" charset="0"/>
                <a:cs typeface="Times New Roman" pitchFamily="18" charset="0"/>
              </a:rPr>
              <a:t>13 муниципальных программ</a:t>
            </a:r>
          </a:p>
          <a:p>
            <a:pPr algn="ctr" eaLnBrk="1" hangingPunct="1">
              <a:defRPr/>
            </a:pPr>
            <a:r>
              <a:rPr lang="ru-RU" sz="1400" b="1" dirty="0" smtClean="0">
                <a:solidFill>
                  <a:srgbClr val="333300"/>
                </a:solidFill>
                <a:latin typeface="Arial Black" pitchFamily="34" charset="0"/>
                <a:cs typeface="Times New Roman" pitchFamily="18" charset="0"/>
              </a:rPr>
              <a:t>Непрограммные направления</a:t>
            </a:r>
            <a:endParaRPr lang="ru-RU" sz="1400" b="1" dirty="0">
              <a:solidFill>
                <a:srgbClr val="333300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7" name="Блок-схема: карточка 6"/>
          <p:cNvSpPr/>
          <p:nvPr/>
        </p:nvSpPr>
        <p:spPr>
          <a:xfrm>
            <a:off x="4829910" y="4142154"/>
            <a:ext cx="4134705" cy="1219199"/>
          </a:xfrm>
          <a:prstGeom prst="flowChartPunchedCard">
            <a:avLst/>
          </a:prstGeom>
          <a:solidFill>
            <a:srgbClr val="92D050">
              <a:alpha val="77000"/>
            </a:srgbClr>
          </a:solidFill>
          <a:ln>
            <a:solidFill>
              <a:schemeClr val="accent4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ctr" eaLnBrk="1" hangingPunct="1">
              <a:defRPr/>
            </a:pPr>
            <a:r>
              <a:rPr lang="ru-RU" sz="1400" b="1" dirty="0" smtClean="0">
                <a:solidFill>
                  <a:srgbClr val="333300"/>
                </a:solidFill>
                <a:latin typeface="Arial Black" pitchFamily="34" charset="0"/>
                <a:cs typeface="Times New Roman" pitchFamily="18" charset="0"/>
              </a:rPr>
              <a:t>Расходы по ведомствам – </a:t>
            </a:r>
          </a:p>
          <a:p>
            <a:pPr algn="ctr" eaLnBrk="1" hangingPunct="1">
              <a:defRPr/>
            </a:pPr>
            <a:r>
              <a:rPr lang="ru-RU" sz="1400" b="1" i="1" dirty="0" smtClean="0">
                <a:solidFill>
                  <a:srgbClr val="333300"/>
                </a:solidFill>
                <a:latin typeface="Arial Black" pitchFamily="34" charset="0"/>
                <a:cs typeface="Times New Roman" pitchFamily="18" charset="0"/>
              </a:rPr>
              <a:t>11 главных распорядителей бюджетных средств</a:t>
            </a:r>
            <a:endParaRPr lang="ru-RU" sz="1400" b="1" i="1" dirty="0">
              <a:solidFill>
                <a:srgbClr val="333300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8" name="Блок-схема: карточка 7"/>
          <p:cNvSpPr/>
          <p:nvPr/>
        </p:nvSpPr>
        <p:spPr>
          <a:xfrm>
            <a:off x="4829910" y="5642283"/>
            <a:ext cx="4134705" cy="1115036"/>
          </a:xfrm>
          <a:prstGeom prst="flowChartPunchedCard">
            <a:avLst/>
          </a:prstGeom>
          <a:solidFill>
            <a:srgbClr val="92D050">
              <a:alpha val="80000"/>
            </a:srgbClr>
          </a:solidFill>
          <a:ln>
            <a:solidFill>
              <a:schemeClr val="accent4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ctr" eaLnBrk="1" hangingPunct="1">
              <a:defRPr/>
            </a:pPr>
            <a:r>
              <a:rPr lang="ru-RU" sz="1400" b="1" dirty="0" smtClean="0">
                <a:solidFill>
                  <a:srgbClr val="333300"/>
                </a:solidFill>
                <a:latin typeface="Arial Black" pitchFamily="34" charset="0"/>
                <a:cs typeface="Times New Roman" pitchFamily="18" charset="0"/>
              </a:rPr>
              <a:t>Расходы по экономическому содержанию – </a:t>
            </a:r>
            <a:r>
              <a:rPr lang="ru-RU" sz="1400" b="1" i="1" dirty="0" smtClean="0">
                <a:solidFill>
                  <a:srgbClr val="333300"/>
                </a:solidFill>
                <a:latin typeface="Arial Black" pitchFamily="34" charset="0"/>
                <a:cs typeface="Times New Roman" pitchFamily="18" charset="0"/>
              </a:rPr>
              <a:t>7 видов расходов</a:t>
            </a:r>
            <a:endParaRPr lang="ru-RU" sz="1400" b="1" i="1" dirty="0">
              <a:solidFill>
                <a:srgbClr val="333300"/>
              </a:solidFill>
              <a:latin typeface="Arial Black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664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7039291"/>
              </p:ext>
            </p:extLst>
          </p:nvPr>
        </p:nvGraphicFramePr>
        <p:xfrm>
          <a:off x="395536" y="4797152"/>
          <a:ext cx="8307822" cy="1691640"/>
        </p:xfrm>
        <a:graphic>
          <a:graphicData uri="http://schemas.openxmlformats.org/drawingml/2006/table">
            <a:tbl>
              <a:tblPr firstRow="1" bandRow="1"/>
              <a:tblGrid>
                <a:gridCol w="55745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220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1394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8451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/>
                        <a:t>Образование</a:t>
                      </a:r>
                      <a:endParaRPr lang="ru-RU" sz="1200" dirty="0"/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</a:rPr>
                        <a:t>2022</a:t>
                      </a:r>
                      <a:r>
                        <a:rPr lang="ru-RU" sz="1200" baseline="0" dirty="0" smtClean="0">
                          <a:solidFill>
                            <a:schemeClr val="bg1"/>
                          </a:solidFill>
                        </a:rPr>
                        <a:t> факт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</a:rPr>
                        <a:t>2023 план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</a:rPr>
                        <a:t>2023</a:t>
                      </a:r>
                      <a:r>
                        <a:rPr lang="ru-RU" sz="1200" baseline="0" dirty="0" smtClean="0">
                          <a:solidFill>
                            <a:schemeClr val="bg1"/>
                          </a:solidFill>
                        </a:rPr>
                        <a:t> факт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466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Дошкольное образование</a:t>
                      </a:r>
                      <a:endParaRPr lang="ru-RU" sz="12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2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029,1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3 320,8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3 197,4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362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Общее образование</a:t>
                      </a:r>
                      <a:endParaRPr lang="ru-RU" sz="12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4 566,3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5 790,8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5 449,6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67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Дополнительное образование детей</a:t>
                      </a:r>
                      <a:endParaRPr lang="ru-RU" sz="12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492,4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535,0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535,0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3193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Молодежная политика и оздоровление</a:t>
                      </a:r>
                      <a:endParaRPr lang="ru-RU" sz="12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28,0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4,4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4,4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714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Другие вопросы в области образования</a:t>
                      </a:r>
                      <a:endParaRPr lang="ru-RU" sz="12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214,4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269,7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214,4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grpSp>
        <p:nvGrpSpPr>
          <p:cNvPr id="60" name="组合 52">
            <a:extLst>
              <a:ext uri="{FF2B5EF4-FFF2-40B4-BE49-F238E27FC236}">
                <a16:creationId xmlns:a16="http://schemas.microsoft.com/office/drawing/2014/main" xmlns="" id="{538516A8-498A-4AF1-8ABD-01E7376E9B00}"/>
              </a:ext>
            </a:extLst>
          </p:cNvPr>
          <p:cNvGrpSpPr/>
          <p:nvPr/>
        </p:nvGrpSpPr>
        <p:grpSpPr>
          <a:xfrm>
            <a:off x="312057" y="2986431"/>
            <a:ext cx="1194492" cy="1212944"/>
            <a:chOff x="2997594" y="1265238"/>
            <a:chExt cx="6055919" cy="3842287"/>
          </a:xfrm>
        </p:grpSpPr>
        <p:grpSp>
          <p:nvGrpSpPr>
            <p:cNvPr id="61" name="组合 4">
              <a:extLst>
                <a:ext uri="{FF2B5EF4-FFF2-40B4-BE49-F238E27FC236}">
                  <a16:creationId xmlns:a16="http://schemas.microsoft.com/office/drawing/2014/main" xmlns="" id="{3F2EFF7F-D8CD-4C5A-AB37-4DBC57EBB83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07349" y="3859213"/>
              <a:ext cx="5835051" cy="1248312"/>
              <a:chOff x="2738242" y="4143375"/>
              <a:chExt cx="5835052" cy="1248312"/>
            </a:xfrm>
          </p:grpSpPr>
          <p:sp>
            <p:nvSpPr>
              <p:cNvPr id="78" name="Freeform 9">
                <a:extLst>
                  <a:ext uri="{FF2B5EF4-FFF2-40B4-BE49-F238E27FC236}">
                    <a16:creationId xmlns:a16="http://schemas.microsoft.com/office/drawing/2014/main" xmlns="" id="{7059FC6D-29C5-4B56-AF87-213E417C28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8706" y="4143375"/>
                <a:ext cx="4954588" cy="458787"/>
              </a:xfrm>
              <a:custGeom>
                <a:avLst/>
                <a:gdLst>
                  <a:gd name="T0" fmla="*/ 0 w 3121"/>
                  <a:gd name="T1" fmla="*/ 134 h 289"/>
                  <a:gd name="T2" fmla="*/ 1920 w 3121"/>
                  <a:gd name="T3" fmla="*/ 289 h 289"/>
                  <a:gd name="T4" fmla="*/ 3121 w 3121"/>
                  <a:gd name="T5" fmla="*/ 162 h 289"/>
                  <a:gd name="T6" fmla="*/ 1917 w 3121"/>
                  <a:gd name="T7" fmla="*/ 0 h 289"/>
                  <a:gd name="T8" fmla="*/ 0 w 3121"/>
                  <a:gd name="T9" fmla="*/ 134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21" h="289">
                    <a:moveTo>
                      <a:pt x="0" y="134"/>
                    </a:moveTo>
                    <a:lnTo>
                      <a:pt x="1920" y="289"/>
                    </a:lnTo>
                    <a:lnTo>
                      <a:pt x="3121" y="162"/>
                    </a:lnTo>
                    <a:lnTo>
                      <a:pt x="1917" y="0"/>
                    </a:lnTo>
                    <a:lnTo>
                      <a:pt x="0" y="134"/>
                    </a:lnTo>
                    <a:close/>
                  </a:path>
                </a:pathLst>
              </a:custGeom>
              <a:solidFill>
                <a:srgbClr val="802D03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79" name="Freeform 11">
                <a:extLst>
                  <a:ext uri="{FF2B5EF4-FFF2-40B4-BE49-F238E27FC236}">
                    <a16:creationId xmlns:a16="http://schemas.microsoft.com/office/drawing/2014/main" xmlns="" id="{F34555EC-F0AC-4ADB-9798-E90BFD50E8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6707" y="4400550"/>
                <a:ext cx="1906587" cy="895350"/>
              </a:xfrm>
              <a:custGeom>
                <a:avLst/>
                <a:gdLst>
                  <a:gd name="T0" fmla="*/ 1201 w 1201"/>
                  <a:gd name="T1" fmla="*/ 210 h 564"/>
                  <a:gd name="T2" fmla="*/ 0 w 1201"/>
                  <a:gd name="T3" fmla="*/ 564 h 564"/>
                  <a:gd name="T4" fmla="*/ 0 w 1201"/>
                  <a:gd name="T5" fmla="*/ 127 h 564"/>
                  <a:gd name="T6" fmla="*/ 1201 w 1201"/>
                  <a:gd name="T7" fmla="*/ 0 h 564"/>
                  <a:gd name="T8" fmla="*/ 1201 w 1201"/>
                  <a:gd name="T9" fmla="*/ 210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1" h="564">
                    <a:moveTo>
                      <a:pt x="1201" y="210"/>
                    </a:moveTo>
                    <a:lnTo>
                      <a:pt x="0" y="564"/>
                    </a:lnTo>
                    <a:lnTo>
                      <a:pt x="0" y="127"/>
                    </a:lnTo>
                    <a:lnTo>
                      <a:pt x="1201" y="0"/>
                    </a:lnTo>
                    <a:lnTo>
                      <a:pt x="1201" y="210"/>
                    </a:lnTo>
                    <a:close/>
                  </a:path>
                </a:pathLst>
              </a:custGeom>
              <a:solidFill>
                <a:srgbClr val="AA600D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80" name="Freeform 12">
                <a:extLst>
                  <a:ext uri="{FF2B5EF4-FFF2-40B4-BE49-F238E27FC236}">
                    <a16:creationId xmlns:a16="http://schemas.microsoft.com/office/drawing/2014/main" xmlns="" id="{6B5DC81A-068B-428C-A2E0-34A9D9A045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8706" y="4356100"/>
                <a:ext cx="3048001" cy="939800"/>
              </a:xfrm>
              <a:custGeom>
                <a:avLst/>
                <a:gdLst>
                  <a:gd name="T0" fmla="*/ 0 w 1920"/>
                  <a:gd name="T1" fmla="*/ 231 h 592"/>
                  <a:gd name="T2" fmla="*/ 1920 w 1920"/>
                  <a:gd name="T3" fmla="*/ 592 h 592"/>
                  <a:gd name="T4" fmla="*/ 1920 w 1920"/>
                  <a:gd name="T5" fmla="*/ 155 h 592"/>
                  <a:gd name="T6" fmla="*/ 0 w 1920"/>
                  <a:gd name="T7" fmla="*/ 0 h 592"/>
                  <a:gd name="T8" fmla="*/ 0 w 1920"/>
                  <a:gd name="T9" fmla="*/ 231 h 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592">
                    <a:moveTo>
                      <a:pt x="0" y="231"/>
                    </a:moveTo>
                    <a:lnTo>
                      <a:pt x="1920" y="592"/>
                    </a:lnTo>
                    <a:lnTo>
                      <a:pt x="1920" y="155"/>
                    </a:lnTo>
                    <a:lnTo>
                      <a:pt x="0" y="0"/>
                    </a:lnTo>
                    <a:lnTo>
                      <a:pt x="0" y="231"/>
                    </a:lnTo>
                    <a:close/>
                  </a:path>
                </a:pathLst>
              </a:custGeom>
              <a:solidFill>
                <a:srgbClr val="F5A601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81" name="Freeform 19">
                <a:extLst>
                  <a:ext uri="{FF2B5EF4-FFF2-40B4-BE49-F238E27FC236}">
                    <a16:creationId xmlns:a16="http://schemas.microsoft.com/office/drawing/2014/main" xmlns="" id="{5F5A7F08-CC90-48B0-9C50-3B5F05E9AB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8706" y="4356100"/>
                <a:ext cx="3048000" cy="246063"/>
              </a:xfrm>
              <a:custGeom>
                <a:avLst/>
                <a:gdLst>
                  <a:gd name="T0" fmla="*/ 3048000 w 558"/>
                  <a:gd name="T1" fmla="*/ 246063 h 45"/>
                  <a:gd name="T2" fmla="*/ 0 w 558"/>
                  <a:gd name="T3" fmla="*/ 0 h 45"/>
                  <a:gd name="T4" fmla="*/ 3048000 w 558"/>
                  <a:gd name="T5" fmla="*/ 246063 h 4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58" h="45">
                    <a:moveTo>
                      <a:pt x="558" y="45"/>
                    </a:moveTo>
                    <a:cubicBezTo>
                      <a:pt x="371" y="30"/>
                      <a:pt x="186" y="21"/>
                      <a:pt x="0" y="0"/>
                    </a:cubicBezTo>
                    <a:cubicBezTo>
                      <a:pt x="188" y="16"/>
                      <a:pt x="383" y="24"/>
                      <a:pt x="558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82" name="Freeform 20">
                <a:extLst>
                  <a:ext uri="{FF2B5EF4-FFF2-40B4-BE49-F238E27FC236}">
                    <a16:creationId xmlns:a16="http://schemas.microsoft.com/office/drawing/2014/main" xmlns="" id="{9296F95A-2F9D-4244-9A0D-34BA8F98CD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6706" y="4400550"/>
                <a:ext cx="1895475" cy="201613"/>
              </a:xfrm>
              <a:custGeom>
                <a:avLst/>
                <a:gdLst>
                  <a:gd name="T0" fmla="*/ 0 w 347"/>
                  <a:gd name="T1" fmla="*/ 201613 h 37"/>
                  <a:gd name="T2" fmla="*/ 1895475 w 347"/>
                  <a:gd name="T3" fmla="*/ 0 h 37"/>
                  <a:gd name="T4" fmla="*/ 0 w 347"/>
                  <a:gd name="T5" fmla="*/ 201613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7" h="37">
                    <a:moveTo>
                      <a:pt x="0" y="37"/>
                    </a:moveTo>
                    <a:cubicBezTo>
                      <a:pt x="116" y="22"/>
                      <a:pt x="231" y="20"/>
                      <a:pt x="347" y="0"/>
                    </a:cubicBezTo>
                    <a:cubicBezTo>
                      <a:pt x="230" y="15"/>
                      <a:pt x="109" y="16"/>
                      <a:pt x="0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83" name="Freeform 25">
                <a:extLst>
                  <a:ext uri="{FF2B5EF4-FFF2-40B4-BE49-F238E27FC236}">
                    <a16:creationId xmlns:a16="http://schemas.microsoft.com/office/drawing/2014/main" xmlns="" id="{0BE2A400-FD33-4CF2-BA4B-CC2E8A69CF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0831" y="4602163"/>
                <a:ext cx="33338" cy="666750"/>
              </a:xfrm>
              <a:custGeom>
                <a:avLst/>
                <a:gdLst>
                  <a:gd name="T0" fmla="*/ 16669 w 6"/>
                  <a:gd name="T1" fmla="*/ 0 h 122"/>
                  <a:gd name="T2" fmla="*/ 16669 w 6"/>
                  <a:gd name="T3" fmla="*/ 666750 h 122"/>
                  <a:gd name="T4" fmla="*/ 16669 w 6"/>
                  <a:gd name="T5" fmla="*/ 0 h 12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122">
                    <a:moveTo>
                      <a:pt x="3" y="0"/>
                    </a:moveTo>
                    <a:cubicBezTo>
                      <a:pt x="5" y="53"/>
                      <a:pt x="6" y="71"/>
                      <a:pt x="3" y="122"/>
                    </a:cubicBezTo>
                    <a:cubicBezTo>
                      <a:pt x="1" y="70"/>
                      <a:pt x="0" y="54"/>
                      <a:pt x="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84" name="文本框 33">
                <a:extLst>
                  <a:ext uri="{FF2B5EF4-FFF2-40B4-BE49-F238E27FC236}">
                    <a16:creationId xmlns:a16="http://schemas.microsoft.com/office/drawing/2014/main" xmlns="" id="{86DA3E89-88A3-47B1-8C9E-69BE7476FFE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486291">
                <a:off x="2738242" y="4221742"/>
                <a:ext cx="5308571" cy="11699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zh-CN" sz="1400" b="1" dirty="0" smtClean="0">
                    <a:solidFill>
                      <a:schemeClr val="tx2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2023</a:t>
                </a:r>
                <a:r>
                  <a:rPr lang="ru-RU" altLang="zh-CN" dirty="0" smtClean="0">
                    <a:solidFill>
                      <a:schemeClr val="tx2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ru-RU" altLang="zh-CN" sz="1100" b="1" dirty="0">
                    <a:solidFill>
                      <a:schemeClr val="tx2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факт</a:t>
                </a:r>
                <a:endParaRPr lang="zh-CN" altLang="en-US" sz="1100" b="1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2" name="组合 2">
              <a:extLst>
                <a:ext uri="{FF2B5EF4-FFF2-40B4-BE49-F238E27FC236}">
                  <a16:creationId xmlns:a16="http://schemas.microsoft.com/office/drawing/2014/main" xmlns="" id="{F20AB511-D927-4AD7-998A-DD6B10E1D40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97594" y="1265238"/>
              <a:ext cx="6055919" cy="1906587"/>
              <a:chOff x="2517375" y="1570038"/>
              <a:chExt cx="6055919" cy="1906587"/>
            </a:xfrm>
          </p:grpSpPr>
          <p:sp>
            <p:nvSpPr>
              <p:cNvPr id="71" name="Freeform 10">
                <a:extLst>
                  <a:ext uri="{FF2B5EF4-FFF2-40B4-BE49-F238E27FC236}">
                    <a16:creationId xmlns:a16="http://schemas.microsoft.com/office/drawing/2014/main" xmlns="" id="{A84BD65E-2327-4DF3-AD48-235AC14A29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8706" y="2330450"/>
                <a:ext cx="4954588" cy="1146175"/>
              </a:xfrm>
              <a:custGeom>
                <a:avLst/>
                <a:gdLst>
                  <a:gd name="T0" fmla="*/ 0 w 3121"/>
                  <a:gd name="T1" fmla="*/ 440 h 722"/>
                  <a:gd name="T2" fmla="*/ 1920 w 3121"/>
                  <a:gd name="T3" fmla="*/ 0 h 722"/>
                  <a:gd name="T4" fmla="*/ 3121 w 3121"/>
                  <a:gd name="T5" fmla="*/ 423 h 722"/>
                  <a:gd name="T6" fmla="*/ 1920 w 3121"/>
                  <a:gd name="T7" fmla="*/ 722 h 722"/>
                  <a:gd name="T8" fmla="*/ 0 w 3121"/>
                  <a:gd name="T9" fmla="*/ 440 h 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21" h="722">
                    <a:moveTo>
                      <a:pt x="0" y="440"/>
                    </a:moveTo>
                    <a:lnTo>
                      <a:pt x="1920" y="0"/>
                    </a:lnTo>
                    <a:lnTo>
                      <a:pt x="3121" y="423"/>
                    </a:lnTo>
                    <a:lnTo>
                      <a:pt x="1920" y="722"/>
                    </a:lnTo>
                    <a:lnTo>
                      <a:pt x="0" y="440"/>
                    </a:lnTo>
                    <a:close/>
                  </a:path>
                </a:pathLst>
              </a:custGeom>
              <a:solidFill>
                <a:srgbClr val="145D65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72" name="Freeform 15">
                <a:extLst>
                  <a:ext uri="{FF2B5EF4-FFF2-40B4-BE49-F238E27FC236}">
                    <a16:creationId xmlns:a16="http://schemas.microsoft.com/office/drawing/2014/main" xmlns="" id="{59E9ADDF-55C9-4D02-9AA0-1E9F1729FF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6706" y="1576388"/>
                <a:ext cx="1906588" cy="1425575"/>
              </a:xfrm>
              <a:custGeom>
                <a:avLst/>
                <a:gdLst>
                  <a:gd name="T0" fmla="*/ 1201 w 1201"/>
                  <a:gd name="T1" fmla="*/ 619 h 898"/>
                  <a:gd name="T2" fmla="*/ 0 w 1201"/>
                  <a:gd name="T3" fmla="*/ 0 h 898"/>
                  <a:gd name="T4" fmla="*/ 0 w 1201"/>
                  <a:gd name="T5" fmla="*/ 475 h 898"/>
                  <a:gd name="T6" fmla="*/ 1201 w 1201"/>
                  <a:gd name="T7" fmla="*/ 898 h 898"/>
                  <a:gd name="T8" fmla="*/ 1201 w 1201"/>
                  <a:gd name="T9" fmla="*/ 619 h 8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1" h="898">
                    <a:moveTo>
                      <a:pt x="1201" y="619"/>
                    </a:moveTo>
                    <a:lnTo>
                      <a:pt x="0" y="0"/>
                    </a:lnTo>
                    <a:lnTo>
                      <a:pt x="0" y="475"/>
                    </a:lnTo>
                    <a:lnTo>
                      <a:pt x="1201" y="898"/>
                    </a:lnTo>
                    <a:lnTo>
                      <a:pt x="1201" y="619"/>
                    </a:lnTo>
                    <a:close/>
                  </a:path>
                </a:pathLst>
              </a:custGeom>
              <a:solidFill>
                <a:srgbClr val="2099A7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73" name="Freeform 16">
                <a:extLst>
                  <a:ext uri="{FF2B5EF4-FFF2-40B4-BE49-F238E27FC236}">
                    <a16:creationId xmlns:a16="http://schemas.microsoft.com/office/drawing/2014/main" xmlns="" id="{C3758F20-8FF8-4FEF-ADFF-247A1B7B3E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8706" y="1576388"/>
                <a:ext cx="3048000" cy="1452562"/>
              </a:xfrm>
              <a:custGeom>
                <a:avLst/>
                <a:gdLst>
                  <a:gd name="T0" fmla="*/ 0 w 1920"/>
                  <a:gd name="T1" fmla="*/ 609 h 915"/>
                  <a:gd name="T2" fmla="*/ 1920 w 1920"/>
                  <a:gd name="T3" fmla="*/ 0 h 915"/>
                  <a:gd name="T4" fmla="*/ 1920 w 1920"/>
                  <a:gd name="T5" fmla="*/ 475 h 915"/>
                  <a:gd name="T6" fmla="*/ 0 w 1920"/>
                  <a:gd name="T7" fmla="*/ 915 h 915"/>
                  <a:gd name="T8" fmla="*/ 0 w 1920"/>
                  <a:gd name="T9" fmla="*/ 609 h 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915">
                    <a:moveTo>
                      <a:pt x="0" y="609"/>
                    </a:moveTo>
                    <a:lnTo>
                      <a:pt x="1920" y="0"/>
                    </a:lnTo>
                    <a:lnTo>
                      <a:pt x="1920" y="475"/>
                    </a:lnTo>
                    <a:lnTo>
                      <a:pt x="0" y="915"/>
                    </a:lnTo>
                    <a:lnTo>
                      <a:pt x="0" y="609"/>
                    </a:lnTo>
                    <a:close/>
                  </a:path>
                </a:pathLst>
              </a:custGeom>
              <a:solidFill>
                <a:srgbClr val="07C1D6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74" name="Freeform 17">
                <a:extLst>
                  <a:ext uri="{FF2B5EF4-FFF2-40B4-BE49-F238E27FC236}">
                    <a16:creationId xmlns:a16="http://schemas.microsoft.com/office/drawing/2014/main" xmlns="" id="{08D1BB2F-5DF9-493A-9920-FBDFA10763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8706" y="2330450"/>
                <a:ext cx="3048000" cy="693738"/>
              </a:xfrm>
              <a:custGeom>
                <a:avLst/>
                <a:gdLst>
                  <a:gd name="T0" fmla="*/ 3048000 w 558"/>
                  <a:gd name="T1" fmla="*/ 0 h 127"/>
                  <a:gd name="T2" fmla="*/ 0 w 558"/>
                  <a:gd name="T3" fmla="*/ 693738 h 127"/>
                  <a:gd name="T4" fmla="*/ 3048000 w 558"/>
                  <a:gd name="T5" fmla="*/ 0 h 12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58" h="127">
                    <a:moveTo>
                      <a:pt x="558" y="0"/>
                    </a:moveTo>
                    <a:cubicBezTo>
                      <a:pt x="376" y="44"/>
                      <a:pt x="184" y="92"/>
                      <a:pt x="0" y="127"/>
                    </a:cubicBezTo>
                    <a:cubicBezTo>
                      <a:pt x="184" y="85"/>
                      <a:pt x="385" y="34"/>
                      <a:pt x="55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75" name="Freeform 21">
                <a:extLst>
                  <a:ext uri="{FF2B5EF4-FFF2-40B4-BE49-F238E27FC236}">
                    <a16:creationId xmlns:a16="http://schemas.microsoft.com/office/drawing/2014/main" xmlns="" id="{66661262-ACFE-4B89-8B19-6AF734FA31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6706" y="2330450"/>
                <a:ext cx="1906588" cy="666750"/>
              </a:xfrm>
              <a:custGeom>
                <a:avLst/>
                <a:gdLst>
                  <a:gd name="T0" fmla="*/ 0 w 349"/>
                  <a:gd name="T1" fmla="*/ 0 h 122"/>
                  <a:gd name="T2" fmla="*/ 1906588 w 349"/>
                  <a:gd name="T3" fmla="*/ 666750 h 122"/>
                  <a:gd name="T4" fmla="*/ 0 w 349"/>
                  <a:gd name="T5" fmla="*/ 0 h 12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9" h="122">
                    <a:moveTo>
                      <a:pt x="0" y="0"/>
                    </a:moveTo>
                    <a:cubicBezTo>
                      <a:pt x="111" y="44"/>
                      <a:pt x="236" y="87"/>
                      <a:pt x="349" y="122"/>
                    </a:cubicBezTo>
                    <a:cubicBezTo>
                      <a:pt x="237" y="80"/>
                      <a:pt x="106" y="34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76" name="Freeform 23">
                <a:extLst>
                  <a:ext uri="{FF2B5EF4-FFF2-40B4-BE49-F238E27FC236}">
                    <a16:creationId xmlns:a16="http://schemas.microsoft.com/office/drawing/2014/main" xmlns="" id="{6BFEA428-04EA-4BE0-810E-DBC5D87C76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0831" y="1570038"/>
                <a:ext cx="33338" cy="754063"/>
              </a:xfrm>
              <a:custGeom>
                <a:avLst/>
                <a:gdLst>
                  <a:gd name="T0" fmla="*/ 16669 w 6"/>
                  <a:gd name="T1" fmla="*/ 0 h 138"/>
                  <a:gd name="T2" fmla="*/ 16669 w 6"/>
                  <a:gd name="T3" fmla="*/ 754063 h 138"/>
                  <a:gd name="T4" fmla="*/ 16669 w 6"/>
                  <a:gd name="T5" fmla="*/ 0 h 13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138">
                    <a:moveTo>
                      <a:pt x="3" y="0"/>
                    </a:moveTo>
                    <a:cubicBezTo>
                      <a:pt x="5" y="54"/>
                      <a:pt x="6" y="87"/>
                      <a:pt x="3" y="138"/>
                    </a:cubicBezTo>
                    <a:cubicBezTo>
                      <a:pt x="1" y="87"/>
                      <a:pt x="0" y="54"/>
                      <a:pt x="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77" name="文本框 1">
                <a:extLst>
                  <a:ext uri="{FF2B5EF4-FFF2-40B4-BE49-F238E27FC236}">
                    <a16:creationId xmlns:a16="http://schemas.microsoft.com/office/drawing/2014/main" xmlns="" id="{5FB731DE-BD08-48A9-A623-7459419EAEB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20620040">
                <a:off x="2517375" y="1817283"/>
                <a:ext cx="5308569" cy="1169946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zh-CN" sz="14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2022</a:t>
                </a:r>
                <a:r>
                  <a:rPr lang="ru-RU" altLang="zh-CN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ru-RU" altLang="zh-CN" sz="1100" b="1" dirty="0">
                    <a:solidFill>
                      <a:schemeClr val="accent3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факт</a:t>
                </a:r>
                <a:endParaRPr lang="zh-CN" altLang="en-US" sz="1100" b="1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3" name="组合 3">
              <a:extLst>
                <a:ext uri="{FF2B5EF4-FFF2-40B4-BE49-F238E27FC236}">
                  <a16:creationId xmlns:a16="http://schemas.microsoft.com/office/drawing/2014/main" xmlns="" id="{1316F884-86D9-421F-B99C-9BD2F602FCA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42731" y="2624379"/>
              <a:ext cx="5810782" cy="1220546"/>
              <a:chOff x="2762512" y="2929179"/>
              <a:chExt cx="5810782" cy="1220547"/>
            </a:xfrm>
          </p:grpSpPr>
          <p:sp>
            <p:nvSpPr>
              <p:cNvPr id="64" name="Freeform 8">
                <a:extLst>
                  <a:ext uri="{FF2B5EF4-FFF2-40B4-BE49-F238E27FC236}">
                    <a16:creationId xmlns:a16="http://schemas.microsoft.com/office/drawing/2014/main" xmlns="" id="{5E807D07-B7F1-4804-B4E5-450649264A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8706" y="3684589"/>
                <a:ext cx="4954588" cy="465137"/>
              </a:xfrm>
              <a:custGeom>
                <a:avLst/>
                <a:gdLst>
                  <a:gd name="T0" fmla="*/ 0 w 3121"/>
                  <a:gd name="T1" fmla="*/ 128 h 293"/>
                  <a:gd name="T2" fmla="*/ 1920 w 3121"/>
                  <a:gd name="T3" fmla="*/ 0 h 293"/>
                  <a:gd name="T4" fmla="*/ 3121 w 3121"/>
                  <a:gd name="T5" fmla="*/ 114 h 293"/>
                  <a:gd name="T6" fmla="*/ 1917 w 3121"/>
                  <a:gd name="T7" fmla="*/ 293 h 293"/>
                  <a:gd name="T8" fmla="*/ 0 w 3121"/>
                  <a:gd name="T9" fmla="*/ 12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21" h="293">
                    <a:moveTo>
                      <a:pt x="0" y="128"/>
                    </a:moveTo>
                    <a:lnTo>
                      <a:pt x="1920" y="0"/>
                    </a:lnTo>
                    <a:lnTo>
                      <a:pt x="3121" y="114"/>
                    </a:lnTo>
                    <a:lnTo>
                      <a:pt x="1917" y="293"/>
                    </a:lnTo>
                    <a:lnTo>
                      <a:pt x="0" y="128"/>
                    </a:lnTo>
                    <a:close/>
                  </a:path>
                </a:pathLst>
              </a:custGeom>
              <a:solidFill>
                <a:srgbClr val="6C6B65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65" name="Freeform 13">
                <a:extLst>
                  <a:ext uri="{FF2B5EF4-FFF2-40B4-BE49-F238E27FC236}">
                    <a16:creationId xmlns:a16="http://schemas.microsoft.com/office/drawing/2014/main" xmlns="" id="{EAFCCEAD-4826-4AAB-8D28-24F57B14DA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6706" y="3017838"/>
                <a:ext cx="1906588" cy="847726"/>
              </a:xfrm>
              <a:custGeom>
                <a:avLst/>
                <a:gdLst>
                  <a:gd name="T0" fmla="*/ 1201 w 1201"/>
                  <a:gd name="T1" fmla="*/ 327 h 534"/>
                  <a:gd name="T2" fmla="*/ 0 w 1201"/>
                  <a:gd name="T3" fmla="*/ 0 h 534"/>
                  <a:gd name="T4" fmla="*/ 0 w 1201"/>
                  <a:gd name="T5" fmla="*/ 420 h 534"/>
                  <a:gd name="T6" fmla="*/ 1201 w 1201"/>
                  <a:gd name="T7" fmla="*/ 534 h 534"/>
                  <a:gd name="T8" fmla="*/ 1201 w 1201"/>
                  <a:gd name="T9" fmla="*/ 327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1" h="534">
                    <a:moveTo>
                      <a:pt x="1201" y="327"/>
                    </a:moveTo>
                    <a:lnTo>
                      <a:pt x="0" y="0"/>
                    </a:lnTo>
                    <a:lnTo>
                      <a:pt x="0" y="420"/>
                    </a:lnTo>
                    <a:lnTo>
                      <a:pt x="1201" y="534"/>
                    </a:lnTo>
                    <a:lnTo>
                      <a:pt x="1201" y="327"/>
                    </a:lnTo>
                    <a:close/>
                  </a:path>
                </a:pathLst>
              </a:custGeom>
              <a:solidFill>
                <a:srgbClr val="96938B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66" name="Freeform 14">
                <a:extLst>
                  <a:ext uri="{FF2B5EF4-FFF2-40B4-BE49-F238E27FC236}">
                    <a16:creationId xmlns:a16="http://schemas.microsoft.com/office/drawing/2014/main" xmlns="" id="{17A13E82-071B-4FE4-951A-ED80FC1F21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8706" y="3017838"/>
                <a:ext cx="3048000" cy="869951"/>
              </a:xfrm>
              <a:custGeom>
                <a:avLst/>
                <a:gdLst>
                  <a:gd name="T0" fmla="*/ 0 w 1920"/>
                  <a:gd name="T1" fmla="*/ 317 h 548"/>
                  <a:gd name="T2" fmla="*/ 1920 w 1920"/>
                  <a:gd name="T3" fmla="*/ 0 h 548"/>
                  <a:gd name="T4" fmla="*/ 1920 w 1920"/>
                  <a:gd name="T5" fmla="*/ 420 h 548"/>
                  <a:gd name="T6" fmla="*/ 0 w 1920"/>
                  <a:gd name="T7" fmla="*/ 548 h 548"/>
                  <a:gd name="T8" fmla="*/ 0 w 1920"/>
                  <a:gd name="T9" fmla="*/ 317 h 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548">
                    <a:moveTo>
                      <a:pt x="0" y="317"/>
                    </a:moveTo>
                    <a:lnTo>
                      <a:pt x="1920" y="0"/>
                    </a:lnTo>
                    <a:lnTo>
                      <a:pt x="1920" y="420"/>
                    </a:lnTo>
                    <a:lnTo>
                      <a:pt x="0" y="548"/>
                    </a:lnTo>
                    <a:lnTo>
                      <a:pt x="0" y="317"/>
                    </a:lnTo>
                    <a:close/>
                  </a:path>
                </a:pathLst>
              </a:custGeom>
              <a:solidFill>
                <a:srgbClr val="D7D3C8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67" name="Freeform 18">
                <a:extLst>
                  <a:ext uri="{FF2B5EF4-FFF2-40B4-BE49-F238E27FC236}">
                    <a16:creationId xmlns:a16="http://schemas.microsoft.com/office/drawing/2014/main" xmlns="" id="{9C92FCDD-3DAF-413F-93C2-60073002C4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8706" y="3684588"/>
                <a:ext cx="3048000" cy="196850"/>
              </a:xfrm>
              <a:custGeom>
                <a:avLst/>
                <a:gdLst>
                  <a:gd name="T0" fmla="*/ 3048000 w 558"/>
                  <a:gd name="T1" fmla="*/ 0 h 36"/>
                  <a:gd name="T2" fmla="*/ 0 w 558"/>
                  <a:gd name="T3" fmla="*/ 196850 h 36"/>
                  <a:gd name="T4" fmla="*/ 3048000 w 558"/>
                  <a:gd name="T5" fmla="*/ 0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58" h="36">
                    <a:moveTo>
                      <a:pt x="558" y="0"/>
                    </a:moveTo>
                    <a:cubicBezTo>
                      <a:pt x="372" y="13"/>
                      <a:pt x="187" y="30"/>
                      <a:pt x="0" y="36"/>
                    </a:cubicBezTo>
                    <a:cubicBezTo>
                      <a:pt x="188" y="24"/>
                      <a:pt x="382" y="6"/>
                      <a:pt x="55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68" name="Freeform 22">
                <a:extLst>
                  <a:ext uri="{FF2B5EF4-FFF2-40B4-BE49-F238E27FC236}">
                    <a16:creationId xmlns:a16="http://schemas.microsoft.com/office/drawing/2014/main" xmlns="" id="{FF20D027-0D1F-463E-B943-20E0F25CC6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6706" y="3684588"/>
                <a:ext cx="1895475" cy="180975"/>
              </a:xfrm>
              <a:custGeom>
                <a:avLst/>
                <a:gdLst>
                  <a:gd name="T0" fmla="*/ 0 w 347"/>
                  <a:gd name="T1" fmla="*/ 0 h 33"/>
                  <a:gd name="T2" fmla="*/ 1895475 w 347"/>
                  <a:gd name="T3" fmla="*/ 180975 h 33"/>
                  <a:gd name="T4" fmla="*/ 0 w 347"/>
                  <a:gd name="T5" fmla="*/ 0 h 33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7" h="33">
                    <a:moveTo>
                      <a:pt x="0" y="0"/>
                    </a:moveTo>
                    <a:cubicBezTo>
                      <a:pt x="114" y="13"/>
                      <a:pt x="233" y="26"/>
                      <a:pt x="347" y="33"/>
                    </a:cubicBezTo>
                    <a:cubicBezTo>
                      <a:pt x="233" y="21"/>
                      <a:pt x="108" y="6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69" name="Freeform 24">
                <a:extLst>
                  <a:ext uri="{FF2B5EF4-FFF2-40B4-BE49-F238E27FC236}">
                    <a16:creationId xmlns:a16="http://schemas.microsoft.com/office/drawing/2014/main" xmlns="" id="{C7F29BFE-8477-4E04-874B-48F105DB38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0831" y="3017838"/>
                <a:ext cx="33338" cy="666750"/>
              </a:xfrm>
              <a:custGeom>
                <a:avLst/>
                <a:gdLst>
                  <a:gd name="T0" fmla="*/ 16669 w 6"/>
                  <a:gd name="T1" fmla="*/ 0 h 122"/>
                  <a:gd name="T2" fmla="*/ 16669 w 6"/>
                  <a:gd name="T3" fmla="*/ 666750 h 122"/>
                  <a:gd name="T4" fmla="*/ 16669 w 6"/>
                  <a:gd name="T5" fmla="*/ 0 h 12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122">
                    <a:moveTo>
                      <a:pt x="3" y="0"/>
                    </a:moveTo>
                    <a:cubicBezTo>
                      <a:pt x="5" y="53"/>
                      <a:pt x="6" y="71"/>
                      <a:pt x="3" y="122"/>
                    </a:cubicBezTo>
                    <a:cubicBezTo>
                      <a:pt x="1" y="70"/>
                      <a:pt x="0" y="54"/>
                      <a:pt x="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70" name="文本框 32">
                <a:extLst>
                  <a:ext uri="{FF2B5EF4-FFF2-40B4-BE49-F238E27FC236}">
                    <a16:creationId xmlns:a16="http://schemas.microsoft.com/office/drawing/2014/main" xmlns="" id="{6081D2CC-DA38-45E7-B5EE-35244080091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21188924">
                <a:off x="2762512" y="2929179"/>
                <a:ext cx="5349206" cy="11699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zh-CN" sz="1400" b="1" dirty="0" smtClean="0">
                    <a:solidFill>
                      <a:schemeClr val="bg2">
                        <a:lumMod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2023</a:t>
                </a:r>
                <a:r>
                  <a:rPr lang="ru-RU" altLang="zh-CN" dirty="0" smtClean="0">
                    <a:solidFill>
                      <a:schemeClr val="bg2">
                        <a:lumMod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ru-RU" altLang="zh-CN" sz="1100" b="1" dirty="0">
                    <a:solidFill>
                      <a:schemeClr val="bg2">
                        <a:lumMod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план</a:t>
                </a:r>
                <a:endParaRPr lang="zh-CN" altLang="en-US" sz="11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85" name="Group 887"/>
          <p:cNvGrpSpPr>
            <a:grpSpLocks noChangeAspect="1"/>
          </p:cNvGrpSpPr>
          <p:nvPr/>
        </p:nvGrpSpPr>
        <p:grpSpPr bwMode="auto">
          <a:xfrm>
            <a:off x="7844664" y="4258033"/>
            <a:ext cx="210856" cy="262285"/>
            <a:chOff x="5971" y="2553"/>
            <a:chExt cx="246" cy="306"/>
          </a:xfrm>
          <a:solidFill>
            <a:sysClr val="window" lastClr="FFFFFF"/>
          </a:solidFill>
          <a:effectLst>
            <a:reflection blurRad="6350" stA="50000" endA="300" endPos="40000" dir="5400000" sy="-100000" algn="bl" rotWithShape="0"/>
          </a:effectLst>
        </p:grpSpPr>
        <p:sp>
          <p:nvSpPr>
            <p:cNvPr id="86" name="Freeform 889"/>
            <p:cNvSpPr>
              <a:spLocks/>
            </p:cNvSpPr>
            <p:nvPr/>
          </p:nvSpPr>
          <p:spPr bwMode="auto">
            <a:xfrm>
              <a:off x="5971" y="2715"/>
              <a:ext cx="246" cy="144"/>
            </a:xfrm>
            <a:custGeom>
              <a:avLst/>
              <a:gdLst>
                <a:gd name="T0" fmla="*/ 66 w 101"/>
                <a:gd name="T1" fmla="*/ 0 h 60"/>
                <a:gd name="T2" fmla="*/ 58 w 101"/>
                <a:gd name="T3" fmla="*/ 38 h 60"/>
                <a:gd name="T4" fmla="*/ 54 w 101"/>
                <a:gd name="T5" fmla="*/ 12 h 60"/>
                <a:gd name="T6" fmla="*/ 56 w 101"/>
                <a:gd name="T7" fmla="*/ 6 h 60"/>
                <a:gd name="T8" fmla="*/ 52 w 101"/>
                <a:gd name="T9" fmla="*/ 2 h 60"/>
                <a:gd name="T10" fmla="*/ 51 w 101"/>
                <a:gd name="T11" fmla="*/ 2 h 60"/>
                <a:gd name="T12" fmla="*/ 50 w 101"/>
                <a:gd name="T13" fmla="*/ 2 h 60"/>
                <a:gd name="T14" fmla="*/ 49 w 101"/>
                <a:gd name="T15" fmla="*/ 2 h 60"/>
                <a:gd name="T16" fmla="*/ 45 w 101"/>
                <a:gd name="T17" fmla="*/ 6 h 60"/>
                <a:gd name="T18" fmla="*/ 47 w 101"/>
                <a:gd name="T19" fmla="*/ 12 h 60"/>
                <a:gd name="T20" fmla="*/ 43 w 101"/>
                <a:gd name="T21" fmla="*/ 38 h 60"/>
                <a:gd name="T22" fmla="*/ 35 w 101"/>
                <a:gd name="T23" fmla="*/ 0 h 60"/>
                <a:gd name="T24" fmla="*/ 35 w 101"/>
                <a:gd name="T25" fmla="*/ 0 h 60"/>
                <a:gd name="T26" fmla="*/ 34 w 101"/>
                <a:gd name="T27" fmla="*/ 0 h 60"/>
                <a:gd name="T28" fmla="*/ 8 w 101"/>
                <a:gd name="T29" fmla="*/ 10 h 60"/>
                <a:gd name="T30" fmla="*/ 0 w 101"/>
                <a:gd name="T31" fmla="*/ 32 h 60"/>
                <a:gd name="T32" fmla="*/ 0 w 101"/>
                <a:gd name="T33" fmla="*/ 56 h 60"/>
                <a:gd name="T34" fmla="*/ 16 w 101"/>
                <a:gd name="T35" fmla="*/ 59 h 60"/>
                <a:gd name="T36" fmla="*/ 16 w 101"/>
                <a:gd name="T37" fmla="*/ 38 h 60"/>
                <a:gd name="T38" fmla="*/ 20 w 101"/>
                <a:gd name="T39" fmla="*/ 30 h 60"/>
                <a:gd name="T40" fmla="*/ 20 w 101"/>
                <a:gd name="T41" fmla="*/ 59 h 60"/>
                <a:gd name="T42" fmla="*/ 51 w 101"/>
                <a:gd name="T43" fmla="*/ 60 h 60"/>
                <a:gd name="T44" fmla="*/ 80 w 101"/>
                <a:gd name="T45" fmla="*/ 59 h 60"/>
                <a:gd name="T46" fmla="*/ 80 w 101"/>
                <a:gd name="T47" fmla="*/ 30 h 60"/>
                <a:gd name="T48" fmla="*/ 85 w 101"/>
                <a:gd name="T49" fmla="*/ 38 h 60"/>
                <a:gd name="T50" fmla="*/ 85 w 101"/>
                <a:gd name="T51" fmla="*/ 58 h 60"/>
                <a:gd name="T52" fmla="*/ 101 w 101"/>
                <a:gd name="T53" fmla="*/ 56 h 60"/>
                <a:gd name="T54" fmla="*/ 101 w 101"/>
                <a:gd name="T55" fmla="*/ 32 h 60"/>
                <a:gd name="T56" fmla="*/ 93 w 101"/>
                <a:gd name="T57" fmla="*/ 10 h 60"/>
                <a:gd name="T58" fmla="*/ 67 w 101"/>
                <a:gd name="T59" fmla="*/ 0 h 60"/>
                <a:gd name="T60" fmla="*/ 66 w 101"/>
                <a:gd name="T61" fmla="*/ 0 h 60"/>
                <a:gd name="T62" fmla="*/ 66 w 101"/>
                <a:gd name="T6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" h="60">
                  <a:moveTo>
                    <a:pt x="66" y="0"/>
                  </a:moveTo>
                  <a:cubicBezTo>
                    <a:pt x="66" y="5"/>
                    <a:pt x="58" y="38"/>
                    <a:pt x="58" y="38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3" y="38"/>
                    <a:pt x="35" y="5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9" y="1"/>
                    <a:pt x="15" y="6"/>
                    <a:pt x="8" y="10"/>
                  </a:cubicBezTo>
                  <a:cubicBezTo>
                    <a:pt x="6" y="12"/>
                    <a:pt x="1" y="17"/>
                    <a:pt x="0" y="32"/>
                  </a:cubicBezTo>
                  <a:cubicBezTo>
                    <a:pt x="0" y="34"/>
                    <a:pt x="0" y="47"/>
                    <a:pt x="0" y="56"/>
                  </a:cubicBezTo>
                  <a:cubicBezTo>
                    <a:pt x="6" y="57"/>
                    <a:pt x="9" y="58"/>
                    <a:pt x="16" y="59"/>
                  </a:cubicBezTo>
                  <a:cubicBezTo>
                    <a:pt x="16" y="51"/>
                    <a:pt x="16" y="40"/>
                    <a:pt x="16" y="38"/>
                  </a:cubicBezTo>
                  <a:cubicBezTo>
                    <a:pt x="16" y="35"/>
                    <a:pt x="19" y="32"/>
                    <a:pt x="20" y="30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9" y="59"/>
                    <a:pt x="41" y="60"/>
                    <a:pt x="51" y="60"/>
                  </a:cubicBezTo>
                  <a:cubicBezTo>
                    <a:pt x="60" y="60"/>
                    <a:pt x="71" y="59"/>
                    <a:pt x="80" y="59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2" y="32"/>
                    <a:pt x="85" y="34"/>
                    <a:pt x="85" y="38"/>
                  </a:cubicBezTo>
                  <a:cubicBezTo>
                    <a:pt x="85" y="40"/>
                    <a:pt x="85" y="51"/>
                    <a:pt x="85" y="58"/>
                  </a:cubicBezTo>
                  <a:cubicBezTo>
                    <a:pt x="92" y="58"/>
                    <a:pt x="95" y="57"/>
                    <a:pt x="101" y="56"/>
                  </a:cubicBezTo>
                  <a:cubicBezTo>
                    <a:pt x="101" y="47"/>
                    <a:pt x="101" y="34"/>
                    <a:pt x="101" y="32"/>
                  </a:cubicBezTo>
                  <a:cubicBezTo>
                    <a:pt x="100" y="17"/>
                    <a:pt x="95" y="12"/>
                    <a:pt x="93" y="10"/>
                  </a:cubicBezTo>
                  <a:cubicBezTo>
                    <a:pt x="86" y="6"/>
                    <a:pt x="72" y="1"/>
                    <a:pt x="67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87" name="Freeform 890"/>
            <p:cNvSpPr>
              <a:spLocks/>
            </p:cNvSpPr>
            <p:nvPr/>
          </p:nvSpPr>
          <p:spPr bwMode="auto">
            <a:xfrm>
              <a:off x="6032" y="2553"/>
              <a:ext cx="124" cy="147"/>
            </a:xfrm>
            <a:custGeom>
              <a:avLst/>
              <a:gdLst>
                <a:gd name="T0" fmla="*/ 26 w 51"/>
                <a:gd name="T1" fmla="*/ 0 h 61"/>
                <a:gd name="T2" fmla="*/ 4 w 51"/>
                <a:gd name="T3" fmla="*/ 25 h 61"/>
                <a:gd name="T4" fmla="*/ 0 w 51"/>
                <a:gd name="T5" fmla="*/ 30 h 61"/>
                <a:gd name="T6" fmla="*/ 5 w 51"/>
                <a:gd name="T7" fmla="*/ 40 h 61"/>
                <a:gd name="T8" fmla="*/ 26 w 51"/>
                <a:gd name="T9" fmla="*/ 61 h 61"/>
                <a:gd name="T10" fmla="*/ 46 w 51"/>
                <a:gd name="T11" fmla="*/ 39 h 61"/>
                <a:gd name="T12" fmla="*/ 51 w 51"/>
                <a:gd name="T13" fmla="*/ 30 h 61"/>
                <a:gd name="T14" fmla="*/ 48 w 51"/>
                <a:gd name="T15" fmla="*/ 25 h 61"/>
                <a:gd name="T16" fmla="*/ 26 w 51"/>
                <a:gd name="T1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61">
                  <a:moveTo>
                    <a:pt x="26" y="0"/>
                  </a:moveTo>
                  <a:cubicBezTo>
                    <a:pt x="13" y="0"/>
                    <a:pt x="4" y="11"/>
                    <a:pt x="4" y="25"/>
                  </a:cubicBezTo>
                  <a:cubicBezTo>
                    <a:pt x="2" y="26"/>
                    <a:pt x="0" y="27"/>
                    <a:pt x="0" y="30"/>
                  </a:cubicBezTo>
                  <a:cubicBezTo>
                    <a:pt x="0" y="33"/>
                    <a:pt x="2" y="39"/>
                    <a:pt x="5" y="40"/>
                  </a:cubicBezTo>
                  <a:cubicBezTo>
                    <a:pt x="8" y="51"/>
                    <a:pt x="15" y="61"/>
                    <a:pt x="26" y="61"/>
                  </a:cubicBezTo>
                  <a:cubicBezTo>
                    <a:pt x="37" y="61"/>
                    <a:pt x="44" y="51"/>
                    <a:pt x="46" y="39"/>
                  </a:cubicBezTo>
                  <a:cubicBezTo>
                    <a:pt x="50" y="38"/>
                    <a:pt x="51" y="33"/>
                    <a:pt x="51" y="30"/>
                  </a:cubicBezTo>
                  <a:cubicBezTo>
                    <a:pt x="51" y="27"/>
                    <a:pt x="50" y="26"/>
                    <a:pt x="48" y="25"/>
                  </a:cubicBezTo>
                  <a:cubicBezTo>
                    <a:pt x="47" y="11"/>
                    <a:pt x="39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grpSp>
        <p:nvGrpSpPr>
          <p:cNvPr id="88" name="Group 909"/>
          <p:cNvGrpSpPr>
            <a:grpSpLocks noChangeAspect="1"/>
          </p:cNvGrpSpPr>
          <p:nvPr/>
        </p:nvGrpSpPr>
        <p:grpSpPr bwMode="auto">
          <a:xfrm>
            <a:off x="7809110" y="2079948"/>
            <a:ext cx="227142" cy="193714"/>
            <a:chOff x="6090" y="1175"/>
            <a:chExt cx="265" cy="226"/>
          </a:xfrm>
          <a:solidFill>
            <a:sysClr val="window" lastClr="FFFFFF"/>
          </a:solidFill>
          <a:effectLst>
            <a:reflection blurRad="6350" stA="50000" endA="300" endPos="40000" dir="5400000" sy="-100000" algn="bl" rotWithShape="0"/>
          </a:effectLst>
        </p:grpSpPr>
        <p:sp>
          <p:nvSpPr>
            <p:cNvPr id="89" name="Freeform 910"/>
            <p:cNvSpPr>
              <a:spLocks/>
            </p:cNvSpPr>
            <p:nvPr/>
          </p:nvSpPr>
          <p:spPr bwMode="auto">
            <a:xfrm>
              <a:off x="6129" y="1269"/>
              <a:ext cx="56" cy="96"/>
            </a:xfrm>
            <a:custGeom>
              <a:avLst/>
              <a:gdLst>
                <a:gd name="T0" fmla="*/ 2 w 23"/>
                <a:gd name="T1" fmla="*/ 40 h 40"/>
                <a:gd name="T2" fmla="*/ 21 w 23"/>
                <a:gd name="T3" fmla="*/ 40 h 40"/>
                <a:gd name="T4" fmla="*/ 23 w 23"/>
                <a:gd name="T5" fmla="*/ 38 h 40"/>
                <a:gd name="T6" fmla="*/ 23 w 23"/>
                <a:gd name="T7" fmla="*/ 2 h 40"/>
                <a:gd name="T8" fmla="*/ 21 w 23"/>
                <a:gd name="T9" fmla="*/ 0 h 40"/>
                <a:gd name="T10" fmla="*/ 2 w 23"/>
                <a:gd name="T11" fmla="*/ 0 h 40"/>
                <a:gd name="T12" fmla="*/ 0 w 23"/>
                <a:gd name="T13" fmla="*/ 2 h 40"/>
                <a:gd name="T14" fmla="*/ 0 w 23"/>
                <a:gd name="T15" fmla="*/ 38 h 40"/>
                <a:gd name="T16" fmla="*/ 2 w 23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40">
                  <a:moveTo>
                    <a:pt x="2" y="40"/>
                  </a:moveTo>
                  <a:cubicBezTo>
                    <a:pt x="21" y="40"/>
                    <a:pt x="21" y="40"/>
                    <a:pt x="21" y="40"/>
                  </a:cubicBezTo>
                  <a:cubicBezTo>
                    <a:pt x="22" y="40"/>
                    <a:pt x="23" y="39"/>
                    <a:pt x="23" y="38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1" y="40"/>
                    <a:pt x="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90" name="Freeform 911"/>
            <p:cNvSpPr>
              <a:spLocks/>
            </p:cNvSpPr>
            <p:nvPr/>
          </p:nvSpPr>
          <p:spPr bwMode="auto">
            <a:xfrm>
              <a:off x="6209" y="1235"/>
              <a:ext cx="54" cy="130"/>
            </a:xfrm>
            <a:custGeom>
              <a:avLst/>
              <a:gdLst>
                <a:gd name="T0" fmla="*/ 2 w 22"/>
                <a:gd name="T1" fmla="*/ 54 h 54"/>
                <a:gd name="T2" fmla="*/ 20 w 22"/>
                <a:gd name="T3" fmla="*/ 54 h 54"/>
                <a:gd name="T4" fmla="*/ 22 w 22"/>
                <a:gd name="T5" fmla="*/ 52 h 54"/>
                <a:gd name="T6" fmla="*/ 22 w 22"/>
                <a:gd name="T7" fmla="*/ 2 h 54"/>
                <a:gd name="T8" fmla="*/ 20 w 22"/>
                <a:gd name="T9" fmla="*/ 0 h 54"/>
                <a:gd name="T10" fmla="*/ 2 w 22"/>
                <a:gd name="T11" fmla="*/ 0 h 54"/>
                <a:gd name="T12" fmla="*/ 0 w 22"/>
                <a:gd name="T13" fmla="*/ 2 h 54"/>
                <a:gd name="T14" fmla="*/ 0 w 22"/>
                <a:gd name="T15" fmla="*/ 52 h 54"/>
                <a:gd name="T16" fmla="*/ 2 w 22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4">
                  <a:moveTo>
                    <a:pt x="2" y="54"/>
                  </a:moveTo>
                  <a:cubicBezTo>
                    <a:pt x="20" y="54"/>
                    <a:pt x="20" y="54"/>
                    <a:pt x="20" y="54"/>
                  </a:cubicBezTo>
                  <a:cubicBezTo>
                    <a:pt x="21" y="54"/>
                    <a:pt x="22" y="53"/>
                    <a:pt x="22" y="5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1" y="54"/>
                    <a:pt x="2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91" name="Freeform 912"/>
            <p:cNvSpPr>
              <a:spLocks/>
            </p:cNvSpPr>
            <p:nvPr/>
          </p:nvSpPr>
          <p:spPr bwMode="auto">
            <a:xfrm>
              <a:off x="6287" y="1207"/>
              <a:ext cx="56" cy="158"/>
            </a:xfrm>
            <a:custGeom>
              <a:avLst/>
              <a:gdLst>
                <a:gd name="T0" fmla="*/ 2 w 23"/>
                <a:gd name="T1" fmla="*/ 66 h 66"/>
                <a:gd name="T2" fmla="*/ 21 w 23"/>
                <a:gd name="T3" fmla="*/ 66 h 66"/>
                <a:gd name="T4" fmla="*/ 23 w 23"/>
                <a:gd name="T5" fmla="*/ 64 h 66"/>
                <a:gd name="T6" fmla="*/ 23 w 23"/>
                <a:gd name="T7" fmla="*/ 2 h 66"/>
                <a:gd name="T8" fmla="*/ 21 w 23"/>
                <a:gd name="T9" fmla="*/ 0 h 66"/>
                <a:gd name="T10" fmla="*/ 2 w 23"/>
                <a:gd name="T11" fmla="*/ 0 h 66"/>
                <a:gd name="T12" fmla="*/ 0 w 23"/>
                <a:gd name="T13" fmla="*/ 2 h 66"/>
                <a:gd name="T14" fmla="*/ 0 w 23"/>
                <a:gd name="T15" fmla="*/ 64 h 66"/>
                <a:gd name="T16" fmla="*/ 2 w 2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66">
                  <a:moveTo>
                    <a:pt x="2" y="66"/>
                  </a:moveTo>
                  <a:cubicBezTo>
                    <a:pt x="21" y="66"/>
                    <a:pt x="21" y="66"/>
                    <a:pt x="21" y="66"/>
                  </a:cubicBezTo>
                  <a:cubicBezTo>
                    <a:pt x="22" y="66"/>
                    <a:pt x="23" y="65"/>
                    <a:pt x="23" y="6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5"/>
                    <a:pt x="1" y="66"/>
                    <a:pt x="2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92" name="Freeform 913"/>
            <p:cNvSpPr>
              <a:spLocks/>
            </p:cNvSpPr>
            <p:nvPr/>
          </p:nvSpPr>
          <p:spPr bwMode="auto">
            <a:xfrm>
              <a:off x="6090" y="1175"/>
              <a:ext cx="265" cy="226"/>
            </a:xfrm>
            <a:custGeom>
              <a:avLst/>
              <a:gdLst>
                <a:gd name="T0" fmla="*/ 104 w 109"/>
                <a:gd name="T1" fmla="*/ 85 h 94"/>
                <a:gd name="T2" fmla="*/ 9 w 109"/>
                <a:gd name="T3" fmla="*/ 85 h 94"/>
                <a:gd name="T4" fmla="*/ 9 w 109"/>
                <a:gd name="T5" fmla="*/ 85 h 94"/>
                <a:gd name="T6" fmla="*/ 9 w 109"/>
                <a:gd name="T7" fmla="*/ 4 h 94"/>
                <a:gd name="T8" fmla="*/ 4 w 109"/>
                <a:gd name="T9" fmla="*/ 0 h 94"/>
                <a:gd name="T10" fmla="*/ 0 w 109"/>
                <a:gd name="T11" fmla="*/ 4 h 94"/>
                <a:gd name="T12" fmla="*/ 0 w 109"/>
                <a:gd name="T13" fmla="*/ 85 h 94"/>
                <a:gd name="T14" fmla="*/ 9 w 109"/>
                <a:gd name="T15" fmla="*/ 94 h 94"/>
                <a:gd name="T16" fmla="*/ 104 w 109"/>
                <a:gd name="T17" fmla="*/ 94 h 94"/>
                <a:gd name="T18" fmla="*/ 109 w 109"/>
                <a:gd name="T19" fmla="*/ 90 h 94"/>
                <a:gd name="T20" fmla="*/ 104 w 109"/>
                <a:gd name="T21" fmla="*/ 8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94">
                  <a:moveTo>
                    <a:pt x="104" y="85"/>
                  </a:moveTo>
                  <a:cubicBezTo>
                    <a:pt x="9" y="85"/>
                    <a:pt x="9" y="85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7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0"/>
                    <a:pt x="4" y="94"/>
                    <a:pt x="9" y="94"/>
                  </a:cubicBezTo>
                  <a:cubicBezTo>
                    <a:pt x="104" y="94"/>
                    <a:pt x="104" y="94"/>
                    <a:pt x="104" y="94"/>
                  </a:cubicBezTo>
                  <a:cubicBezTo>
                    <a:pt x="107" y="94"/>
                    <a:pt x="109" y="92"/>
                    <a:pt x="109" y="90"/>
                  </a:cubicBezTo>
                  <a:cubicBezTo>
                    <a:pt x="109" y="87"/>
                    <a:pt x="107" y="85"/>
                    <a:pt x="104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grpSp>
        <p:nvGrpSpPr>
          <p:cNvPr id="93" name="Group 135"/>
          <p:cNvGrpSpPr/>
          <p:nvPr/>
        </p:nvGrpSpPr>
        <p:grpSpPr>
          <a:xfrm>
            <a:off x="3139132" y="1486772"/>
            <a:ext cx="4440835" cy="2100610"/>
            <a:chOff x="525222" y="1388882"/>
            <a:chExt cx="7374177" cy="3619909"/>
          </a:xfrm>
        </p:grpSpPr>
        <p:sp>
          <p:nvSpPr>
            <p:cNvPr id="94" name="圆角矩形 6"/>
            <p:cNvSpPr/>
            <p:nvPr/>
          </p:nvSpPr>
          <p:spPr>
            <a:xfrm>
              <a:off x="6158791" y="1471678"/>
              <a:ext cx="680894" cy="2890284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7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innerShdw blurRad="88900" dist="50800" dir="135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cs typeface="+mn-cs"/>
              </a:endParaRPr>
            </a:p>
          </p:txBody>
        </p:sp>
        <p:sp>
          <p:nvSpPr>
            <p:cNvPr id="95" name="圆角矩形 7"/>
            <p:cNvSpPr/>
            <p:nvPr/>
          </p:nvSpPr>
          <p:spPr>
            <a:xfrm>
              <a:off x="6998628" y="1471675"/>
              <a:ext cx="549661" cy="2951890"/>
            </a:xfrm>
            <a:prstGeom prst="roundRect">
              <a:avLst>
                <a:gd name="adj" fmla="val 50000"/>
              </a:avLst>
            </a:prstGeom>
            <a:solidFill>
              <a:srgbClr val="ECECEC"/>
            </a:solidFill>
            <a:ln w="254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vert270"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zh-CN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Обслуживание долга</a:t>
              </a:r>
              <a:endParaRPr kumimoji="0" lang="zh-CN" alt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6" name="文本框 40"/>
            <p:cNvSpPr txBox="1"/>
            <p:nvPr/>
          </p:nvSpPr>
          <p:spPr>
            <a:xfrm>
              <a:off x="6127540" y="4534976"/>
              <a:ext cx="895841" cy="4508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zh-CN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433,8</a:t>
              </a:r>
              <a:endParaRPr kumimoji="0" lang="zh-CN" alt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7" name="圆角矩形 9"/>
            <p:cNvSpPr/>
            <p:nvPr/>
          </p:nvSpPr>
          <p:spPr>
            <a:xfrm>
              <a:off x="4473743" y="1885448"/>
              <a:ext cx="661886" cy="2339069"/>
            </a:xfrm>
            <a:prstGeom prst="roundRect">
              <a:avLst>
                <a:gd name="adj" fmla="val 0"/>
              </a:avLst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7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innerShdw blurRad="88900" dist="50800" dir="135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cs typeface="+mn-cs"/>
              </a:endParaRPr>
            </a:p>
          </p:txBody>
        </p:sp>
        <p:sp>
          <p:nvSpPr>
            <p:cNvPr id="98" name="圆角矩形 10"/>
            <p:cNvSpPr/>
            <p:nvPr/>
          </p:nvSpPr>
          <p:spPr>
            <a:xfrm>
              <a:off x="5308833" y="1471678"/>
              <a:ext cx="624145" cy="2909043"/>
            </a:xfrm>
            <a:prstGeom prst="roundRect">
              <a:avLst>
                <a:gd name="adj" fmla="val 44437"/>
              </a:avLst>
            </a:prstGeom>
            <a:solidFill>
              <a:srgbClr val="ECECEC"/>
            </a:solidFill>
            <a:ln w="254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vert270"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zh-C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Социальная политика</a:t>
              </a:r>
              <a:endPara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9" name="文本框 47"/>
            <p:cNvSpPr txBox="1"/>
            <p:nvPr/>
          </p:nvSpPr>
          <p:spPr>
            <a:xfrm>
              <a:off x="4481569" y="4543950"/>
              <a:ext cx="1002338" cy="4508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zh-CN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500,3</a:t>
              </a:r>
              <a:endParaRPr kumimoji="0" lang="zh-CN" alt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0" name="圆角矩形 12"/>
            <p:cNvSpPr/>
            <p:nvPr/>
          </p:nvSpPr>
          <p:spPr>
            <a:xfrm>
              <a:off x="1775126" y="1471675"/>
              <a:ext cx="773753" cy="2925414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7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innerShdw blurRad="88900" dist="50800" dir="135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cs typeface="+mn-cs"/>
              </a:endParaRPr>
            </a:p>
          </p:txBody>
        </p:sp>
        <p:sp>
          <p:nvSpPr>
            <p:cNvPr id="101" name="圆角矩形 13"/>
            <p:cNvSpPr/>
            <p:nvPr/>
          </p:nvSpPr>
          <p:spPr>
            <a:xfrm>
              <a:off x="3699594" y="1471675"/>
              <a:ext cx="388345" cy="2925414"/>
            </a:xfrm>
            <a:prstGeom prst="roundRect">
              <a:avLst>
                <a:gd name="adj" fmla="val 50000"/>
              </a:avLst>
            </a:prstGeom>
            <a:solidFill>
              <a:srgbClr val="ECECEC"/>
            </a:solidFill>
            <a:ln w="254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vert270"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zh-CN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Образование</a:t>
              </a:r>
              <a:endParaRPr kumimoji="0" lang="zh-CN" alt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2" name="文本框 54"/>
            <p:cNvSpPr txBox="1"/>
            <p:nvPr/>
          </p:nvSpPr>
          <p:spPr>
            <a:xfrm>
              <a:off x="1591832" y="4515808"/>
              <a:ext cx="1045852" cy="4508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zh-CN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1 115,2</a:t>
              </a:r>
              <a:endParaRPr kumimoji="0" lang="zh-CN" alt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3" name="圆角矩形 15"/>
            <p:cNvSpPr/>
            <p:nvPr/>
          </p:nvSpPr>
          <p:spPr>
            <a:xfrm>
              <a:off x="871829" y="1471675"/>
              <a:ext cx="781137" cy="2925414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7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innerShdw blurRad="88900" dist="50800" dir="135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cs typeface="+mn-cs"/>
              </a:endParaRPr>
            </a:p>
          </p:txBody>
        </p:sp>
        <p:sp>
          <p:nvSpPr>
            <p:cNvPr id="104" name="文本框 61"/>
            <p:cNvSpPr txBox="1"/>
            <p:nvPr/>
          </p:nvSpPr>
          <p:spPr>
            <a:xfrm>
              <a:off x="525222" y="4531448"/>
              <a:ext cx="1127745" cy="477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altLang="zh-CN" sz="1200" kern="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 </a:t>
              </a:r>
              <a:r>
                <a:rPr lang="ru-RU" altLang="zh-CN" sz="1100" b="1" kern="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316,7</a:t>
              </a:r>
              <a:endParaRPr kumimoji="0" lang="zh-CN" alt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05" name="Group 26"/>
            <p:cNvGrpSpPr>
              <a:grpSpLocks noChangeAspect="1"/>
            </p:cNvGrpSpPr>
            <p:nvPr/>
          </p:nvGrpSpPr>
          <p:grpSpPr bwMode="auto">
            <a:xfrm>
              <a:off x="5962564" y="3163396"/>
              <a:ext cx="346624" cy="20524"/>
              <a:chOff x="5795" y="2709"/>
              <a:chExt cx="790" cy="46"/>
            </a:xfrm>
            <a:solidFill>
              <a:sysClr val="window" lastClr="FFFFFF"/>
            </a:solidFill>
          </p:grpSpPr>
          <p:sp>
            <p:nvSpPr>
              <p:cNvPr id="111" name="Freeform 29"/>
              <p:cNvSpPr>
                <a:spLocks/>
              </p:cNvSpPr>
              <p:nvPr/>
            </p:nvSpPr>
            <p:spPr bwMode="auto">
              <a:xfrm>
                <a:off x="5795" y="2709"/>
                <a:ext cx="119" cy="43"/>
              </a:xfrm>
              <a:custGeom>
                <a:avLst/>
                <a:gdLst>
                  <a:gd name="T0" fmla="*/ 41 w 50"/>
                  <a:gd name="T1" fmla="*/ 0 h 18"/>
                  <a:gd name="T2" fmla="*/ 7 w 50"/>
                  <a:gd name="T3" fmla="*/ 4 h 18"/>
                  <a:gd name="T4" fmla="*/ 1 w 50"/>
                  <a:gd name="T5" fmla="*/ 12 h 18"/>
                  <a:gd name="T6" fmla="*/ 8 w 50"/>
                  <a:gd name="T7" fmla="*/ 17 h 18"/>
                  <a:gd name="T8" fmla="*/ 43 w 50"/>
                  <a:gd name="T9" fmla="*/ 14 h 18"/>
                  <a:gd name="T10" fmla="*/ 49 w 50"/>
                  <a:gd name="T11" fmla="*/ 6 h 18"/>
                  <a:gd name="T12" fmla="*/ 41 w 50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18">
                    <a:moveTo>
                      <a:pt x="41" y="0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3" y="5"/>
                      <a:pt x="0" y="8"/>
                      <a:pt x="1" y="12"/>
                    </a:cubicBezTo>
                    <a:cubicBezTo>
                      <a:pt x="1" y="15"/>
                      <a:pt x="5" y="18"/>
                      <a:pt x="8" y="17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7" y="13"/>
                      <a:pt x="50" y="10"/>
                      <a:pt x="49" y="6"/>
                    </a:cubicBezTo>
                    <a:cubicBezTo>
                      <a:pt x="49" y="3"/>
                      <a:pt x="45" y="0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3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12" name="Freeform 34"/>
              <p:cNvSpPr>
                <a:spLocks/>
              </p:cNvSpPr>
              <p:nvPr/>
            </p:nvSpPr>
            <p:spPr bwMode="auto">
              <a:xfrm>
                <a:off x="6471" y="2721"/>
                <a:ext cx="114" cy="34"/>
              </a:xfrm>
              <a:custGeom>
                <a:avLst/>
                <a:gdLst>
                  <a:gd name="T0" fmla="*/ 40 w 48"/>
                  <a:gd name="T1" fmla="*/ 0 h 14"/>
                  <a:gd name="T2" fmla="*/ 6 w 48"/>
                  <a:gd name="T3" fmla="*/ 1 h 14"/>
                  <a:gd name="T4" fmla="*/ 0 w 48"/>
                  <a:gd name="T5" fmla="*/ 7 h 14"/>
                  <a:gd name="T6" fmla="*/ 7 w 48"/>
                  <a:gd name="T7" fmla="*/ 14 h 14"/>
                  <a:gd name="T8" fmla="*/ 41 w 48"/>
                  <a:gd name="T9" fmla="*/ 13 h 14"/>
                  <a:gd name="T10" fmla="*/ 48 w 48"/>
                  <a:gd name="T11" fmla="*/ 6 h 14"/>
                  <a:gd name="T12" fmla="*/ 40 w 48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4">
                    <a:moveTo>
                      <a:pt x="40" y="0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3" y="1"/>
                      <a:pt x="0" y="4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5" y="12"/>
                      <a:pt x="48" y="10"/>
                      <a:pt x="48" y="6"/>
                    </a:cubicBezTo>
                    <a:cubicBezTo>
                      <a:pt x="47" y="2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3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13" name="Freeform 39"/>
              <p:cNvSpPr>
                <a:spLocks/>
              </p:cNvSpPr>
              <p:nvPr/>
            </p:nvSpPr>
            <p:spPr bwMode="auto">
              <a:xfrm>
                <a:off x="6171" y="2721"/>
                <a:ext cx="86" cy="24"/>
              </a:xfrm>
              <a:custGeom>
                <a:avLst/>
                <a:gdLst>
                  <a:gd name="T0" fmla="*/ 31 w 36"/>
                  <a:gd name="T1" fmla="*/ 0 h 10"/>
                  <a:gd name="T2" fmla="*/ 5 w 36"/>
                  <a:gd name="T3" fmla="*/ 0 h 10"/>
                  <a:gd name="T4" fmla="*/ 0 w 36"/>
                  <a:gd name="T5" fmla="*/ 5 h 10"/>
                  <a:gd name="T6" fmla="*/ 5 w 36"/>
                  <a:gd name="T7" fmla="*/ 10 h 10"/>
                  <a:gd name="T8" fmla="*/ 31 w 36"/>
                  <a:gd name="T9" fmla="*/ 10 h 10"/>
                  <a:gd name="T10" fmla="*/ 36 w 36"/>
                  <a:gd name="T11" fmla="*/ 5 h 10"/>
                  <a:gd name="T12" fmla="*/ 31 w 36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10">
                    <a:moveTo>
                      <a:pt x="3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7"/>
                      <a:pt x="2" y="10"/>
                      <a:pt x="5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4" y="10"/>
                      <a:pt x="36" y="7"/>
                      <a:pt x="36" y="5"/>
                    </a:cubicBezTo>
                    <a:cubicBezTo>
                      <a:pt x="36" y="2"/>
                      <a:pt x="34" y="0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3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  <p:sp>
          <p:nvSpPr>
            <p:cNvPr id="106" name="Freeform 108"/>
            <p:cNvSpPr>
              <a:spLocks noEditPoints="1"/>
            </p:cNvSpPr>
            <p:nvPr/>
          </p:nvSpPr>
          <p:spPr bwMode="auto">
            <a:xfrm>
              <a:off x="7548290" y="3054983"/>
              <a:ext cx="351109" cy="358320"/>
            </a:xfrm>
            <a:custGeom>
              <a:avLst/>
              <a:gdLst>
                <a:gd name="T0" fmla="*/ 97 w 115"/>
                <a:gd name="T1" fmla="*/ 48 h 115"/>
                <a:gd name="T2" fmla="*/ 91 w 115"/>
                <a:gd name="T3" fmla="*/ 41 h 115"/>
                <a:gd name="T4" fmla="*/ 102 w 115"/>
                <a:gd name="T5" fmla="*/ 26 h 115"/>
                <a:gd name="T6" fmla="*/ 94 w 115"/>
                <a:gd name="T7" fmla="*/ 13 h 115"/>
                <a:gd name="T8" fmla="*/ 79 w 115"/>
                <a:gd name="T9" fmla="*/ 23 h 115"/>
                <a:gd name="T10" fmla="*/ 70 w 115"/>
                <a:gd name="T11" fmla="*/ 22 h 115"/>
                <a:gd name="T12" fmla="*/ 67 w 115"/>
                <a:gd name="T13" fmla="*/ 3 h 115"/>
                <a:gd name="T14" fmla="*/ 52 w 115"/>
                <a:gd name="T15" fmla="*/ 0 h 115"/>
                <a:gd name="T16" fmla="*/ 48 w 115"/>
                <a:gd name="T17" fmla="*/ 18 h 115"/>
                <a:gd name="T18" fmla="*/ 41 w 115"/>
                <a:gd name="T19" fmla="*/ 24 h 115"/>
                <a:gd name="T20" fmla="*/ 26 w 115"/>
                <a:gd name="T21" fmla="*/ 13 h 115"/>
                <a:gd name="T22" fmla="*/ 13 w 115"/>
                <a:gd name="T23" fmla="*/ 21 h 115"/>
                <a:gd name="T24" fmla="*/ 23 w 115"/>
                <a:gd name="T25" fmla="*/ 36 h 115"/>
                <a:gd name="T26" fmla="*/ 22 w 115"/>
                <a:gd name="T27" fmla="*/ 45 h 115"/>
                <a:gd name="T28" fmla="*/ 4 w 115"/>
                <a:gd name="T29" fmla="*/ 48 h 115"/>
                <a:gd name="T30" fmla="*/ 0 w 115"/>
                <a:gd name="T31" fmla="*/ 63 h 115"/>
                <a:gd name="T32" fmla="*/ 18 w 115"/>
                <a:gd name="T33" fmla="*/ 66 h 115"/>
                <a:gd name="T34" fmla="*/ 24 w 115"/>
                <a:gd name="T35" fmla="*/ 73 h 115"/>
                <a:gd name="T36" fmla="*/ 13 w 115"/>
                <a:gd name="T37" fmla="*/ 89 h 115"/>
                <a:gd name="T38" fmla="*/ 21 w 115"/>
                <a:gd name="T39" fmla="*/ 102 h 115"/>
                <a:gd name="T40" fmla="*/ 36 w 115"/>
                <a:gd name="T41" fmla="*/ 92 h 115"/>
                <a:gd name="T42" fmla="*/ 45 w 115"/>
                <a:gd name="T43" fmla="*/ 92 h 115"/>
                <a:gd name="T44" fmla="*/ 48 w 115"/>
                <a:gd name="T45" fmla="*/ 111 h 115"/>
                <a:gd name="T46" fmla="*/ 63 w 115"/>
                <a:gd name="T47" fmla="*/ 115 h 115"/>
                <a:gd name="T48" fmla="*/ 67 w 115"/>
                <a:gd name="T49" fmla="*/ 97 h 115"/>
                <a:gd name="T50" fmla="*/ 74 w 115"/>
                <a:gd name="T51" fmla="*/ 91 h 115"/>
                <a:gd name="T52" fmla="*/ 89 w 115"/>
                <a:gd name="T53" fmla="*/ 102 h 115"/>
                <a:gd name="T54" fmla="*/ 102 w 115"/>
                <a:gd name="T55" fmla="*/ 94 h 115"/>
                <a:gd name="T56" fmla="*/ 92 w 115"/>
                <a:gd name="T57" fmla="*/ 79 h 115"/>
                <a:gd name="T58" fmla="*/ 93 w 115"/>
                <a:gd name="T59" fmla="*/ 70 h 115"/>
                <a:gd name="T60" fmla="*/ 112 w 115"/>
                <a:gd name="T61" fmla="*/ 66 h 115"/>
                <a:gd name="T62" fmla="*/ 115 w 115"/>
                <a:gd name="T63" fmla="*/ 52 h 115"/>
                <a:gd name="T64" fmla="*/ 58 w 115"/>
                <a:gd name="T65" fmla="*/ 79 h 115"/>
                <a:gd name="T66" fmla="*/ 58 w 115"/>
                <a:gd name="T67" fmla="*/ 36 h 115"/>
                <a:gd name="T68" fmla="*/ 58 w 115"/>
                <a:gd name="T69" fmla="*/ 79 h 115"/>
                <a:gd name="T70" fmla="*/ 49 w 115"/>
                <a:gd name="T71" fmla="*/ 57 h 115"/>
                <a:gd name="T72" fmla="*/ 67 w 115"/>
                <a:gd name="T73" fmla="*/ 5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5" h="115">
                  <a:moveTo>
                    <a:pt x="112" y="48"/>
                  </a:moveTo>
                  <a:cubicBezTo>
                    <a:pt x="97" y="48"/>
                    <a:pt x="97" y="48"/>
                    <a:pt x="97" y="48"/>
                  </a:cubicBezTo>
                  <a:cubicBezTo>
                    <a:pt x="95" y="48"/>
                    <a:pt x="93" y="47"/>
                    <a:pt x="93" y="45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0" y="40"/>
                    <a:pt x="91" y="37"/>
                    <a:pt x="92" y="36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4" y="24"/>
                    <a:pt x="104" y="22"/>
                    <a:pt x="102" y="21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3" y="11"/>
                    <a:pt x="91" y="11"/>
                    <a:pt x="89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4"/>
                    <a:pt x="75" y="25"/>
                    <a:pt x="74" y="24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68" y="22"/>
                    <a:pt x="67" y="20"/>
                    <a:pt x="67" y="18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7" y="1"/>
                    <a:pt x="65" y="0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0" y="0"/>
                    <a:pt x="48" y="1"/>
                    <a:pt x="48" y="3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20"/>
                    <a:pt x="47" y="22"/>
                    <a:pt x="45" y="22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5"/>
                    <a:pt x="37" y="24"/>
                    <a:pt x="36" y="2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1"/>
                    <a:pt x="22" y="11"/>
                    <a:pt x="21" y="13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2"/>
                    <a:pt x="12" y="24"/>
                    <a:pt x="13" y="2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4" y="37"/>
                    <a:pt x="25" y="40"/>
                    <a:pt x="24" y="41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7"/>
                    <a:pt x="20" y="48"/>
                    <a:pt x="1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50"/>
                    <a:pt x="0" y="5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6"/>
                    <a:pt x="4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20" y="66"/>
                    <a:pt x="22" y="68"/>
                    <a:pt x="22" y="70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5" y="75"/>
                    <a:pt x="24" y="78"/>
                    <a:pt x="23" y="79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2" y="90"/>
                    <a:pt x="12" y="93"/>
                    <a:pt x="13" y="94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2" y="103"/>
                    <a:pt x="25" y="103"/>
                    <a:pt x="26" y="10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7" y="90"/>
                    <a:pt x="40" y="90"/>
                    <a:pt x="41" y="91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7" y="93"/>
                    <a:pt x="48" y="95"/>
                    <a:pt x="48" y="97"/>
                  </a:cubicBezTo>
                  <a:cubicBezTo>
                    <a:pt x="48" y="111"/>
                    <a:pt x="48" y="111"/>
                    <a:pt x="48" y="111"/>
                  </a:cubicBezTo>
                  <a:cubicBezTo>
                    <a:pt x="48" y="113"/>
                    <a:pt x="50" y="115"/>
                    <a:pt x="52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5" y="115"/>
                    <a:pt x="67" y="113"/>
                    <a:pt x="67" y="111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95"/>
                    <a:pt x="68" y="93"/>
                    <a:pt x="70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0"/>
                    <a:pt x="78" y="90"/>
                    <a:pt x="79" y="92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91" y="103"/>
                    <a:pt x="93" y="103"/>
                    <a:pt x="94" y="102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4" y="93"/>
                    <a:pt x="104" y="90"/>
                    <a:pt x="102" y="89"/>
                  </a:cubicBezTo>
                  <a:cubicBezTo>
                    <a:pt x="92" y="79"/>
                    <a:pt x="92" y="79"/>
                    <a:pt x="92" y="79"/>
                  </a:cubicBezTo>
                  <a:cubicBezTo>
                    <a:pt x="91" y="78"/>
                    <a:pt x="90" y="75"/>
                    <a:pt x="91" y="73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3" y="68"/>
                    <a:pt x="95" y="66"/>
                    <a:pt x="97" y="66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13" y="66"/>
                    <a:pt x="115" y="65"/>
                    <a:pt x="115" y="63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50"/>
                    <a:pt x="113" y="48"/>
                    <a:pt x="112" y="48"/>
                  </a:cubicBezTo>
                  <a:close/>
                  <a:moveTo>
                    <a:pt x="58" y="79"/>
                  </a:moveTo>
                  <a:cubicBezTo>
                    <a:pt x="46" y="79"/>
                    <a:pt x="36" y="69"/>
                    <a:pt x="36" y="57"/>
                  </a:cubicBezTo>
                  <a:cubicBezTo>
                    <a:pt x="36" y="46"/>
                    <a:pt x="46" y="36"/>
                    <a:pt x="58" y="36"/>
                  </a:cubicBezTo>
                  <a:cubicBezTo>
                    <a:pt x="69" y="36"/>
                    <a:pt x="79" y="46"/>
                    <a:pt x="79" y="57"/>
                  </a:cubicBezTo>
                  <a:cubicBezTo>
                    <a:pt x="79" y="69"/>
                    <a:pt x="69" y="79"/>
                    <a:pt x="58" y="79"/>
                  </a:cubicBezTo>
                  <a:close/>
                  <a:moveTo>
                    <a:pt x="58" y="48"/>
                  </a:moveTo>
                  <a:cubicBezTo>
                    <a:pt x="53" y="48"/>
                    <a:pt x="49" y="52"/>
                    <a:pt x="49" y="57"/>
                  </a:cubicBezTo>
                  <a:cubicBezTo>
                    <a:pt x="49" y="62"/>
                    <a:pt x="53" y="66"/>
                    <a:pt x="58" y="66"/>
                  </a:cubicBezTo>
                  <a:cubicBezTo>
                    <a:pt x="63" y="66"/>
                    <a:pt x="67" y="62"/>
                    <a:pt x="67" y="57"/>
                  </a:cubicBezTo>
                  <a:cubicBezTo>
                    <a:pt x="67" y="52"/>
                    <a:pt x="63" y="48"/>
                    <a:pt x="58" y="48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07" name="文本框 128"/>
            <p:cNvSpPr txBox="1"/>
            <p:nvPr/>
          </p:nvSpPr>
          <p:spPr>
            <a:xfrm>
              <a:off x="1043713" y="1658782"/>
              <a:ext cx="868827" cy="211837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vert270" wrap="square" rtlCol="0" anchor="ctr">
              <a:spAutoFit/>
            </a:bodyPr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zh-CN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Национальная</a:t>
              </a:r>
              <a:r>
                <a:rPr kumimoji="0" lang="ru-RU" altLang="zh-CN" sz="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rPr>
                <a:t> </a:t>
              </a:r>
              <a:r>
                <a:rPr kumimoji="0" lang="ru-RU" altLang="zh-CN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экономика</a:t>
              </a:r>
              <a:endParaRPr kumimoji="0" lang="zh-CN" alt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8" name="文本框 128"/>
            <p:cNvSpPr txBox="1"/>
            <p:nvPr/>
          </p:nvSpPr>
          <p:spPr>
            <a:xfrm>
              <a:off x="1695337" y="1991644"/>
              <a:ext cx="1073257" cy="187518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vert270" wrap="square" rtlCol="0">
              <a:spAutoFit/>
            </a:bodyPr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zh-CN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Жилищно-коммунальное хозяйство</a:t>
              </a:r>
              <a:endParaRPr kumimoji="0" lang="zh-CN" alt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9" name="文本框 128"/>
            <p:cNvSpPr txBox="1"/>
            <p:nvPr/>
          </p:nvSpPr>
          <p:spPr>
            <a:xfrm>
              <a:off x="4294609" y="1388882"/>
              <a:ext cx="868827" cy="3034683"/>
            </a:xfrm>
            <a:prstGeom prst="rect">
              <a:avLst/>
            </a:prstGeom>
            <a:noFill/>
          </p:spPr>
          <p:txBody>
            <a:bodyPr vert="vert270" wrap="square" rtlCol="0" anchor="ctr">
              <a:spAutoFit/>
            </a:bodyPr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zh-CN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Куль тура и</a:t>
              </a:r>
              <a:r>
                <a:rPr kumimoji="0" lang="ru-RU" altLang="zh-CN" sz="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rPr>
                <a:t> </a:t>
              </a:r>
              <a:r>
                <a:rPr kumimoji="0" lang="ru-RU" altLang="zh-CN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кинематография</a:t>
              </a:r>
              <a:endParaRPr kumimoji="0" lang="zh-CN" alt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0" name="文本框 128"/>
            <p:cNvSpPr txBox="1"/>
            <p:nvPr/>
          </p:nvSpPr>
          <p:spPr>
            <a:xfrm>
              <a:off x="5988656" y="2617972"/>
              <a:ext cx="1149918" cy="1753776"/>
            </a:xfrm>
            <a:prstGeom prst="rect">
              <a:avLst/>
            </a:prstGeom>
            <a:noFill/>
          </p:spPr>
          <p:txBody>
            <a:bodyPr vert="vert270" wrap="square" rtlCol="0" anchor="ctr">
              <a:spAutoFit/>
            </a:bodyPr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zh-CN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Физическая</a:t>
              </a:r>
              <a:r>
                <a:rPr kumimoji="0" lang="ru-RU" altLang="zh-CN" sz="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rPr>
                <a:t> </a:t>
              </a:r>
              <a:r>
                <a:rPr kumimoji="0" lang="ru-RU" altLang="zh-CN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культура и спорт</a:t>
              </a:r>
              <a:endParaRPr kumimoji="0" lang="zh-CN" alt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14" name="文本框 61"/>
          <p:cNvSpPr txBox="1"/>
          <p:nvPr/>
        </p:nvSpPr>
        <p:spPr>
          <a:xfrm>
            <a:off x="3173053" y="3592633"/>
            <a:ext cx="611303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7"/>
            <a:r>
              <a:rPr lang="ru-RU" altLang="zh-CN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altLang="zh-CN" sz="11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125,6</a:t>
            </a:r>
            <a:endParaRPr lang="zh-CN" altLang="en-US" sz="11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5" name="文本框 61"/>
          <p:cNvSpPr txBox="1"/>
          <p:nvPr/>
        </p:nvSpPr>
        <p:spPr>
          <a:xfrm>
            <a:off x="3182368" y="3833164"/>
            <a:ext cx="622240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7"/>
            <a:r>
              <a:rPr lang="ru-RU" altLang="zh-CN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zh-CN" sz="11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941,0</a:t>
            </a:r>
            <a:endParaRPr lang="zh-CN" altLang="en-US" sz="11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6" name="文本框 54"/>
          <p:cNvSpPr txBox="1"/>
          <p:nvPr/>
        </p:nvSpPr>
        <p:spPr>
          <a:xfrm>
            <a:off x="3781460" y="3583086"/>
            <a:ext cx="609281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7"/>
            <a:r>
              <a:rPr lang="ru-RU" altLang="zh-CN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altLang="zh-CN" sz="11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216,4</a:t>
            </a:r>
            <a:endParaRPr lang="zh-CN" altLang="en-US" sz="11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7" name="文本框 54"/>
          <p:cNvSpPr txBox="1"/>
          <p:nvPr/>
        </p:nvSpPr>
        <p:spPr>
          <a:xfrm>
            <a:off x="3768162" y="3800087"/>
            <a:ext cx="656423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7"/>
            <a:r>
              <a:rPr lang="ru-RU" altLang="zh-CN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zh-CN" sz="11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593,7</a:t>
            </a:r>
            <a:endParaRPr lang="zh-CN" altLang="en-US" sz="11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8" name="文本框 47"/>
          <p:cNvSpPr txBox="1"/>
          <p:nvPr/>
        </p:nvSpPr>
        <p:spPr>
          <a:xfrm>
            <a:off x="5483837" y="3547091"/>
            <a:ext cx="641486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7"/>
            <a:r>
              <a:rPr lang="ru-RU" altLang="zh-CN" sz="11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522,3</a:t>
            </a:r>
            <a:endParaRPr lang="ru-RU" altLang="zh-CN" sz="11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9" name="文本框 47"/>
          <p:cNvSpPr txBox="1"/>
          <p:nvPr/>
        </p:nvSpPr>
        <p:spPr>
          <a:xfrm>
            <a:off x="5483837" y="3779806"/>
            <a:ext cx="602318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7"/>
            <a:r>
              <a:rPr lang="ru-RU" altLang="zh-CN" sz="11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522,3</a:t>
            </a:r>
            <a:endParaRPr lang="zh-CN" altLang="en-US" sz="11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0" name="文本框 40"/>
          <p:cNvSpPr txBox="1"/>
          <p:nvPr/>
        </p:nvSpPr>
        <p:spPr>
          <a:xfrm>
            <a:off x="6488565" y="3520905"/>
            <a:ext cx="539489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7"/>
            <a:r>
              <a:rPr lang="ru-RU" altLang="zh-CN" sz="11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470,7</a:t>
            </a:r>
            <a:endParaRPr lang="zh-CN" altLang="en-US" sz="11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1" name="文本框 40"/>
          <p:cNvSpPr txBox="1"/>
          <p:nvPr/>
        </p:nvSpPr>
        <p:spPr>
          <a:xfrm>
            <a:off x="6507031" y="3779806"/>
            <a:ext cx="539489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7"/>
            <a:r>
              <a:rPr lang="ru-RU" altLang="zh-CN" sz="11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408,1</a:t>
            </a:r>
            <a:endParaRPr lang="zh-CN" altLang="en-US" sz="11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6941792" y="3309219"/>
            <a:ext cx="573750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914377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1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117,7</a:t>
            </a:r>
            <a:endParaRPr lang="ru-RU" sz="11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6991900" y="3558286"/>
            <a:ext cx="613389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914377"/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1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91,7</a:t>
            </a:r>
            <a:endParaRPr lang="ru-RU" sz="11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7034077" y="3835006"/>
            <a:ext cx="545890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914377"/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1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91,7</a:t>
            </a:r>
            <a:endParaRPr lang="ru-RU" sz="11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5" name="Freeform 177">
            <a:extLst>
              <a:ext uri="{FF2B5EF4-FFF2-40B4-BE49-F238E27FC236}">
                <a16:creationId xmlns:a16="http://schemas.microsoft.com/office/drawing/2014/main" xmlns="" id="{7CBD2296-A67E-488E-89F8-A548C6B8DDE5}"/>
              </a:ext>
            </a:extLst>
          </p:cNvPr>
          <p:cNvSpPr>
            <a:spLocks/>
          </p:cNvSpPr>
          <p:nvPr/>
        </p:nvSpPr>
        <p:spPr bwMode="auto">
          <a:xfrm rot="6447199">
            <a:off x="6360681" y="105291"/>
            <a:ext cx="1683624" cy="4742032"/>
          </a:xfrm>
          <a:custGeom>
            <a:avLst/>
            <a:gdLst>
              <a:gd name="T0" fmla="*/ 862 w 862"/>
              <a:gd name="T1" fmla="*/ 429 h 2040"/>
              <a:gd name="T2" fmla="*/ 785 w 862"/>
              <a:gd name="T3" fmla="*/ 474 h 2040"/>
              <a:gd name="T4" fmla="*/ 744 w 862"/>
              <a:gd name="T5" fmla="*/ 498 h 2040"/>
              <a:gd name="T6" fmla="*/ 710 w 862"/>
              <a:gd name="T7" fmla="*/ 521 h 2040"/>
              <a:gd name="T8" fmla="*/ 671 w 862"/>
              <a:gd name="T9" fmla="*/ 546 h 2040"/>
              <a:gd name="T10" fmla="*/ 650 w 862"/>
              <a:gd name="T11" fmla="*/ 560 h 2040"/>
              <a:gd name="T12" fmla="*/ 628 w 862"/>
              <a:gd name="T13" fmla="*/ 580 h 2040"/>
              <a:gd name="T14" fmla="*/ 580 w 862"/>
              <a:gd name="T15" fmla="*/ 621 h 2040"/>
              <a:gd name="T16" fmla="*/ 554 w 862"/>
              <a:gd name="T17" fmla="*/ 644 h 2040"/>
              <a:gd name="T18" fmla="*/ 531 w 862"/>
              <a:gd name="T19" fmla="*/ 669 h 2040"/>
              <a:gd name="T20" fmla="*/ 481 w 862"/>
              <a:gd name="T21" fmla="*/ 723 h 2040"/>
              <a:gd name="T22" fmla="*/ 474 w 862"/>
              <a:gd name="T23" fmla="*/ 730 h 2040"/>
              <a:gd name="T24" fmla="*/ 471 w 862"/>
              <a:gd name="T25" fmla="*/ 734 h 2040"/>
              <a:gd name="T26" fmla="*/ 470 w 862"/>
              <a:gd name="T27" fmla="*/ 734 h 2040"/>
              <a:gd name="T28" fmla="*/ 473 w 862"/>
              <a:gd name="T29" fmla="*/ 729 h 2040"/>
              <a:gd name="T30" fmla="*/ 473 w 862"/>
              <a:gd name="T31" fmla="*/ 730 h 2040"/>
              <a:gd name="T32" fmla="*/ 471 w 862"/>
              <a:gd name="T33" fmla="*/ 732 h 2040"/>
              <a:gd name="T34" fmla="*/ 458 w 862"/>
              <a:gd name="T35" fmla="*/ 750 h 2040"/>
              <a:gd name="T36" fmla="*/ 431 w 862"/>
              <a:gd name="T37" fmla="*/ 786 h 2040"/>
              <a:gd name="T38" fmla="*/ 418 w 862"/>
              <a:gd name="T39" fmla="*/ 804 h 2040"/>
              <a:gd name="T40" fmla="*/ 407 w 862"/>
              <a:gd name="T41" fmla="*/ 820 h 2040"/>
              <a:gd name="T42" fmla="*/ 386 w 862"/>
              <a:gd name="T43" fmla="*/ 851 h 2040"/>
              <a:gd name="T44" fmla="*/ 344 w 862"/>
              <a:gd name="T45" fmla="*/ 921 h 2040"/>
              <a:gd name="T46" fmla="*/ 272 w 862"/>
              <a:gd name="T47" fmla="*/ 1078 h 2040"/>
              <a:gd name="T48" fmla="*/ 223 w 862"/>
              <a:gd name="T49" fmla="*/ 1247 h 2040"/>
              <a:gd name="T50" fmla="*/ 199 w 862"/>
              <a:gd name="T51" fmla="*/ 1420 h 2040"/>
              <a:gd name="T52" fmla="*/ 198 w 862"/>
              <a:gd name="T53" fmla="*/ 1586 h 2040"/>
              <a:gd name="T54" fmla="*/ 205 w 862"/>
              <a:gd name="T55" fmla="*/ 1663 h 2040"/>
              <a:gd name="T56" fmla="*/ 216 w 862"/>
              <a:gd name="T57" fmla="*/ 1735 h 2040"/>
              <a:gd name="T58" fmla="*/ 245 w 862"/>
              <a:gd name="T59" fmla="*/ 1862 h 2040"/>
              <a:gd name="T60" fmla="*/ 276 w 862"/>
              <a:gd name="T61" fmla="*/ 1958 h 2040"/>
              <a:gd name="T62" fmla="*/ 310 w 862"/>
              <a:gd name="T63" fmla="*/ 2040 h 2040"/>
              <a:gd name="T64" fmla="*/ 255 w 862"/>
              <a:gd name="T65" fmla="*/ 1968 h 2040"/>
              <a:gd name="T66" fmla="*/ 199 w 862"/>
              <a:gd name="T67" fmla="*/ 1881 h 2040"/>
              <a:gd name="T68" fmla="*/ 136 w 862"/>
              <a:gd name="T69" fmla="*/ 1761 h 2040"/>
              <a:gd name="T70" fmla="*/ 104 w 862"/>
              <a:gd name="T71" fmla="*/ 1689 h 2040"/>
              <a:gd name="T72" fmla="*/ 75 w 862"/>
              <a:gd name="T73" fmla="*/ 1610 h 2040"/>
              <a:gd name="T74" fmla="*/ 28 w 862"/>
              <a:gd name="T75" fmla="*/ 1432 h 2040"/>
              <a:gd name="T76" fmla="*/ 3 w 862"/>
              <a:gd name="T77" fmla="*/ 1232 h 2040"/>
              <a:gd name="T78" fmla="*/ 7 w 862"/>
              <a:gd name="T79" fmla="*/ 1022 h 2040"/>
              <a:gd name="T80" fmla="*/ 41 w 862"/>
              <a:gd name="T81" fmla="*/ 811 h 2040"/>
              <a:gd name="T82" fmla="*/ 71 w 862"/>
              <a:gd name="T83" fmla="*/ 706 h 2040"/>
              <a:gd name="T84" fmla="*/ 88 w 862"/>
              <a:gd name="T85" fmla="*/ 654 h 2040"/>
              <a:gd name="T86" fmla="*/ 97 w 862"/>
              <a:gd name="T87" fmla="*/ 628 h 2040"/>
              <a:gd name="T88" fmla="*/ 106 w 862"/>
              <a:gd name="T89" fmla="*/ 607 h 2040"/>
              <a:gd name="T90" fmla="*/ 122 w 862"/>
              <a:gd name="T91" fmla="*/ 565 h 2040"/>
              <a:gd name="T92" fmla="*/ 130 w 862"/>
              <a:gd name="T93" fmla="*/ 544 h 2040"/>
              <a:gd name="T94" fmla="*/ 145 w 862"/>
              <a:gd name="T95" fmla="*/ 516 h 2040"/>
              <a:gd name="T96" fmla="*/ 190 w 862"/>
              <a:gd name="T97" fmla="*/ 429 h 2040"/>
              <a:gd name="T98" fmla="*/ 212 w 862"/>
              <a:gd name="T99" fmla="*/ 387 h 2040"/>
              <a:gd name="T100" fmla="*/ 237 w 862"/>
              <a:gd name="T101" fmla="*/ 348 h 2040"/>
              <a:gd name="T102" fmla="*/ 287 w 862"/>
              <a:gd name="T103" fmla="*/ 275 h 2040"/>
              <a:gd name="T104" fmla="*/ 310 w 862"/>
              <a:gd name="T105" fmla="*/ 241 h 2040"/>
              <a:gd name="T106" fmla="*/ 337 w 862"/>
              <a:gd name="T107" fmla="*/ 208 h 2040"/>
              <a:gd name="T108" fmla="*/ 389 w 862"/>
              <a:gd name="T109" fmla="*/ 147 h 2040"/>
              <a:gd name="T110" fmla="*/ 435 w 862"/>
              <a:gd name="T111" fmla="*/ 96 h 2040"/>
              <a:gd name="T112" fmla="*/ 468 w 862"/>
              <a:gd name="T113" fmla="*/ 63 h 2040"/>
              <a:gd name="T114" fmla="*/ 531 w 862"/>
              <a:gd name="T115" fmla="*/ 0 h 2040"/>
              <a:gd name="T116" fmla="*/ 862 w 862"/>
              <a:gd name="T117" fmla="*/ 429 h 20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62" h="2040">
                <a:moveTo>
                  <a:pt x="862" y="429"/>
                </a:moveTo>
                <a:cubicBezTo>
                  <a:pt x="862" y="429"/>
                  <a:pt x="834" y="446"/>
                  <a:pt x="785" y="474"/>
                </a:cubicBezTo>
                <a:cubicBezTo>
                  <a:pt x="772" y="481"/>
                  <a:pt x="759" y="489"/>
                  <a:pt x="744" y="498"/>
                </a:cubicBezTo>
                <a:cubicBezTo>
                  <a:pt x="730" y="506"/>
                  <a:pt x="722" y="512"/>
                  <a:pt x="710" y="521"/>
                </a:cubicBezTo>
                <a:cubicBezTo>
                  <a:pt x="698" y="529"/>
                  <a:pt x="685" y="537"/>
                  <a:pt x="671" y="546"/>
                </a:cubicBezTo>
                <a:cubicBezTo>
                  <a:pt x="664" y="551"/>
                  <a:pt x="657" y="556"/>
                  <a:pt x="650" y="560"/>
                </a:cubicBezTo>
                <a:cubicBezTo>
                  <a:pt x="643" y="567"/>
                  <a:pt x="635" y="573"/>
                  <a:pt x="628" y="580"/>
                </a:cubicBezTo>
                <a:cubicBezTo>
                  <a:pt x="612" y="593"/>
                  <a:pt x="596" y="607"/>
                  <a:pt x="580" y="621"/>
                </a:cubicBezTo>
                <a:cubicBezTo>
                  <a:pt x="571" y="629"/>
                  <a:pt x="562" y="636"/>
                  <a:pt x="554" y="644"/>
                </a:cubicBezTo>
                <a:cubicBezTo>
                  <a:pt x="547" y="652"/>
                  <a:pt x="539" y="661"/>
                  <a:pt x="531" y="669"/>
                </a:cubicBezTo>
                <a:cubicBezTo>
                  <a:pt x="515" y="687"/>
                  <a:pt x="498" y="705"/>
                  <a:pt x="481" y="723"/>
                </a:cubicBezTo>
                <a:lnTo>
                  <a:pt x="474" y="730"/>
                </a:lnTo>
                <a:lnTo>
                  <a:pt x="471" y="734"/>
                </a:lnTo>
                <a:lnTo>
                  <a:pt x="470" y="734"/>
                </a:lnTo>
                <a:cubicBezTo>
                  <a:pt x="467" y="740"/>
                  <a:pt x="474" y="727"/>
                  <a:pt x="473" y="729"/>
                </a:cubicBezTo>
                <a:lnTo>
                  <a:pt x="473" y="730"/>
                </a:lnTo>
                <a:lnTo>
                  <a:pt x="471" y="732"/>
                </a:lnTo>
                <a:lnTo>
                  <a:pt x="458" y="750"/>
                </a:lnTo>
                <a:cubicBezTo>
                  <a:pt x="449" y="762"/>
                  <a:pt x="440" y="774"/>
                  <a:pt x="431" y="786"/>
                </a:cubicBezTo>
                <a:lnTo>
                  <a:pt x="418" y="804"/>
                </a:lnTo>
                <a:cubicBezTo>
                  <a:pt x="413" y="811"/>
                  <a:pt x="411" y="815"/>
                  <a:pt x="407" y="820"/>
                </a:cubicBezTo>
                <a:cubicBezTo>
                  <a:pt x="400" y="831"/>
                  <a:pt x="393" y="841"/>
                  <a:pt x="386" y="851"/>
                </a:cubicBezTo>
                <a:cubicBezTo>
                  <a:pt x="371" y="871"/>
                  <a:pt x="358" y="897"/>
                  <a:pt x="344" y="921"/>
                </a:cubicBezTo>
                <a:cubicBezTo>
                  <a:pt x="317" y="971"/>
                  <a:pt x="293" y="1023"/>
                  <a:pt x="272" y="1078"/>
                </a:cubicBezTo>
                <a:cubicBezTo>
                  <a:pt x="251" y="1133"/>
                  <a:pt x="235" y="1190"/>
                  <a:pt x="223" y="1247"/>
                </a:cubicBezTo>
                <a:cubicBezTo>
                  <a:pt x="211" y="1305"/>
                  <a:pt x="203" y="1363"/>
                  <a:pt x="199" y="1420"/>
                </a:cubicBezTo>
                <a:cubicBezTo>
                  <a:pt x="195" y="1477"/>
                  <a:pt x="195" y="1533"/>
                  <a:pt x="198" y="1586"/>
                </a:cubicBezTo>
                <a:cubicBezTo>
                  <a:pt x="198" y="1612"/>
                  <a:pt x="203" y="1638"/>
                  <a:pt x="205" y="1663"/>
                </a:cubicBezTo>
                <a:cubicBezTo>
                  <a:pt x="207" y="1688"/>
                  <a:pt x="212" y="1712"/>
                  <a:pt x="216" y="1735"/>
                </a:cubicBezTo>
                <a:cubicBezTo>
                  <a:pt x="223" y="1782"/>
                  <a:pt x="235" y="1824"/>
                  <a:pt x="245" y="1862"/>
                </a:cubicBezTo>
                <a:cubicBezTo>
                  <a:pt x="256" y="1899"/>
                  <a:pt x="267" y="1931"/>
                  <a:pt x="276" y="1958"/>
                </a:cubicBezTo>
                <a:cubicBezTo>
                  <a:pt x="298" y="2010"/>
                  <a:pt x="310" y="2040"/>
                  <a:pt x="310" y="2040"/>
                </a:cubicBezTo>
                <a:cubicBezTo>
                  <a:pt x="310" y="2040"/>
                  <a:pt x="290" y="2014"/>
                  <a:pt x="255" y="1968"/>
                </a:cubicBezTo>
                <a:cubicBezTo>
                  <a:pt x="239" y="1945"/>
                  <a:pt x="220" y="1916"/>
                  <a:pt x="199" y="1881"/>
                </a:cubicBezTo>
                <a:cubicBezTo>
                  <a:pt x="179" y="1846"/>
                  <a:pt x="156" y="1807"/>
                  <a:pt x="136" y="1761"/>
                </a:cubicBezTo>
                <a:cubicBezTo>
                  <a:pt x="125" y="1739"/>
                  <a:pt x="113" y="1715"/>
                  <a:pt x="104" y="1689"/>
                </a:cubicBezTo>
                <a:cubicBezTo>
                  <a:pt x="95" y="1664"/>
                  <a:pt x="83" y="1638"/>
                  <a:pt x="75" y="1610"/>
                </a:cubicBezTo>
                <a:cubicBezTo>
                  <a:pt x="56" y="1555"/>
                  <a:pt x="40" y="1495"/>
                  <a:pt x="28" y="1432"/>
                </a:cubicBezTo>
                <a:cubicBezTo>
                  <a:pt x="16" y="1369"/>
                  <a:pt x="7" y="1302"/>
                  <a:pt x="3" y="1232"/>
                </a:cubicBezTo>
                <a:cubicBezTo>
                  <a:pt x="0" y="1163"/>
                  <a:pt x="0" y="1093"/>
                  <a:pt x="7" y="1022"/>
                </a:cubicBezTo>
                <a:cubicBezTo>
                  <a:pt x="13" y="951"/>
                  <a:pt x="25" y="880"/>
                  <a:pt x="41" y="811"/>
                </a:cubicBezTo>
                <a:cubicBezTo>
                  <a:pt x="50" y="776"/>
                  <a:pt x="58" y="742"/>
                  <a:pt x="71" y="706"/>
                </a:cubicBezTo>
                <a:cubicBezTo>
                  <a:pt x="77" y="689"/>
                  <a:pt x="83" y="671"/>
                  <a:pt x="88" y="654"/>
                </a:cubicBezTo>
                <a:lnTo>
                  <a:pt x="97" y="628"/>
                </a:lnTo>
                <a:lnTo>
                  <a:pt x="106" y="607"/>
                </a:lnTo>
                <a:cubicBezTo>
                  <a:pt x="111" y="593"/>
                  <a:pt x="117" y="579"/>
                  <a:pt x="122" y="565"/>
                </a:cubicBezTo>
                <a:lnTo>
                  <a:pt x="130" y="544"/>
                </a:lnTo>
                <a:lnTo>
                  <a:pt x="145" y="516"/>
                </a:lnTo>
                <a:cubicBezTo>
                  <a:pt x="160" y="487"/>
                  <a:pt x="175" y="458"/>
                  <a:pt x="190" y="429"/>
                </a:cubicBezTo>
                <a:cubicBezTo>
                  <a:pt x="197" y="415"/>
                  <a:pt x="204" y="401"/>
                  <a:pt x="212" y="387"/>
                </a:cubicBezTo>
                <a:cubicBezTo>
                  <a:pt x="219" y="374"/>
                  <a:pt x="228" y="361"/>
                  <a:pt x="237" y="348"/>
                </a:cubicBezTo>
                <a:cubicBezTo>
                  <a:pt x="254" y="323"/>
                  <a:pt x="270" y="299"/>
                  <a:pt x="287" y="275"/>
                </a:cubicBezTo>
                <a:cubicBezTo>
                  <a:pt x="295" y="263"/>
                  <a:pt x="302" y="252"/>
                  <a:pt x="310" y="241"/>
                </a:cubicBezTo>
                <a:cubicBezTo>
                  <a:pt x="319" y="229"/>
                  <a:pt x="329" y="218"/>
                  <a:pt x="337" y="208"/>
                </a:cubicBezTo>
                <a:cubicBezTo>
                  <a:pt x="356" y="187"/>
                  <a:pt x="373" y="166"/>
                  <a:pt x="389" y="147"/>
                </a:cubicBezTo>
                <a:cubicBezTo>
                  <a:pt x="405" y="129"/>
                  <a:pt x="423" y="109"/>
                  <a:pt x="435" y="96"/>
                </a:cubicBezTo>
                <a:cubicBezTo>
                  <a:pt x="447" y="84"/>
                  <a:pt x="458" y="73"/>
                  <a:pt x="468" y="63"/>
                </a:cubicBezTo>
                <a:cubicBezTo>
                  <a:pt x="508" y="23"/>
                  <a:pt x="531" y="0"/>
                  <a:pt x="531" y="0"/>
                </a:cubicBezTo>
                <a:lnTo>
                  <a:pt x="862" y="429"/>
                </a:lnTo>
                <a:close/>
              </a:path>
            </a:pathLst>
          </a:custGeom>
          <a:gradFill rotWithShape="1">
            <a:gsLst>
              <a:gs pos="0">
                <a:srgbClr val="FFC000">
                  <a:satMod val="103000"/>
                  <a:lumMod val="102000"/>
                  <a:tint val="94000"/>
                </a:srgbClr>
              </a:gs>
              <a:gs pos="50000">
                <a:srgbClr val="FFC000">
                  <a:satMod val="110000"/>
                  <a:lumMod val="100000"/>
                  <a:shade val="100000"/>
                </a:srgbClr>
              </a:gs>
              <a:gs pos="100000">
                <a:srgbClr val="FFC000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6" name="Freeform 178">
            <a:extLst>
              <a:ext uri="{FF2B5EF4-FFF2-40B4-BE49-F238E27FC236}">
                <a16:creationId xmlns:a16="http://schemas.microsoft.com/office/drawing/2014/main" xmlns="" id="{50F659F1-D196-4404-B916-A9E9A2FA5DE4}"/>
              </a:ext>
            </a:extLst>
          </p:cNvPr>
          <p:cNvSpPr>
            <a:spLocks/>
          </p:cNvSpPr>
          <p:nvPr/>
        </p:nvSpPr>
        <p:spPr bwMode="auto">
          <a:xfrm rot="20750692">
            <a:off x="7839683" y="3294362"/>
            <a:ext cx="1650502" cy="1281018"/>
          </a:xfrm>
          <a:custGeom>
            <a:avLst/>
            <a:gdLst>
              <a:gd name="T0" fmla="*/ 0 w 162"/>
              <a:gd name="T1" fmla="*/ 0 h 153"/>
              <a:gd name="T2" fmla="*/ 162 w 162"/>
              <a:gd name="T3" fmla="*/ 25 h 153"/>
              <a:gd name="T4" fmla="*/ 60 w 162"/>
              <a:gd name="T5" fmla="*/ 153 h 153"/>
              <a:gd name="T6" fmla="*/ 0 w 162"/>
              <a:gd name="T7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2" h="153">
                <a:moveTo>
                  <a:pt x="0" y="0"/>
                </a:moveTo>
                <a:lnTo>
                  <a:pt x="162" y="25"/>
                </a:lnTo>
                <a:lnTo>
                  <a:pt x="60" y="153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FC000">
                  <a:satMod val="103000"/>
                  <a:lumMod val="102000"/>
                  <a:tint val="94000"/>
                </a:srgbClr>
              </a:gs>
              <a:gs pos="50000">
                <a:srgbClr val="FFC000">
                  <a:satMod val="110000"/>
                  <a:lumMod val="100000"/>
                  <a:shade val="100000"/>
                </a:srgbClr>
              </a:gs>
              <a:gs pos="100000">
                <a:srgbClr val="FFC000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7" name="圆角矩形 16"/>
          <p:cNvSpPr/>
          <p:nvPr/>
        </p:nvSpPr>
        <p:spPr>
          <a:xfrm>
            <a:off x="1582263" y="1534818"/>
            <a:ext cx="476892" cy="1688832"/>
          </a:xfrm>
          <a:prstGeom prst="roundRect">
            <a:avLst>
              <a:gd name="adj" fmla="val 50000"/>
            </a:avLst>
          </a:prstGeom>
          <a:solidFill>
            <a:srgbClr val="ECECEC"/>
          </a:solidFill>
          <a:ln w="25400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75000"/>
                  </a:sysClr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vert270" lIns="68580" tIns="34290" rIns="68580" bIns="34290"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Общегосударственные вопросы</a:t>
            </a:r>
            <a:endParaRPr kumimoji="0" lang="zh-CN" altLang="en-US" sz="11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8" name="圆角矩形 16"/>
          <p:cNvSpPr/>
          <p:nvPr/>
        </p:nvSpPr>
        <p:spPr>
          <a:xfrm>
            <a:off x="2172386" y="1534817"/>
            <a:ext cx="376927" cy="1678635"/>
          </a:xfrm>
          <a:prstGeom prst="roundRect">
            <a:avLst>
              <a:gd name="adj" fmla="val 50000"/>
            </a:avLst>
          </a:prstGeom>
          <a:solidFill>
            <a:srgbClr val="ECECEC"/>
          </a:solidFill>
          <a:ln w="25400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75000"/>
                  </a:sysClr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vert270" lIns="68580" tIns="34290" rIns="68580" bIns="34290"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05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 оборона</a:t>
            </a:r>
            <a:endParaRPr kumimoji="0" lang="zh-CN" altLang="en-US" sz="105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9" name="圆角矩形 16"/>
          <p:cNvSpPr/>
          <p:nvPr/>
        </p:nvSpPr>
        <p:spPr>
          <a:xfrm>
            <a:off x="2730160" y="1534817"/>
            <a:ext cx="408972" cy="1683198"/>
          </a:xfrm>
          <a:prstGeom prst="roundRect">
            <a:avLst>
              <a:gd name="adj" fmla="val 50000"/>
            </a:avLst>
          </a:prstGeom>
          <a:solidFill>
            <a:srgbClr val="ECECEC"/>
          </a:solidFill>
          <a:ln w="25400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75000"/>
                  </a:sysClr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vert270" lIns="68580" tIns="34290" rIns="68580" bIns="34290"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</a:t>
            </a:r>
            <a:r>
              <a:rPr kumimoji="0" lang="ru-RU" altLang="zh-CN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безопасность</a:t>
            </a:r>
            <a:endParaRPr kumimoji="0" lang="zh-CN" altLang="en-US" sz="11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1583750" y="3312097"/>
            <a:ext cx="573750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914377"/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670,3</a:t>
            </a: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1620405" y="3567697"/>
            <a:ext cx="613389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914377"/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822,0</a:t>
            </a: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2" name="文本框 61"/>
          <p:cNvSpPr txBox="1"/>
          <p:nvPr/>
        </p:nvSpPr>
        <p:spPr>
          <a:xfrm>
            <a:off x="1520931" y="3824675"/>
            <a:ext cx="636569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7"/>
            <a:r>
              <a:rPr lang="ru-RU" altLang="zh-CN" sz="800" b="1" dirty="0">
                <a:solidFill>
                  <a:srgbClr val="FFB850"/>
                </a:solidFill>
                <a:latin typeface="Calibri"/>
              </a:rPr>
              <a:t>  </a:t>
            </a:r>
            <a:r>
              <a:rPr lang="ru-RU" altLang="zh-CN" sz="11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736,8</a:t>
            </a:r>
            <a:endParaRPr lang="zh-CN" altLang="en-US" sz="11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" name="文本框 54"/>
          <p:cNvSpPr txBox="1"/>
          <p:nvPr/>
        </p:nvSpPr>
        <p:spPr>
          <a:xfrm>
            <a:off x="2100333" y="3312430"/>
            <a:ext cx="629827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7"/>
            <a:r>
              <a:rPr lang="ru-RU" altLang="zh-CN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3,0</a:t>
            </a:r>
            <a:endParaRPr lang="zh-CN" altLang="en-US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4" name="文本框 54"/>
          <p:cNvSpPr txBox="1"/>
          <p:nvPr/>
        </p:nvSpPr>
        <p:spPr>
          <a:xfrm>
            <a:off x="2059155" y="3574102"/>
            <a:ext cx="629827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7"/>
            <a:r>
              <a:rPr lang="ru-RU" altLang="zh-CN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3,4</a:t>
            </a:r>
            <a:endParaRPr lang="zh-CN" altLang="en-US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5" name="文本框 54"/>
          <p:cNvSpPr txBox="1"/>
          <p:nvPr/>
        </p:nvSpPr>
        <p:spPr>
          <a:xfrm>
            <a:off x="2073231" y="3839545"/>
            <a:ext cx="629827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7"/>
            <a:r>
              <a:rPr lang="ru-RU" altLang="zh-CN" sz="11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3,4</a:t>
            </a:r>
            <a:endParaRPr lang="zh-CN" altLang="en-US" sz="11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6" name="文本框 54"/>
          <p:cNvSpPr txBox="1"/>
          <p:nvPr/>
        </p:nvSpPr>
        <p:spPr>
          <a:xfrm>
            <a:off x="2559432" y="3318625"/>
            <a:ext cx="629827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7"/>
            <a:r>
              <a:rPr lang="ru-RU" altLang="zh-CN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56,7</a:t>
            </a:r>
            <a:endParaRPr lang="zh-CN" altLang="en-US" sz="1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7" name="文本框 54"/>
          <p:cNvSpPr txBox="1"/>
          <p:nvPr/>
        </p:nvSpPr>
        <p:spPr>
          <a:xfrm>
            <a:off x="2549313" y="3567697"/>
            <a:ext cx="629827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7"/>
            <a:r>
              <a:rPr lang="ru-RU" altLang="zh-CN" sz="11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68,7</a:t>
            </a:r>
            <a:endParaRPr lang="zh-CN" altLang="en-US" sz="11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8" name="文本框 54"/>
          <p:cNvSpPr txBox="1"/>
          <p:nvPr/>
        </p:nvSpPr>
        <p:spPr>
          <a:xfrm>
            <a:off x="2538478" y="3824677"/>
            <a:ext cx="629827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7"/>
            <a:r>
              <a:rPr lang="ru-RU" altLang="zh-CN" sz="11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67,9</a:t>
            </a:r>
            <a:endParaRPr lang="zh-CN" altLang="en-US" sz="11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9" name="文本框 47"/>
          <p:cNvSpPr txBox="1"/>
          <p:nvPr/>
        </p:nvSpPr>
        <p:spPr>
          <a:xfrm>
            <a:off x="4982075" y="3341998"/>
            <a:ext cx="603623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7"/>
            <a:r>
              <a:rPr lang="ru-RU" altLang="zh-CN" sz="11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8 340,3</a:t>
            </a:r>
            <a:endParaRPr lang="zh-CN" altLang="en-US" sz="11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0" name="文本框 47"/>
          <p:cNvSpPr txBox="1"/>
          <p:nvPr/>
        </p:nvSpPr>
        <p:spPr>
          <a:xfrm>
            <a:off x="4982839" y="3548716"/>
            <a:ext cx="603623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7"/>
            <a:r>
              <a:rPr lang="ru-RU" altLang="zh-CN" sz="11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9 920,7</a:t>
            </a:r>
            <a:endParaRPr lang="zh-CN" altLang="en-US" sz="11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1" name="文本框 47"/>
          <p:cNvSpPr txBox="1"/>
          <p:nvPr/>
        </p:nvSpPr>
        <p:spPr>
          <a:xfrm>
            <a:off x="4982074" y="3792033"/>
            <a:ext cx="603623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7"/>
            <a:r>
              <a:rPr lang="ru-RU" altLang="zh-CN" sz="11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9 455,4</a:t>
            </a:r>
            <a:endParaRPr lang="zh-CN" altLang="en-US" sz="11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2" name="文本框 40"/>
          <p:cNvSpPr txBox="1"/>
          <p:nvPr/>
        </p:nvSpPr>
        <p:spPr>
          <a:xfrm>
            <a:off x="5949076" y="3310004"/>
            <a:ext cx="539489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7"/>
            <a:r>
              <a:rPr lang="ru-RU" altLang="zh-CN" sz="11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383,4</a:t>
            </a:r>
            <a:endParaRPr lang="zh-CN" altLang="en-US" sz="11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" name="文本框 40"/>
          <p:cNvSpPr txBox="1"/>
          <p:nvPr/>
        </p:nvSpPr>
        <p:spPr>
          <a:xfrm>
            <a:off x="5965663" y="3564006"/>
            <a:ext cx="539489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7"/>
            <a:r>
              <a:rPr lang="ru-RU" altLang="zh-CN" sz="11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405,7</a:t>
            </a:r>
            <a:endParaRPr lang="zh-CN" altLang="en-US" sz="11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4" name="文本框 40"/>
          <p:cNvSpPr txBox="1"/>
          <p:nvPr/>
        </p:nvSpPr>
        <p:spPr>
          <a:xfrm>
            <a:off x="5999926" y="3815608"/>
            <a:ext cx="539489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7"/>
            <a:r>
              <a:rPr lang="ru-RU" altLang="zh-CN" sz="11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356,6</a:t>
            </a:r>
            <a:endParaRPr lang="zh-CN" altLang="en-US" sz="11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318838" y="260648"/>
            <a:ext cx="79800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cs typeface="Times New Roman" panose="02020603050405020304" pitchFamily="18" charset="0"/>
              </a:rPr>
              <a:t>Расходы бюджета города Брянска 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cs typeface="Times New Roman" panose="02020603050405020304" pitchFamily="18" charset="0"/>
              </a:rPr>
              <a:t>2023 года по </a:t>
            </a:r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cs typeface="Times New Roman" panose="02020603050405020304" pitchFamily="18" charset="0"/>
              </a:rPr>
              <a:t>основным 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cs typeface="Times New Roman" panose="02020603050405020304" pitchFamily="18" charset="0"/>
              </a:rPr>
              <a:t>функциям </a:t>
            </a:r>
            <a:endParaRPr lang="ru-RU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68344" y="1486772"/>
            <a:ext cx="1096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/>
              <a:t>млн.руб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145" name="圆角矩形 13"/>
          <p:cNvSpPr/>
          <p:nvPr/>
        </p:nvSpPr>
        <p:spPr>
          <a:xfrm>
            <a:off x="4588276" y="1534818"/>
            <a:ext cx="385268" cy="1733823"/>
          </a:xfrm>
          <a:prstGeom prst="roundRect">
            <a:avLst>
              <a:gd name="adj" fmla="val 50000"/>
            </a:avLst>
          </a:prstGeom>
          <a:solidFill>
            <a:srgbClr val="ECECEC"/>
          </a:solidFill>
          <a:ln w="25400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75000"/>
                  </a:sysClr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vert270"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Охрана</a:t>
            </a:r>
            <a:r>
              <a:rPr kumimoji="0" lang="ru-RU" altLang="zh-CN" sz="1100" b="1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окружающей среды</a:t>
            </a:r>
            <a:endParaRPr kumimoji="0" lang="zh-CN" altLang="en-US" sz="11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7" name="文本框 47"/>
          <p:cNvSpPr txBox="1"/>
          <p:nvPr/>
        </p:nvSpPr>
        <p:spPr>
          <a:xfrm>
            <a:off x="4411287" y="3338786"/>
            <a:ext cx="570787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7"/>
            <a:r>
              <a:rPr lang="ru-RU" altLang="zh-CN" sz="11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0,0</a:t>
            </a:r>
            <a:endParaRPr lang="zh-CN" altLang="en-US" sz="11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8" name="文本框 47"/>
          <p:cNvSpPr txBox="1"/>
          <p:nvPr/>
        </p:nvSpPr>
        <p:spPr>
          <a:xfrm>
            <a:off x="4402757" y="3548531"/>
            <a:ext cx="570787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7"/>
            <a:r>
              <a:rPr lang="ru-RU" altLang="zh-CN" sz="11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11,7</a:t>
            </a:r>
            <a:endParaRPr lang="zh-CN" altLang="en-US" sz="11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9" name="文本框 47"/>
          <p:cNvSpPr txBox="1"/>
          <p:nvPr/>
        </p:nvSpPr>
        <p:spPr>
          <a:xfrm>
            <a:off x="4423520" y="3827497"/>
            <a:ext cx="570787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7"/>
            <a:r>
              <a:rPr lang="ru-RU" altLang="zh-CN" sz="11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5,7</a:t>
            </a:r>
            <a:endParaRPr lang="zh-CN" altLang="en-US" sz="1100" b="1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2846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4711</TotalTime>
  <Words>1841</Words>
  <Application>Microsoft Office PowerPoint</Application>
  <PresentationFormat>Экран (4:3)</PresentationFormat>
  <Paragraphs>552</Paragraphs>
  <Slides>33</Slides>
  <Notes>7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5" baseType="lpstr">
      <vt:lpstr>Аптека</vt:lpstr>
      <vt:lpstr>Лист</vt:lpstr>
      <vt:lpstr>БЮДЖЕТ для ГРАЖДАН</vt:lpstr>
      <vt:lpstr>Презентация PowerPoint</vt:lpstr>
      <vt:lpstr>Презентация PowerPoint</vt:lpstr>
      <vt:lpstr>Презентация PowerPoint</vt:lpstr>
      <vt:lpstr>  ПОСТУПЛЕНИЯ В РАЗРЕЗЕ ДОХОДНЫХ ИСТОЧНИКОВ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Социально-значимые расходы 2023 года,                                                                               млн. рублей</vt:lpstr>
      <vt:lpstr>Презентация PowerPoint</vt:lpstr>
      <vt:lpstr>Расходы бюджета города Брянска по муниципальным программам в 2023 году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НАЦИОНАЛЬНЫЕ ПРОЕКТЫ  2023 </vt:lpstr>
      <vt:lpstr>Презентация PowerPoint</vt:lpstr>
      <vt:lpstr>Презентация PowerPoint</vt:lpstr>
      <vt:lpstr>Презентация PowerPoint</vt:lpstr>
      <vt:lpstr> Региональный проект «Формирование комфортной  городской среды» 151,6 млн. рублей (в рамках НП  «Жилье и городская среда») </vt:lpstr>
      <vt:lpstr>Презентация PowerPoint</vt:lpstr>
      <vt:lpstr>Презентация PowerPoint</vt:lpstr>
      <vt:lpstr>Инициативные проекты за период  с 2019 по 2023 год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Поступления от налогоплательщиков города Брянска вов все уровни бюджетов бюджетной системы Российской Федерации</dc:title>
  <dc:creator>Елена А. Новикова</dc:creator>
  <cp:lastModifiedBy>Светлана Н. Воронцова</cp:lastModifiedBy>
  <cp:revision>332</cp:revision>
  <cp:lastPrinted>2024-05-03T13:22:10Z</cp:lastPrinted>
  <dcterms:created xsi:type="dcterms:W3CDTF">2023-03-28T09:27:17Z</dcterms:created>
  <dcterms:modified xsi:type="dcterms:W3CDTF">2024-05-03T13:23:55Z</dcterms:modified>
</cp:coreProperties>
</file>