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2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3.xml" ContentType="application/vnd.openxmlformats-officedocument.drawingml.chartshapes+xml"/>
  <Override PartName="/ppt/charts/chart14.xml" ContentType="application/vnd.openxmlformats-officedocument.drawingml.chart+xml"/>
  <Override PartName="/ppt/drawings/drawing4.xml" ContentType="application/vnd.openxmlformats-officedocument.drawingml.chartshapes+xml"/>
  <Override PartName="/ppt/charts/chart15.xml" ContentType="application/vnd.openxmlformats-officedocument.drawingml.chart+xml"/>
  <Override PartName="/ppt/drawings/drawing5.xml" ContentType="application/vnd.openxmlformats-officedocument.drawingml.chartshapes+xml"/>
  <Override PartName="/ppt/charts/chart16.xml" ContentType="application/vnd.openxmlformats-officedocument.drawingml.chart+xml"/>
  <Override PartName="/ppt/drawings/drawing6.xml" ContentType="application/vnd.openxmlformats-officedocument.drawingml.chartshapes+xml"/>
  <Override PartName="/ppt/charts/chart17.xml" ContentType="application/vnd.openxmlformats-officedocument.drawingml.chart+xml"/>
  <Override PartName="/ppt/notesSlides/notesSlide7.xml" ContentType="application/vnd.openxmlformats-officedocument.presentationml.notesSl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26.xml" ContentType="application/vnd.openxmlformats-officedocument.drawingml.chart+xml"/>
  <Override PartName="/ppt/notesSlides/notesSlide24.xml" ContentType="application/vnd.openxmlformats-officedocument.presentationml.notesSlide+xml"/>
  <Override PartName="/ppt/charts/chart27.xml" ContentType="application/vnd.openxmlformats-officedocument.drawingml.chart+xml"/>
  <Override PartName="/ppt/drawings/drawing7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02" r:id="rId1"/>
  </p:sldMasterIdLst>
  <p:notesMasterIdLst>
    <p:notesMasterId r:id="rId47"/>
  </p:notesMasterIdLst>
  <p:sldIdLst>
    <p:sldId id="256" r:id="rId2"/>
    <p:sldId id="296" r:id="rId3"/>
    <p:sldId id="257" r:id="rId4"/>
    <p:sldId id="345" r:id="rId5"/>
    <p:sldId id="318" r:id="rId6"/>
    <p:sldId id="260" r:id="rId7"/>
    <p:sldId id="319" r:id="rId8"/>
    <p:sldId id="346" r:id="rId9"/>
    <p:sldId id="348" r:id="rId10"/>
    <p:sldId id="262" r:id="rId11"/>
    <p:sldId id="266" r:id="rId12"/>
    <p:sldId id="322" r:id="rId13"/>
    <p:sldId id="389" r:id="rId14"/>
    <p:sldId id="270" r:id="rId15"/>
    <p:sldId id="388" r:id="rId16"/>
    <p:sldId id="393" r:id="rId17"/>
    <p:sldId id="384" r:id="rId18"/>
    <p:sldId id="272" r:id="rId19"/>
    <p:sldId id="394" r:id="rId20"/>
    <p:sldId id="395" r:id="rId21"/>
    <p:sldId id="274" r:id="rId22"/>
    <p:sldId id="390" r:id="rId23"/>
    <p:sldId id="399" r:id="rId24"/>
    <p:sldId id="387" r:id="rId25"/>
    <p:sldId id="397" r:id="rId26"/>
    <p:sldId id="398" r:id="rId27"/>
    <p:sldId id="400" r:id="rId28"/>
    <p:sldId id="401" r:id="rId29"/>
    <p:sldId id="403" r:id="rId30"/>
    <p:sldId id="404" r:id="rId31"/>
    <p:sldId id="405" r:id="rId32"/>
    <p:sldId id="406" r:id="rId33"/>
    <p:sldId id="407" r:id="rId34"/>
    <p:sldId id="408" r:id="rId35"/>
    <p:sldId id="409" r:id="rId36"/>
    <p:sldId id="410" r:id="rId37"/>
    <p:sldId id="411" r:id="rId38"/>
    <p:sldId id="412" r:id="rId39"/>
    <p:sldId id="413" r:id="rId40"/>
    <p:sldId id="414" r:id="rId41"/>
    <p:sldId id="415" r:id="rId42"/>
    <p:sldId id="416" r:id="rId43"/>
    <p:sldId id="402" r:id="rId44"/>
    <p:sldId id="417" r:id="rId45"/>
    <p:sldId id="418" r:id="rId46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A755D5D-7DD4-4466-A9DC-BC1D456B199F}">
          <p14:sldIdLst>
            <p14:sldId id="256"/>
            <p14:sldId id="296"/>
            <p14:sldId id="257"/>
            <p14:sldId id="345"/>
            <p14:sldId id="318"/>
            <p14:sldId id="260"/>
            <p14:sldId id="319"/>
            <p14:sldId id="346"/>
            <p14:sldId id="348"/>
            <p14:sldId id="262"/>
            <p14:sldId id="266"/>
            <p14:sldId id="322"/>
            <p14:sldId id="389"/>
            <p14:sldId id="270"/>
            <p14:sldId id="388"/>
          </p14:sldIdLst>
        </p14:section>
        <p14:section name="Раздел без заголовка" id="{E9965A41-EBCD-420C-A8AB-D50AF42EED24}">
          <p14:sldIdLst>
            <p14:sldId id="393"/>
            <p14:sldId id="384"/>
            <p14:sldId id="272"/>
            <p14:sldId id="394"/>
            <p14:sldId id="395"/>
            <p14:sldId id="274"/>
            <p14:sldId id="390"/>
            <p14:sldId id="399"/>
            <p14:sldId id="387"/>
            <p14:sldId id="397"/>
            <p14:sldId id="398"/>
            <p14:sldId id="400"/>
            <p14:sldId id="401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413"/>
            <p14:sldId id="414"/>
            <p14:sldId id="415"/>
            <p14:sldId id="416"/>
            <p14:sldId id="402"/>
            <p14:sldId id="417"/>
            <p14:sldId id="41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E2C0C3"/>
    <a:srgbClr val="996600"/>
    <a:srgbClr val="CC6600"/>
    <a:srgbClr val="6B4D50"/>
    <a:srgbClr val="663300"/>
    <a:srgbClr val="00FF00"/>
    <a:srgbClr val="ED1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86270" autoAdjust="0"/>
  </p:normalViewPr>
  <p:slideViewPr>
    <p:cSldViewPr>
      <p:cViewPr>
        <p:scale>
          <a:sx n="100" d="100"/>
          <a:sy n="100" d="100"/>
        </p:scale>
        <p:origin x="-1944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69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2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LORA\Desktop\&#1051;&#1080;&#1089;&#1090;%20Microsoft%20Office%20Excel.xlsx" TargetMode="Externa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LORA\Desktop\&#1051;&#1080;&#1089;&#1090;%20Microsoft%20Office%20Excel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ORA\Desktop\&#1051;&#1080;&#1089;&#1090;%20Microsoft%20Office%20Excel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24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9.xlsx"/><Relationship Id="rId1" Type="http://schemas.openxmlformats.org/officeDocument/2006/relationships/image" Target="../media/image3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0"/>
      <c:rotY val="2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691550733046123"/>
          <c:y val="4.0402256892091357E-2"/>
          <c:w val="0.77631574886740984"/>
          <c:h val="0.86626423572755529"/>
        </c:manualLayout>
      </c:layout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6.1641813461055768E-3"/>
                  <c:y val="-0.18332908446680524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393,2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841931143453197E-2"/>
                  <c:y val="-0.173885193311854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858104243561475E-2"/>
                  <c:y val="-0.147227193010300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266190587877066E-2"/>
                  <c:y val="-0.1212194180805307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385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9697142704308574E-2"/>
                  <c:y val="-0.109223975113876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  <c:pt idx="4">
                  <c:v>2026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393.2</c:v>
                </c:pt>
                <c:pt idx="1">
                  <c:v>390.4</c:v>
                </c:pt>
                <c:pt idx="2">
                  <c:v>387.7</c:v>
                </c:pt>
                <c:pt idx="3">
                  <c:v>385</c:v>
                </c:pt>
                <c:pt idx="4">
                  <c:v>382.7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3791104"/>
        <c:axId val="193792640"/>
        <c:axId val="280271040"/>
      </c:area3DChart>
      <c:catAx>
        <c:axId val="193791104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3792640"/>
        <c:crosses val="autoZero"/>
        <c:auto val="1"/>
        <c:lblAlgn val="ctr"/>
        <c:lblOffset val="100"/>
        <c:noMultiLvlLbl val="0"/>
      </c:catAx>
      <c:valAx>
        <c:axId val="193792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3791104"/>
        <c:crosses val="autoZero"/>
        <c:crossBetween val="midCat"/>
      </c:valAx>
      <c:serAx>
        <c:axId val="280271040"/>
        <c:scaling>
          <c:orientation val="minMax"/>
        </c:scaling>
        <c:delete val="1"/>
        <c:axPos val="b"/>
        <c:majorTickMark val="out"/>
        <c:minorTickMark val="none"/>
        <c:tickLblPos val="nextTo"/>
        <c:crossAx val="193792640"/>
        <c:crosses val="autoZero"/>
      </c:ser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20"/>
      <c:rotY val="3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18331389131914"/>
          <c:y val="3.8408361117022546E-2"/>
          <c:w val="0.63903164782249378"/>
          <c:h val="0.6964640416814770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21642360599705188"/>
                  <c:y val="-3.3185052019155503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16,2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E5A-46BC-8AD8-23D1A9033D98}"/>
                </c:ext>
              </c:extLst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E5A-46BC-8AD8-23D1A9033D9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20869419149715715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83.8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97005312"/>
        <c:axId val="197006848"/>
        <c:axId val="0"/>
      </c:bar3DChart>
      <c:catAx>
        <c:axId val="197005312"/>
        <c:scaling>
          <c:orientation val="minMax"/>
        </c:scaling>
        <c:delete val="0"/>
        <c:axPos val="b"/>
        <c:numFmt formatCode="\О\с\н\о\в\н\о\й" sourceLinked="0"/>
        <c:majorTickMark val="out"/>
        <c:minorTickMark val="none"/>
        <c:tickLblPos val="nextTo"/>
        <c:crossAx val="197006848"/>
        <c:crosses val="autoZero"/>
        <c:auto val="1"/>
        <c:lblAlgn val="ctr"/>
        <c:lblOffset val="100"/>
        <c:noMultiLvlLbl val="0"/>
      </c:catAx>
      <c:valAx>
        <c:axId val="1970068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970053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458619462230981E-3"/>
          <c:y val="0.81069425785816884"/>
          <c:w val="0.6890888663565975"/>
          <c:h val="0.12987785735802937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Налоговые </a:t>
            </a:r>
            <a:r>
              <a:rPr lang="ru-RU" sz="1600" dirty="0" smtClean="0"/>
              <a:t>доходы – 3 425,9 млн. рублей</a:t>
            </a:r>
            <a:endParaRPr lang="en-US" sz="1600" dirty="0"/>
          </a:p>
        </c:rich>
      </c:tx>
      <c:layout>
        <c:manualLayout>
          <c:xMode val="edge"/>
          <c:yMode val="edge"/>
          <c:x val="8.3792939332008182E-2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386708287839339E-2"/>
          <c:y val="0.22183221814720458"/>
          <c:w val="0.54601134316936828"/>
          <c:h val="0.64095719365043813"/>
        </c:manualLayout>
      </c:layout>
      <c:pie3DChart>
        <c:varyColors val="1"/>
        <c:ser>
          <c:idx val="0"/>
          <c:order val="0"/>
          <c:explosion val="48"/>
          <c:dLbls>
            <c:dLbl>
              <c:idx val="0"/>
              <c:layout>
                <c:manualLayout>
                  <c:x val="-6.7669012134842652E-2"/>
                  <c:y val="-0.335788725888182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0B2-4AF5-8159-5923979039C2}"/>
                </c:ext>
              </c:extLst>
            </c:dLbl>
            <c:dLbl>
              <c:idx val="3"/>
              <c:layout>
                <c:manualLayout>
                  <c:x val="2.6458840766352174E-2"/>
                  <c:y val="-6.67228925781796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903324094552853E-2"/>
                  <c:y val="-3.4500895881743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delete val="1"/>
            </c:dLbl>
            <c:dLbl>
              <c:idx val="7"/>
              <c:layout>
                <c:manualLayout>
                  <c:x val="3.4109997480332596E-2"/>
                  <c:y val="-2.4271046221898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6"/>
                <c:pt idx="0">
                  <c:v>2355.6</c:v>
                </c:pt>
                <c:pt idx="1">
                  <c:v>39</c:v>
                </c:pt>
                <c:pt idx="2">
                  <c:v>160.1</c:v>
                </c:pt>
                <c:pt idx="3">
                  <c:v>483.5</c:v>
                </c:pt>
                <c:pt idx="4">
                  <c:v>317.89999999999998</c:v>
                </c:pt>
                <c:pt idx="5">
                  <c:v>69.8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1-E0B2-4AF5-8159-5923979039C2}"/>
            </c:ext>
          </c:extLst>
        </c:ser>
        <c:ser>
          <c:idx val="1"/>
          <c:order val="1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2-E0B2-4AF5-8159-5923979039C2}"/>
            </c:ext>
          </c:extLst>
        </c:ser>
        <c:ser>
          <c:idx val="2"/>
          <c:order val="2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3-E0B2-4AF5-8159-5923979039C2}"/>
            </c:ext>
          </c:extLst>
        </c:ser>
        <c:ser>
          <c:idx val="3"/>
          <c:order val="3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E0B2-4AF5-8159-5923979039C2}"/>
            </c:ext>
          </c:extLst>
        </c:ser>
        <c:ser>
          <c:idx val="4"/>
          <c:order val="4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5-E0B2-4AF5-8159-592397903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71357719669892461"/>
          <c:y val="0.15005074330188414"/>
          <c:w val="0.27160809217627718"/>
          <c:h val="0.7722980066631204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Неналоговые </a:t>
            </a:r>
            <a:r>
              <a:rPr lang="ru-RU" sz="1600" dirty="0" smtClean="0"/>
              <a:t>доходы – 660,6 млн. рублей</a:t>
            </a:r>
            <a:endParaRPr lang="ru-RU" sz="1600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explosion val="18"/>
          <c:dLbls>
            <c:dLbl>
              <c:idx val="0"/>
              <c:layout>
                <c:manualLayout>
                  <c:x val="-0.13092296816820179"/>
                  <c:y val="-0.148058106329964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450091921199747E-2"/>
                  <c:y val="4.6144558918222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имущество</c:v>
                </c:pt>
                <c:pt idx="1">
                  <c:v>за пользование природными ресурсами</c:v>
                </c:pt>
                <c:pt idx="2">
                  <c:v>доходы от платных услуг</c:v>
                </c:pt>
                <c:pt idx="3">
                  <c:v>доходы от продажи активов</c:v>
                </c:pt>
                <c:pt idx="4">
                  <c:v>адм. платежи и штрафы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274.7</c:v>
                </c:pt>
                <c:pt idx="1">
                  <c:v>11</c:v>
                </c:pt>
                <c:pt idx="2">
                  <c:v>275.39999999999998</c:v>
                </c:pt>
                <c:pt idx="3">
                  <c:v>55.9</c:v>
                </c:pt>
                <c:pt idx="4">
                  <c:v>43.6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D5-4302-8200-0161C28B45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720626432866422"/>
          <c:y val="0.15300610319437835"/>
          <c:w val="0.36538638010893676"/>
          <c:h val="0.8336606234643696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0"/>
      <c:rotY val="5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371340986956811E-2"/>
          <c:y val="0.25593768095141478"/>
          <c:w val="0.74607922101340396"/>
          <c:h val="0.5207138579707706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687022900763359E-2"/>
                  <c:y val="5.9354746379876248E-2"/>
                </c:manualLayout>
              </c:layout>
              <c:spPr/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374045801526718E-2"/>
                  <c:y val="6.4607671628474972E-2"/>
                </c:manualLayout>
              </c:layout>
              <c:spPr/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5.02828409805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267175572519088E-3"/>
                  <c:y val="-5.2796983029541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5801526717557254E-3"/>
                  <c:y val="-5.2796983029541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1259.8</c:v>
                </c:pt>
                <c:pt idx="1">
                  <c:v>1634.1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D00-49CE-B702-D12BE67A33D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213740458015267E-2"/>
                  <c:y val="0.156084469519694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793893129770993E-2"/>
                  <c:y val="0.114397751086207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67175572519088E-3"/>
                  <c:y val="-4.525455688246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3.0169704588309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0534351145038172E-3"/>
                  <c:y val="-4.27404148334381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5419.9</c:v>
                </c:pt>
                <c:pt idx="1">
                  <c:v>4521.1000000000004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D00-49CE-B702-D12BE67A33D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213500030053495E-2"/>
                  <c:y val="7.8628432264454741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374045801526718E-2"/>
                  <c:y val="-6.75621318686914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67175572519084E-3"/>
                  <c:y val="-3.8498358254051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3.5197988686360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5801526717557254E-3"/>
                  <c:y val="-2.011313639220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4299.2</c:v>
                </c:pt>
                <c:pt idx="1">
                  <c:v>4775.3999999999996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D00-49CE-B702-D12BE67A33D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МБТ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267175572519083E-2"/>
                  <c:y val="-7.0238228432347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267175572519083E-2"/>
                  <c:y val="-9.27037902337365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5.5311125078566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534351145038172E-3"/>
                  <c:y val="-7.5424261470773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5801526717557254E-3"/>
                  <c:y val="-7.5424261470773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Лист1!$E$2:$E$3</c:f>
              <c:numCache>
                <c:formatCode>#,##0.0</c:formatCode>
                <c:ptCount val="2"/>
                <c:pt idx="0">
                  <c:v>193.2</c:v>
                </c:pt>
                <c:pt idx="1">
                  <c:v>453.2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2"/>
        <c:gapDepth val="242"/>
        <c:shape val="cylinder"/>
        <c:axId val="278770816"/>
        <c:axId val="278772352"/>
        <c:axId val="283395392"/>
      </c:bar3DChart>
      <c:catAx>
        <c:axId val="2787708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8772352"/>
        <c:crosses val="autoZero"/>
        <c:auto val="1"/>
        <c:lblAlgn val="ctr"/>
        <c:lblOffset val="100"/>
        <c:noMultiLvlLbl val="0"/>
      </c:catAx>
      <c:valAx>
        <c:axId val="278772352"/>
        <c:scaling>
          <c:orientation val="minMax"/>
          <c:max val="6500"/>
          <c:min val="10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78770816"/>
        <c:crosses val="autoZero"/>
        <c:crossBetween val="between"/>
        <c:majorUnit val="1000"/>
        <c:minorUnit val="500"/>
      </c:valAx>
      <c:serAx>
        <c:axId val="283395392"/>
        <c:scaling>
          <c:orientation val="minMax"/>
        </c:scaling>
        <c:delete val="0"/>
        <c:axPos val="b"/>
        <c:majorTickMark val="out"/>
        <c:minorTickMark val="none"/>
        <c:tickLblPos val="nextTo"/>
        <c:crossAx val="278772352"/>
        <c:crosses val="autoZero"/>
      </c:serAx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018799290630856E-2"/>
          <c:y val="5.612065321788976E-3"/>
          <c:w val="0.96498127237551323"/>
          <c:h val="0.775946656509214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802469135802469E-2"/>
                  <c:y val="-2.9669588671611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148148148148147E-2"/>
                  <c:y val="-2.9669588671611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975308641975308E-2"/>
                  <c:y val="-3.2366824005394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15119</c:v>
                </c:pt>
                <c:pt idx="1">
                  <c:v>15666.4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счет собственных доходов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148148148148147E-2"/>
                  <c:y val="-2.4275330384780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234567901234566E-2"/>
                  <c:y val="-1.6183412002697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234567901234566E-2"/>
                  <c:y val="-1.078894133513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5206.7000000000007</c:v>
                </c:pt>
                <c:pt idx="1">
                  <c:v>5916.6999999999989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 счет МБТ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518518518518517E-2"/>
                  <c:y val="-3.2366824005394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604938271604937E-2"/>
                  <c:y val="-2.6972353337828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4691358024691357E-2"/>
                  <c:y val="-3.50640593391773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Лист1!$D$2:$D$3</c:f>
              <c:numCache>
                <c:formatCode>#,##0.00</c:formatCode>
                <c:ptCount val="2"/>
                <c:pt idx="0">
                  <c:v>9912.2999999999993</c:v>
                </c:pt>
                <c:pt idx="1">
                  <c:v>9749.7000000000007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"/>
        <c:gapDepth val="154"/>
        <c:shape val="cylinder"/>
        <c:axId val="278523904"/>
        <c:axId val="278525440"/>
        <c:axId val="0"/>
      </c:bar3DChart>
      <c:catAx>
        <c:axId val="278523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278525440"/>
        <c:crosses val="autoZero"/>
        <c:auto val="0"/>
        <c:lblAlgn val="ctr"/>
        <c:lblOffset val="100"/>
        <c:noMultiLvlLbl val="0"/>
      </c:catAx>
      <c:valAx>
        <c:axId val="278525440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2785239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91329407829415798"/>
          <c:w val="0.97357210557013707"/>
          <c:h val="7.5916980370710568E-2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805555555555555"/>
          <c:y val="0.1226851851851853"/>
          <c:w val="0.46388888888888996"/>
          <c:h val="0.77314814814814858"/>
        </c:manualLayout>
      </c:layout>
      <c:pieChart>
        <c:varyColors val="1"/>
        <c:ser>
          <c:idx val="0"/>
          <c:order val="0"/>
          <c:explosion val="12"/>
          <c:dLbls>
            <c:dLbl>
              <c:idx val="0"/>
              <c:layout>
                <c:manualLayout>
                  <c:x val="2.7180831131757489E-2"/>
                  <c:y val="-0.3642208157426952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Расходы на </a:t>
                    </a:r>
                    <a:r>
                      <a:rPr lang="ru-RU" dirty="0" smtClean="0"/>
                      <a:t>социальную сферу</a:t>
                    </a:r>
                  </a:p>
                  <a:p>
                    <a:r>
                      <a:rPr lang="ru-RU" dirty="0" smtClean="0"/>
                      <a:t>11</a:t>
                    </a:r>
                    <a:r>
                      <a:rPr lang="ru-RU" baseline="0" dirty="0" smtClean="0"/>
                      <a:t> 194,4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176727909011413E-2"/>
                  <c:y val="0.17867162438028567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latin typeface="Trebuchet MS" pitchFamily="34" charset="0"/>
                      </a:rPr>
                      <a:t>Р</a:t>
                    </a:r>
                    <a:r>
                      <a:rPr lang="ru-RU" dirty="0"/>
                      <a:t>асходы на другие </a:t>
                    </a:r>
                    <a:r>
                      <a:rPr lang="ru-RU" dirty="0" smtClean="0"/>
                      <a:t>отрасли </a:t>
                    </a:r>
                  </a:p>
                  <a:p>
                    <a:r>
                      <a:rPr lang="ru-RU" dirty="0" smtClean="0"/>
                      <a:t>4</a:t>
                    </a:r>
                    <a:r>
                      <a:rPr lang="ru-RU" baseline="0" dirty="0" smtClean="0"/>
                      <a:t> 472,0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Trebuchet MS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Лист1!$A$3:$A$4</c:f>
              <c:strCache>
                <c:ptCount val="2"/>
                <c:pt idx="0">
                  <c:v>Расходы на соц.сферу</c:v>
                </c:pt>
                <c:pt idx="1">
                  <c:v>Расходы на другие отрасли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175954.6</c:v>
                </c:pt>
                <c:pt idx="1">
                  <c:v>100163.6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5470085470085472E-2"/>
          <c:w val="0.93888888888888955"/>
          <c:h val="0.80741638064472632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elete val="1"/>
          </c:dLbls>
          <c:cat>
            <c:strRef>
              <c:f>Лист1!$A$9:$A$10</c:f>
              <c:strCache>
                <c:ptCount val="2"/>
                <c:pt idx="0">
                  <c:v>       2019 год                     </c:v>
                </c:pt>
                <c:pt idx="1">
                  <c:v>2020 год                        </c:v>
                </c:pt>
              </c:strCache>
            </c:strRef>
          </c:cat>
          <c:val>
            <c:numRef>
              <c:f>Лист1!$B$9:$B$10</c:f>
              <c:numCache>
                <c:formatCode>General</c:formatCode>
                <c:ptCount val="2"/>
                <c:pt idx="0">
                  <c:v>272759.09999999998</c:v>
                </c:pt>
                <c:pt idx="1">
                  <c:v>260911.3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97881856"/>
        <c:axId val="197883392"/>
        <c:axId val="0"/>
      </c:bar3DChart>
      <c:catAx>
        <c:axId val="197881856"/>
        <c:scaling>
          <c:orientation val="minMax"/>
        </c:scaling>
        <c:delete val="1"/>
        <c:axPos val="b"/>
        <c:majorTickMark val="none"/>
        <c:minorTickMark val="none"/>
        <c:tickLblPos val="none"/>
        <c:crossAx val="197883392"/>
        <c:crosses val="autoZero"/>
        <c:auto val="1"/>
        <c:lblAlgn val="ctr"/>
        <c:lblOffset val="100"/>
        <c:noMultiLvlLbl val="0"/>
      </c:catAx>
      <c:valAx>
        <c:axId val="197883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978818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888888888888888E-2"/>
          <c:y val="3.7174172839654455E-2"/>
          <c:w val="0.59807086614173233"/>
          <c:h val="0.91666666666666652"/>
        </c:manualLayout>
      </c:layout>
      <c:pie3DChart>
        <c:varyColors val="1"/>
        <c:ser>
          <c:idx val="0"/>
          <c:order val="0"/>
          <c:explosion val="20"/>
          <c:dLbls>
            <c:dLbl>
              <c:idx val="0"/>
              <c:layout>
                <c:manualLayout>
                  <c:x val="-0.13773643919510101"/>
                  <c:y val="0.2235243511227764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70,7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2493000874890682E-2"/>
                  <c:y val="0.1378809419655876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3486657917760179E-2"/>
                  <c:y val="-0.1306488772236801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200" b="1">
                    <a:latin typeface="Trebuchet MS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Лист1!$A$27:$A$29</c:f>
              <c:strCache>
                <c:ptCount val="3"/>
                <c:pt idx="0">
                  <c:v>МП Социальной сферы</c:v>
                </c:pt>
                <c:pt idx="1">
                  <c:v>МП Жилищно-коммунального и дорожного хозяйства</c:v>
                </c:pt>
                <c:pt idx="2">
                  <c:v>Прочие муниципальные программы</c:v>
                </c:pt>
              </c:strCache>
            </c:strRef>
          </c:cat>
          <c:val>
            <c:numRef>
              <c:f>Лист1!$B$27:$B$29</c:f>
              <c:numCache>
                <c:formatCode>General</c:formatCode>
                <c:ptCount val="3"/>
                <c:pt idx="0">
                  <c:v>168272.2</c:v>
                </c:pt>
                <c:pt idx="1">
                  <c:v>31653.8</c:v>
                </c:pt>
                <c:pt idx="2">
                  <c:v>60985.3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 b="1">
              <a:latin typeface="Trebuchet MS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847388167388168"/>
          <c:y val="0.35335012345679012"/>
          <c:w val="0.82124367484367489"/>
          <c:h val="0.646649876543209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 год</c:v>
                </c:pt>
              </c:strCache>
            </c:strRef>
          </c:tx>
          <c:explosion val="31"/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оборота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Обслуживание долга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651.9</c:v>
                </c:pt>
                <c:pt idx="1">
                  <c:v>3.5</c:v>
                </c:pt>
                <c:pt idx="2">
                  <c:v>66.7</c:v>
                </c:pt>
                <c:pt idx="3">
                  <c:v>2748.4</c:v>
                </c:pt>
                <c:pt idx="4">
                  <c:v>785.8</c:v>
                </c:pt>
                <c:pt idx="5">
                  <c:v>11.8</c:v>
                </c:pt>
                <c:pt idx="6">
                  <c:v>9789.7999999999993</c:v>
                </c:pt>
                <c:pt idx="7">
                  <c:v>565.6</c:v>
                </c:pt>
                <c:pt idx="8">
                  <c:v>393.5</c:v>
                </c:pt>
                <c:pt idx="9">
                  <c:v>445.5</c:v>
                </c:pt>
                <c:pt idx="10">
                  <c:v>203.8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C4-4109-99D5-30974CDE8F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Первоначальный план 2023</a:t>
            </a:r>
            <a:endParaRPr lang="ru-RU" dirty="0"/>
          </a:p>
        </c:rich>
      </c:tx>
      <c:layout/>
      <c:overlay val="0"/>
    </c:title>
    <c:autoTitleDeleted val="0"/>
    <c:view3D>
      <c:rotX val="50"/>
      <c:rotY val="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147130193631459E-2"/>
          <c:y val="0.23931503638010299"/>
          <c:w val="0.49305625711880352"/>
          <c:h val="0.669191727815715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r>
                      <a:rPr lang="ru-RU" baseline="0" dirty="0" smtClean="0"/>
                      <a:t> 285,4</a:t>
                    </a:r>
                  </a:p>
                  <a:p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ru-RU" baseline="0" dirty="0" smtClean="0"/>
                      <a:t> 488,8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0880503144654086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9182389937106917E-2"/>
                  <c:y val="-1.122413064357795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Социальные расходы</c:v>
                </c:pt>
                <c:pt idx="1">
                  <c:v>Общегосударственные</c:v>
                </c:pt>
                <c:pt idx="2">
                  <c:v>Национальная оборона и 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Обслуживание долга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9285.4</c:v>
                </c:pt>
                <c:pt idx="1">
                  <c:v>614.4</c:v>
                </c:pt>
                <c:pt idx="2">
                  <c:v>60.2</c:v>
                </c:pt>
                <c:pt idx="3">
                  <c:v>4488.8</c:v>
                </c:pt>
                <c:pt idx="4">
                  <c:v>527.1</c:v>
                </c:pt>
                <c:pt idx="5">
                  <c:v>11.7</c:v>
                </c:pt>
                <c:pt idx="6">
                  <c:v>131.5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369014014757584"/>
          <c:y val="0.1448816528106836"/>
          <c:w val="0.3763098598524241"/>
          <c:h val="0.76265316353668833"/>
        </c:manualLayout>
      </c:layout>
      <c:overlay val="0"/>
      <c:txPr>
        <a:bodyPr/>
        <a:lstStyle/>
        <a:p>
          <a:pPr>
            <a:defRPr sz="10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1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422439508237198"/>
          <c:y val="4.1113315938546689E-2"/>
          <c:w val="0.5547678211761361"/>
          <c:h val="0.6649967069283095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коэффициент рождаемости, %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  <c:pt idx="4">
                  <c:v>2026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8</c:v>
                </c:pt>
                <c:pt idx="1">
                  <c:v>7.8</c:v>
                </c:pt>
                <c:pt idx="2">
                  <c:v>7.9</c:v>
                </c:pt>
                <c:pt idx="3">
                  <c:v>8</c:v>
                </c:pt>
                <c:pt idx="4">
                  <c:v>8.1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коэффициент смертности. %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  <c:pt idx="4">
                  <c:v>2026 год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14.8</c:v>
                </c:pt>
                <c:pt idx="1">
                  <c:v>13.7</c:v>
                </c:pt>
                <c:pt idx="2">
                  <c:v>13.3</c:v>
                </c:pt>
                <c:pt idx="3">
                  <c:v>13.1</c:v>
                </c:pt>
                <c:pt idx="4">
                  <c:v>12.8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79188608"/>
        <c:axId val="279190144"/>
        <c:axId val="280272384"/>
      </c:bar3DChart>
      <c:catAx>
        <c:axId val="2791886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79190144"/>
        <c:crosses val="autoZero"/>
        <c:auto val="1"/>
        <c:lblAlgn val="ctr"/>
        <c:lblOffset val="100"/>
        <c:noMultiLvlLbl val="0"/>
      </c:catAx>
      <c:valAx>
        <c:axId val="279190144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79188608"/>
        <c:crosses val="autoZero"/>
        <c:crossBetween val="between"/>
      </c:valAx>
      <c:serAx>
        <c:axId val="280272384"/>
        <c:scaling>
          <c:orientation val="minMax"/>
        </c:scaling>
        <c:delete val="1"/>
        <c:axPos val="b"/>
        <c:majorTickMark val="out"/>
        <c:minorTickMark val="none"/>
        <c:tickLblPos val="nextTo"/>
        <c:crossAx val="279190144"/>
        <c:crosses val="autoZero"/>
      </c:serAx>
    </c:plotArea>
    <c:legend>
      <c:legendPos val="r"/>
      <c:layout>
        <c:manualLayout>
          <c:xMode val="edge"/>
          <c:yMode val="edge"/>
          <c:x val="0.69471934726634599"/>
          <c:y val="0.39016669398716192"/>
          <c:w val="0.28734478827794752"/>
          <c:h val="0.39511971823314945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Прогноз 2024</a:t>
            </a:r>
          </a:p>
        </c:rich>
      </c:tx>
      <c:layout>
        <c:manualLayout>
          <c:xMode val="edge"/>
          <c:yMode val="edge"/>
          <c:x val="0.41097484276729562"/>
          <c:y val="1.6836195965366927E-2"/>
        </c:manualLayout>
      </c:layout>
      <c:overlay val="0"/>
    </c:title>
    <c:autoTitleDeleted val="0"/>
    <c:view3D>
      <c:rotX val="5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explosion val="25"/>
          <c:dPt>
            <c:idx val="0"/>
            <c:bubble3D val="0"/>
            <c:explosion val="21"/>
          </c:dPt>
          <c:dLbls>
            <c:dLbl>
              <c:idx val="6"/>
              <c:layout>
                <c:manualLayout>
                  <c:x val="6.9182389937106917E-2"/>
                  <c:y val="-1.122413064357795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Социальные расходы</c:v>
                </c:pt>
                <c:pt idx="1">
                  <c:v>Общегосударственные</c:v>
                </c:pt>
                <c:pt idx="2">
                  <c:v>Национальная оборона и 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Обслуживание долга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11194.4</c:v>
                </c:pt>
                <c:pt idx="1">
                  <c:v>651.9</c:v>
                </c:pt>
                <c:pt idx="2">
                  <c:v>70.2</c:v>
                </c:pt>
                <c:pt idx="3">
                  <c:v>2748.4</c:v>
                </c:pt>
                <c:pt idx="4">
                  <c:v>785.8</c:v>
                </c:pt>
                <c:pt idx="5">
                  <c:v>11.8</c:v>
                </c:pt>
                <c:pt idx="6">
                  <c:v>203.9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646576306336331"/>
          <c:y val="0.14188140733806265"/>
          <c:w val="0.3658973077065511"/>
          <c:h val="0.81119310962109059"/>
        </c:manualLayout>
      </c:layout>
      <c:overlay val="0"/>
      <c:txPr>
        <a:bodyPr/>
        <a:lstStyle/>
        <a:p>
          <a:pPr>
            <a:defRPr sz="10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231100758919716E-2"/>
          <c:y val="6.4189295854817932E-2"/>
          <c:w val="0.97902076972289998"/>
          <c:h val="0.901717394736198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6608,4</c:v>
                </c:pt>
              </c:strCache>
            </c:strRef>
          </c:tx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5562.5</c:v>
                </c:pt>
                <c:pt idx="1">
                  <c:v>372.7</c:v>
                </c:pt>
                <c:pt idx="2">
                  <c:v>357.9</c:v>
                </c:pt>
                <c:pt idx="3">
                  <c:v>315.3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35"/>
      </c:pieChart>
    </c:plotArea>
    <c:plotVisOnly val="1"/>
    <c:dispBlanksAs val="zero"/>
    <c:showDLblsOverMax val="0"/>
  </c:chart>
  <c:txPr>
    <a:bodyPr/>
    <a:lstStyle/>
    <a:p>
      <a:pPr marL="0" algn="ctr" defTabSz="914400" rtl="0" eaLnBrk="1" fontAlgn="ctr" latinLnBrk="0" hangingPunct="1">
        <a:defRPr lang="ru-RU" sz="1200" b="0" i="0" u="none" strike="noStrike" kern="1200">
          <a:solidFill>
            <a:srgbClr val="FFFFFF"/>
          </a:solidFill>
          <a:effectLst/>
          <a:latin typeface="Century Gothic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231100758919716E-2"/>
          <c:y val="6.4189295854817932E-2"/>
          <c:w val="0.97902076972289998"/>
          <c:h val="0.901717394736198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5712,8</c:v>
                </c:pt>
              </c:strCache>
            </c:strRef>
          </c:tx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4828.5</c:v>
                </c:pt>
                <c:pt idx="1">
                  <c:v>355.9</c:v>
                </c:pt>
                <c:pt idx="2">
                  <c:v>302.39999999999992</c:v>
                </c:pt>
                <c:pt idx="3">
                  <c:v>226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Лист1!$D$2:$D$5</c:f>
              <c:numCache>
                <c:formatCode>0.00%</c:formatCode>
                <c:ptCount val="4"/>
                <c:pt idx="0">
                  <c:v>0.84520725388601048</c:v>
                </c:pt>
                <c:pt idx="1">
                  <c:v>6.2298697661391969E-2</c:v>
                </c:pt>
                <c:pt idx="2">
                  <c:v>5.293376277832236E-2</c:v>
                </c:pt>
                <c:pt idx="3">
                  <c:v>3.9560285674275317E-2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244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231100758919716E-2"/>
          <c:y val="6.4189295854817932E-2"/>
          <c:w val="0.97902076972289998"/>
          <c:h val="0.901717394736198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6405,8</c:v>
                </c:pt>
              </c:strCache>
            </c:strRef>
          </c:tx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5243.4</c:v>
                </c:pt>
                <c:pt idx="1">
                  <c:v>367.8</c:v>
                </c:pt>
                <c:pt idx="2">
                  <c:v>291.89999999999992</c:v>
                </c:pt>
                <c:pt idx="3">
                  <c:v>502.7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Лист1!$D$2:$D$5</c:f>
              <c:numCache>
                <c:formatCode>0.00%</c:formatCode>
                <c:ptCount val="4"/>
                <c:pt idx="0">
                  <c:v>0.81853944862468375</c:v>
                </c:pt>
                <c:pt idx="1">
                  <c:v>5.7416716101033459E-2</c:v>
                </c:pt>
                <c:pt idx="2">
                  <c:v>4.5568078928471076E-2</c:v>
                </c:pt>
                <c:pt idx="3">
                  <c:v>7.8475756345811623E-2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24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97095154103495"/>
          <c:y val="1.0316677132860859E-2"/>
          <c:w val="0.94432527439971903"/>
          <c:h val="0.9691759395155027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132.80000000000001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1"/>
            </a:solidFill>
          </c:spPr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132.80000000000001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6D99C5"/>
            </a:solidFill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132.80000000000001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400690521566012E-2"/>
          <c:y val="1.0316814681050883E-2"/>
          <c:w val="0.94432527439971903"/>
          <c:h val="0.9691759395155027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FF9A7C"/>
              </a:solid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132.80000000000001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60000"/>
                  </a:schemeClr>
                </a:gs>
                <a:gs pos="33000">
                  <a:schemeClr val="accent6">
                    <a:tint val="86500"/>
                  </a:schemeClr>
                </a:gs>
                <a:gs pos="46750">
                  <a:schemeClr val="accent6">
                    <a:tint val="71000"/>
                    <a:satMod val="112000"/>
                  </a:schemeClr>
                </a:gs>
                <a:gs pos="53000">
                  <a:schemeClr val="accent6">
                    <a:tint val="71000"/>
                    <a:satMod val="112000"/>
                  </a:schemeClr>
                </a:gs>
                <a:gs pos="68000">
                  <a:schemeClr val="accent6">
                    <a:tint val="86000"/>
                  </a:schemeClr>
                </a:gs>
                <a:gs pos="100000">
                  <a:schemeClr val="accent6">
                    <a:shade val="60000"/>
                  </a:schemeClr>
                </a:gs>
              </a:gsLst>
              <a:lin ang="8350000" scaled="1"/>
            </a:gradFill>
            <a:ln>
              <a:noFill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  <a:scene3d>
              <a:camera prst="orthographicFront" fov="0">
                <a:rot lat="0" lon="0" rev="0"/>
              </a:camera>
              <a:lightRig rig="soft" dir="tl">
                <a:rot lat="0" lon="0" rev="20100000"/>
              </a:lightRig>
            </a:scene3d>
            <a:sp3d>
              <a:bevelT w="50800" h="50800"/>
            </a:sp3d>
          </c:spPr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132.80000000000001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FF9A7C"/>
              </a:solid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132.80000000000001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761064805281922E-2"/>
          <c:y val="0"/>
          <c:w val="0.91589520804961022"/>
          <c:h val="0.9960317460317454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68321410615393E-2"/>
          <c:y val="2.7777732251072496E-2"/>
          <c:w val="0.96914350635099855"/>
          <c:h val="0.9388888888888908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tx2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tx2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tx2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scene3d>
                <a:camera prst="orthographicFront"/>
                <a:lightRig rig="threePt" dir="t"/>
              </a:scene3d>
              <a:sp3d/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3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3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scene3d>
                <a:camera prst="orthographicFront"/>
                <a:lightRig rig="threePt" dir="t"/>
              </a:scene3d>
              <a:sp3d/>
            </c:spPr>
          </c:dPt>
          <c:dLbls>
            <c:dLbl>
              <c:idx val="0"/>
              <c:layout>
                <c:manualLayout>
                  <c:x val="1.4946550194987751E-2"/>
                  <c:y val="-5.7240726551584263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246,0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9786200779951004E-3"/>
                  <c:y val="-4.423147051713328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196,0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409135331479177E-2"/>
                  <c:y val="-3.9027768103352907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935860233985301E-2"/>
                  <c:y val="-4.1629619310243102E-2"/>
                </c:manualLayout>
              </c:layout>
              <c:tx>
                <c:rich>
                  <a:bodyPr/>
                  <a:lstStyle/>
                  <a:p>
                    <a:pPr>
                      <a:defRPr sz="1800" b="1"/>
                    </a:pPr>
                    <a:r>
                      <a:rPr lang="en-US" dirty="0" smtClean="0"/>
                      <a:t>0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 b="1" dirty="0"/>
                      <a:t>196,0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246</c:v>
                </c:pt>
                <c:pt idx="1">
                  <c:v>196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26964736"/>
        <c:axId val="326966272"/>
        <c:axId val="326012928"/>
      </c:bar3DChart>
      <c:catAx>
        <c:axId val="326964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26966272"/>
        <c:crosses val="autoZero"/>
        <c:auto val="1"/>
        <c:lblAlgn val="ctr"/>
        <c:lblOffset val="100"/>
        <c:noMultiLvlLbl val="0"/>
      </c:catAx>
      <c:valAx>
        <c:axId val="326966272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326964736"/>
        <c:crosses val="autoZero"/>
        <c:crossBetween val="between"/>
      </c:valAx>
      <c:serAx>
        <c:axId val="326012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26966272"/>
        <c:crosses val="autoZero"/>
        <c:tickLblSkip val="2"/>
        <c:tickMarkSkip val="1"/>
      </c:serAx>
      <c:spPr>
        <a:noFill/>
        <a:ln w="25567">
          <a:noFill/>
        </a:ln>
      </c:spPr>
    </c:plotArea>
    <c:legend>
      <c:legendPos val="r"/>
      <c:layout>
        <c:manualLayout>
          <c:xMode val="edge"/>
          <c:yMode val="edge"/>
          <c:x val="0.86132884952519395"/>
          <c:y val="0.70552452910590546"/>
          <c:w val="0.13717649545530722"/>
          <c:h val="0.2944754708940944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12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73020674884378"/>
          <c:y val="0.14581389800764688"/>
          <c:w val="0.8154521144884691"/>
          <c:h val="0.569833736625367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'деятельность предприятия'!$A$9</c:f>
              <c:strCache>
                <c:ptCount val="1"/>
                <c:pt idx="0">
                  <c:v>Объем отгруженных товаров собственного производства, выполненных работ и услуг собственными силами предприятий по всем видам деятельности</c:v>
                </c:pt>
              </c:strCache>
            </c:strRef>
          </c:tx>
          <c:spPr>
            <a:gradFill flip="none" rotWithShape="1">
              <a:gsLst>
                <a:gs pos="0">
                  <a:srgbClr val="0070C0"/>
                </a:gs>
                <a:gs pos="32000">
                  <a:schemeClr val="tx2">
                    <a:lumMod val="20000"/>
                    <a:lumOff val="80000"/>
                  </a:schemeClr>
                </a:gs>
                <a:gs pos="92000">
                  <a:srgbClr val="0070C0"/>
                </a:gs>
              </a:gsLst>
              <a:lin ang="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'деятельность предприятия'!$B$8:$E$8</c:f>
              <c:numCache>
                <c:formatCode>General</c:formatCod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'деятельность предприятия'!$B$9:$E$9</c:f>
              <c:numCache>
                <c:formatCode>General</c:formatCode>
                <c:ptCount val="4"/>
                <c:pt idx="0">
                  <c:v>280.10000000000002</c:v>
                </c:pt>
                <c:pt idx="1">
                  <c:v>312.7</c:v>
                </c:pt>
                <c:pt idx="2" formatCode="0.0">
                  <c:v>328.8</c:v>
                </c:pt>
                <c:pt idx="3">
                  <c:v>345.8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495-4062-922C-16133A60B3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79660032"/>
        <c:axId val="279661568"/>
      </c:barChart>
      <c:lineChart>
        <c:grouping val="standard"/>
        <c:varyColors val="0"/>
        <c:ser>
          <c:idx val="1"/>
          <c:order val="1"/>
          <c:tx>
            <c:strRef>
              <c:f>'деятельность предприятия'!$A$10</c:f>
              <c:strCache>
                <c:ptCount val="1"/>
                <c:pt idx="0">
                  <c:v>Темп роста в текущих ценах</c:v>
                </c:pt>
              </c:strCache>
            </c:strRef>
          </c:tx>
          <c:spPr>
            <a:ln w="285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28575">
                <a:solidFill>
                  <a:schemeClr val="accent2"/>
                </a:solidFill>
              </a:ln>
              <a:effectLst/>
            </c:spPr>
          </c:marker>
          <c:dPt>
            <c:idx val="1"/>
            <c:marker>
              <c:spPr>
                <a:solidFill>
                  <a:schemeClr val="accent2"/>
                </a:solidFill>
                <a:ln w="28575" cap="rnd">
                  <a:solidFill>
                    <a:schemeClr val="accent2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4495-4062-922C-16133A60B3FA}"/>
              </c:ext>
            </c:extLst>
          </c:dPt>
          <c:dLbls>
            <c:dLbl>
              <c:idx val="2"/>
              <c:layout>
                <c:manualLayout>
                  <c:x val="-2.9354269890043905E-2"/>
                  <c:y val="-3.90036629555503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5875253427173638E-2"/>
                  <c:y val="-4.82709642134405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'деятельность предприятия'!$B$8:$E$8</c:f>
              <c:numCache>
                <c:formatCode>General</c:formatCod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'деятельность предприятия'!$B$10:$E$10</c:f>
              <c:numCache>
                <c:formatCode>0.0</c:formatCode>
                <c:ptCount val="4"/>
                <c:pt idx="0">
                  <c:v>108.9</c:v>
                </c:pt>
                <c:pt idx="1">
                  <c:v>102.6</c:v>
                </c:pt>
                <c:pt idx="2">
                  <c:v>102.2</c:v>
                </c:pt>
                <c:pt idx="3">
                  <c:v>102.3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495-4062-922C-16133A60B3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9668992"/>
        <c:axId val="279667456"/>
      </c:lineChart>
      <c:catAx>
        <c:axId val="279660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222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9661568"/>
        <c:crosses val="autoZero"/>
        <c:auto val="1"/>
        <c:lblAlgn val="ctr"/>
        <c:lblOffset val="100"/>
        <c:noMultiLvlLbl val="0"/>
      </c:catAx>
      <c:valAx>
        <c:axId val="279661568"/>
        <c:scaling>
          <c:orientation val="minMax"/>
          <c:max val="340"/>
          <c:min val="210"/>
        </c:scaling>
        <c:delete val="0"/>
        <c:axPos val="l"/>
        <c:numFmt formatCode="0" sourceLinked="0"/>
        <c:majorTickMark val="out"/>
        <c:minorTickMark val="none"/>
        <c:tickLblPos val="nextTo"/>
        <c:spPr>
          <a:noFill/>
          <a:ln w="2222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9660032"/>
        <c:crosses val="autoZero"/>
        <c:crossBetween val="between"/>
        <c:minorUnit val="20"/>
      </c:valAx>
      <c:valAx>
        <c:axId val="279667456"/>
        <c:scaling>
          <c:orientation val="minMax"/>
          <c:max val="128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spPr>
          <a:noFill/>
          <a:ln w="2222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9668992"/>
        <c:crosses val="max"/>
        <c:crossBetween val="between"/>
        <c:majorUnit val="30"/>
      </c:valAx>
      <c:catAx>
        <c:axId val="2796689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966745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729161855625204E-2"/>
          <c:y val="0.78798293722005408"/>
          <c:w val="0.88184369792604045"/>
          <c:h val="0.131015924251852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327691659991"/>
          <c:y val="2.9218667061684505E-2"/>
          <c:w val="0.73804727130857439"/>
          <c:h val="0.8421967644533217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</c:numCache>
            </c:num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47867.5</c:v>
                </c:pt>
                <c:pt idx="1">
                  <c:v>52093.5</c:v>
                </c:pt>
                <c:pt idx="2">
                  <c:v>56208.9</c:v>
                </c:pt>
                <c:pt idx="3">
                  <c:v>60143.5</c:v>
                </c:pt>
                <c:pt idx="4">
                  <c:v>64113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E774-48A8-97D8-12F06B62E9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9794432"/>
        <c:axId val="279795968"/>
      </c:lineChart>
      <c:catAx>
        <c:axId val="279794432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79795968"/>
        <c:crosses val="autoZero"/>
        <c:auto val="1"/>
        <c:lblAlgn val="ctr"/>
        <c:lblOffset val="100"/>
        <c:noMultiLvlLbl val="0"/>
      </c:catAx>
      <c:valAx>
        <c:axId val="279795968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79794432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496825437117005E-2"/>
          <c:y val="0"/>
          <c:w val="0.88300634912575848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explosion val="19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</c:spPr>
          </c:dPt>
          <c:dPt>
            <c:idx val="4"/>
            <c:bubble3D val="0"/>
            <c:explosion val="17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7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8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</c:spPr>
          </c:dPt>
          <c:cat>
            <c:numRef>
              <c:f>Лист1!$A$2:$A$10</c:f>
              <c:numCache>
                <c:formatCode>General</c:formatCode>
                <c:ptCount val="9"/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4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9"/>
      <c:rotY val="20"/>
      <c:depthPercent val="40"/>
      <c:rAngAx val="1"/>
    </c:view3D>
    <c:floor>
      <c:thickness val="0"/>
      <c:spPr>
        <a:solidFill>
          <a:srgbClr val="99CCFF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6.330418342212023E-4"/>
          <c:y val="0.10923573470918349"/>
          <c:w val="0.99936695816577881"/>
          <c:h val="0.6807120526373796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всего доходов</c:v>
                </c:pt>
              </c:strCache>
            </c:strRef>
          </c:tx>
          <c:spPr>
            <a:gradFill rotWithShape="0">
              <a:gsLst>
                <a:gs pos="0">
                  <a:srgbClr val="00CCFF"/>
                </a:gs>
                <a:gs pos="50000">
                  <a:srgbClr val="DDF9FF"/>
                </a:gs>
                <a:gs pos="100000">
                  <a:srgbClr val="00CCFF"/>
                </a:gs>
              </a:gsLst>
              <a:lin ang="0" scaled="1"/>
            </a:gradFill>
            <a:ln w="11703">
              <a:solidFill>
                <a:srgbClr val="33CCCC"/>
              </a:solidFill>
              <a:prstDash val="solid"/>
            </a:ln>
          </c:spPr>
          <c:invertIfNegative val="0"/>
          <c:dPt>
            <c:idx val="1"/>
            <c:invertIfNegative val="0"/>
            <c:bubble3D val="0"/>
            <c:spPr>
              <a:gradFill rotWithShape="0">
                <a:gsLst>
                  <a:gs pos="0">
                    <a:srgbClr val="00CCFF"/>
                  </a:gs>
                  <a:gs pos="50000">
                    <a:srgbClr val="DDF9FF"/>
                  </a:gs>
                  <a:gs pos="100000">
                    <a:srgbClr val="00CCFF"/>
                  </a:gs>
                </a:gsLst>
                <a:lin ang="0" scaled="1"/>
              </a:gradFill>
              <a:ln w="11703">
                <a:solidFill>
                  <a:srgbClr val="0066CC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1.1471639550710443E-2"/>
                  <c:y val="0.19281037238766199"/>
                </c:manualLayout>
              </c:layout>
              <c:tx>
                <c:rich>
                  <a:bodyPr/>
                  <a:lstStyle/>
                  <a:p>
                    <a:r>
                      <a:rPr lang="ru-RU" sz="1586" baseline="0" dirty="0" smtClean="0"/>
                      <a:t>14 873,0</a:t>
                    </a:r>
                    <a:endParaRPr lang="en-US" sz="2000" baseline="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017834200450307E-2"/>
                  <c:y val="0.28373453318335207"/>
                </c:manualLayout>
              </c:layout>
              <c:tx>
                <c:rich>
                  <a:bodyPr/>
                  <a:lstStyle/>
                  <a:p>
                    <a:r>
                      <a:rPr lang="ru-RU" sz="1586" baseline="0" dirty="0" smtClean="0"/>
                      <a:t>15 470,3</a:t>
                    </a:r>
                    <a:endParaRPr lang="en-US" sz="2000" baseline="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spPr>
              <a:noFill/>
              <a:ln w="23408">
                <a:noFill/>
              </a:ln>
            </c:spPr>
            <c:txPr>
              <a:bodyPr/>
              <a:lstStyle/>
              <a:p>
                <a:pPr>
                  <a:defRPr sz="1586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первоначальный план 2023</c:v>
                </c:pt>
                <c:pt idx="1">
                  <c:v>прогноз 2024</c:v>
                </c:pt>
              </c:strCache>
            </c:strRef>
          </c:cat>
          <c:val>
            <c:numRef>
              <c:f>Sheet1!$B$2:$C$2</c:f>
              <c:numCache>
                <c:formatCode>#,##0.0</c:formatCode>
                <c:ptCount val="2"/>
                <c:pt idx="0">
                  <c:v>14873000</c:v>
                </c:pt>
                <c:pt idx="1">
                  <c:v>15470343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gapDepth val="0"/>
        <c:shape val="cylinder"/>
        <c:axId val="33313920"/>
        <c:axId val="131417600"/>
        <c:axId val="198436608"/>
      </c:bar3DChart>
      <c:catAx>
        <c:axId val="33313920"/>
        <c:scaling>
          <c:orientation val="minMax"/>
        </c:scaling>
        <c:delete val="1"/>
        <c:axPos val="b"/>
        <c:majorTickMark val="out"/>
        <c:minorTickMark val="none"/>
        <c:tickLblPos val="nextTo"/>
        <c:crossAx val="131417600"/>
        <c:crossesAt val="0"/>
        <c:auto val="1"/>
        <c:lblAlgn val="ctr"/>
        <c:lblOffset val="100"/>
        <c:noMultiLvlLbl val="0"/>
      </c:catAx>
      <c:valAx>
        <c:axId val="131417600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33313920"/>
        <c:crosses val="autoZero"/>
        <c:crossBetween val="between"/>
        <c:majorUnit val="10000"/>
        <c:minorUnit val="2000"/>
      </c:valAx>
      <c:serAx>
        <c:axId val="198436608"/>
        <c:scaling>
          <c:orientation val="minMax"/>
        </c:scaling>
        <c:delete val="1"/>
        <c:axPos val="b"/>
        <c:majorTickMark val="out"/>
        <c:minorTickMark val="none"/>
        <c:tickLblPos val="nextTo"/>
        <c:crossAx val="131417600"/>
        <c:crosses val="autoZero"/>
      </c:ser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60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view3D>
      <c:rotX val="0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  <c:pt idx="3">
                  <c:v>расходы</c:v>
                </c:pt>
                <c:pt idx="4">
                  <c:v>дефицит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3182.1</c:v>
                </c:pt>
                <c:pt idx="1">
                  <c:v>518.70000000000005</c:v>
                </c:pt>
                <c:pt idx="2">
                  <c:v>11172.2</c:v>
                </c:pt>
                <c:pt idx="3">
                  <c:v>15119</c:v>
                </c:pt>
                <c:pt idx="4">
                  <c:v>246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"/>
        <c:gapDepth val="0"/>
        <c:shape val="cylinder"/>
        <c:axId val="131697280"/>
        <c:axId val="131760512"/>
        <c:axId val="0"/>
      </c:bar3DChart>
      <c:catAx>
        <c:axId val="131697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1760512"/>
        <c:crosses val="autoZero"/>
        <c:auto val="1"/>
        <c:lblAlgn val="ctr"/>
        <c:lblOffset val="500"/>
        <c:noMultiLvlLbl val="0"/>
      </c:catAx>
      <c:valAx>
        <c:axId val="1317605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16972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view3D>
      <c:rotX val="0"/>
      <c:rotY val="5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  <c:pt idx="3">
                  <c:v>расходы</c:v>
                </c:pt>
                <c:pt idx="4">
                  <c:v>дефицит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3425.9</c:v>
                </c:pt>
                <c:pt idx="1">
                  <c:v>660.6</c:v>
                </c:pt>
                <c:pt idx="2">
                  <c:v>11383.8</c:v>
                </c:pt>
                <c:pt idx="3">
                  <c:v>15666.4</c:v>
                </c:pt>
                <c:pt idx="4">
                  <c:v>196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2369536"/>
        <c:axId val="142371072"/>
        <c:axId val="0"/>
      </c:bar3DChart>
      <c:catAx>
        <c:axId val="142369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42371072"/>
        <c:crosses val="autoZero"/>
        <c:auto val="1"/>
        <c:lblAlgn val="ctr"/>
        <c:lblOffset val="100"/>
        <c:noMultiLvlLbl val="0"/>
      </c:catAx>
      <c:valAx>
        <c:axId val="142371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23695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view3D>
      <c:rotX val="30"/>
      <c:rotY val="80"/>
      <c:depthPercent val="120"/>
      <c:rAngAx val="1"/>
    </c:view3D>
    <c:floor>
      <c:thickness val="0"/>
    </c:floor>
    <c:side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</c:backWall>
    <c:plotArea>
      <c:layout>
        <c:manualLayout>
          <c:layoutTarget val="inner"/>
          <c:xMode val="edge"/>
          <c:yMode val="edge"/>
          <c:x val="4.4185093120876276E-2"/>
          <c:y val="0.13560800653594771"/>
          <c:w val="0.64960108110917647"/>
          <c:h val="0.6715477124183006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0692448313823716E-2"/>
                  <c:y val="4.746768809201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871582730987245E-2"/>
                  <c:y val="5.03910438507782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952064809858388E-2"/>
                  <c:y val="3.928445725252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2.69771241830065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9734248398974616E-3"/>
                  <c:y val="2.69771241830065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numFmt formatCode="#,##0.00" sourceLinked="0"/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3425.9</c:v>
                </c:pt>
                <c:pt idx="1">
                  <c:v>3689.5</c:v>
                </c:pt>
                <c:pt idx="2">
                  <c:v>3928.7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771190406453141E-2"/>
                  <c:y val="-3.516025208336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794429126281173E-2"/>
                  <c:y val="-3.5278017076144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8712657067284326E-2"/>
                  <c:y val="-4.3461026968183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40686987567104E-2"/>
                  <c:y val="-8.3006535947712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9468496797949223E-3"/>
                  <c:y val="-6.22549019607843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numFmt formatCode="#,##0.00" sourceLinked="0"/>
            <c:txPr>
              <a:bodyPr/>
              <a:lstStyle/>
              <a:p>
                <a:pPr>
                  <a:defRPr sz="1400" b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660.6</c:v>
                </c:pt>
                <c:pt idx="1">
                  <c:v>685.3</c:v>
                </c:pt>
                <c:pt idx="2">
                  <c:v>681.3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4335620997436527E-2"/>
                  <c:y val="-0.255245098039215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3521647118154304E-2"/>
                  <c:y val="-0.236568790849673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3255900859500465E-2"/>
                  <c:y val="-0.1909412427808181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tx1"/>
                        </a:solidFill>
                        <a:latin typeface="+mn-lt"/>
                      </a:rPr>
                      <a:t>7</a:t>
                    </a:r>
                    <a:r>
                      <a:rPr lang="ru-RU" sz="1400" baseline="0" dirty="0" smtClean="0">
                        <a:solidFill>
                          <a:schemeClr val="tx1"/>
                        </a:solidFill>
                        <a:latin typeface="+mn-lt"/>
                      </a:rPr>
                      <a:t> 168,7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81397387928223E-2"/>
                  <c:y val="-0.184689542483660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2300686299231015E-2"/>
                  <c:y val="-0.182614379084967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Лист1!$D$2:$D$6</c:f>
              <c:numCache>
                <c:formatCode>#,##0.0</c:formatCode>
                <c:ptCount val="5"/>
                <c:pt idx="0">
                  <c:v>11383.8</c:v>
                </c:pt>
                <c:pt idx="1">
                  <c:v>8074.1</c:v>
                </c:pt>
                <c:pt idx="2">
                  <c:v>7168.7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4"/>
        <c:gapDepth val="186"/>
        <c:shape val="cylinder"/>
        <c:axId val="143726848"/>
        <c:axId val="143769600"/>
        <c:axId val="0"/>
      </c:bar3DChart>
      <c:catAx>
        <c:axId val="143726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143769600"/>
        <c:crosses val="autoZero"/>
        <c:auto val="1"/>
        <c:lblAlgn val="ctr"/>
        <c:lblOffset val="100"/>
        <c:noMultiLvlLbl val="0"/>
      </c:catAx>
      <c:valAx>
        <c:axId val="143769600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143726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72280961020271"/>
          <c:y val="0.38895179738562086"/>
          <c:w val="0.2740055474274139"/>
          <c:h val="0.47080751633986928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drawing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0.01497</cdr:x>
      <cdr:y>0.03164</cdr:y>
    </cdr:from>
    <cdr:to>
      <cdr:x>0.16627</cdr:x>
      <cdr:y>0.29574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0489" y="10953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Млрд.руб.</a:t>
          </a:r>
        </a:p>
      </cdr:txBody>
    </cdr:sp>
  </cdr:relSizeAnchor>
  <cdr:relSizeAnchor xmlns:cdr="http://schemas.openxmlformats.org/drawingml/2006/chartDrawing">
    <cdr:from>
      <cdr:x>0.90859</cdr:x>
      <cdr:y>0.03714</cdr:y>
    </cdr:from>
    <cdr:to>
      <cdr:x>1</cdr:x>
      <cdr:y>0.326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491163" y="128588"/>
          <a:ext cx="552449" cy="10001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0.18393</cdr:x>
      <cdr:y>0.01447</cdr:y>
    </cdr:from>
    <cdr:to>
      <cdr:x>0.30193</cdr:x>
      <cdr:y>0.07138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571154" y="73248"/>
          <a:ext cx="1008074" cy="2880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0.46406</cdr:x>
      <cdr:y>0.03105</cdr:y>
    </cdr:from>
    <cdr:to>
      <cdr:x>0.56224</cdr:x>
      <cdr:y>0.11269</cdr:y>
    </cdr:to>
    <cdr:sp macro="" textlink="">
      <cdr:nvSpPr>
        <cdr:cNvPr id="12" name="Прямоугольник 11"/>
        <cdr:cNvSpPr/>
      </cdr:nvSpPr>
      <cdr:spPr>
        <a:xfrm xmlns:a="http://schemas.openxmlformats.org/drawingml/2006/main">
          <a:off x="4000528" y="142876"/>
          <a:ext cx="857256" cy="42862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0.11584</cdr:x>
      <cdr:y>0.68424</cdr:y>
    </cdr:from>
    <cdr:to>
      <cdr:x>0.22577</cdr:x>
      <cdr:y>0.86526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63650" y="34563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0.10388</cdr:x>
      <cdr:y>0.77438</cdr:y>
    </cdr:from>
    <cdr:to>
      <cdr:x>0.19343</cdr:x>
      <cdr:y>0.87365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864096" y="3744416"/>
          <a:ext cx="744933" cy="4800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0.25103</cdr:x>
      <cdr:y>0.78927</cdr:y>
    </cdr:from>
    <cdr:to>
      <cdr:x>0.33475</cdr:x>
      <cdr:y>0.87034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088232" y="3816424"/>
          <a:ext cx="696370" cy="39201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0.23372</cdr:x>
      <cdr:y>0.80416</cdr:y>
    </cdr:from>
    <cdr:to>
      <cdr:x>0.34626</cdr:x>
      <cdr:y>0.90096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1944216" y="3888432"/>
          <a:ext cx="936141" cy="468060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0.62962</cdr:x>
      <cdr:y>0.15871</cdr:y>
    </cdr:from>
    <cdr:to>
      <cdr:x>0.78351</cdr:x>
      <cdr:y>0.20347</cdr:y>
    </cdr:to>
    <cdr:sp macro="" textlink="">
      <cdr:nvSpPr>
        <cdr:cNvPr id="8" name="TextBox 7"/>
        <cdr:cNvSpPr txBox="1"/>
      </cdr:nvSpPr>
      <cdr:spPr>
        <a:xfrm xmlns:a="http://schemas.openxmlformats.org/drawingml/2006/main" rot="20867262">
          <a:off x="5023824" y="749610"/>
          <a:ext cx="1211640" cy="2137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600" b="0" dirty="0"/>
        </a:p>
      </cdr:txBody>
    </cdr:sp>
  </cdr:relSizeAnchor>
  <cdr:relSizeAnchor xmlns:cdr="http://schemas.openxmlformats.org/drawingml/2006/chartDrawing">
    <cdr:from>
      <cdr:x>0.50975</cdr:x>
      <cdr:y>0.04629</cdr:y>
    </cdr:from>
    <cdr:to>
      <cdr:x>0.63455</cdr:x>
      <cdr:y>0.15513</cdr:y>
    </cdr:to>
    <cdr:sp macro="" textlink="">
      <cdr:nvSpPr>
        <cdr:cNvPr id="9" name="TextBox 8"/>
        <cdr:cNvSpPr txBox="1"/>
      </cdr:nvSpPr>
      <cdr:spPr>
        <a:xfrm xmlns:a="http://schemas.openxmlformats.org/drawingml/2006/main" rot="19434464">
          <a:off x="4068881" y="225340"/>
          <a:ext cx="995256" cy="507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0.47097</cdr:x>
      <cdr:y>0.21601</cdr:y>
    </cdr:from>
    <cdr:to>
      <cdr:x>0.52767</cdr:x>
      <cdr:y>0.49707</cdr:y>
    </cdr:to>
    <cdr:sp macro="" textlink="">
      <cdr:nvSpPr>
        <cdr:cNvPr id="10" name="TextBox 9"/>
        <cdr:cNvSpPr txBox="1"/>
      </cdr:nvSpPr>
      <cdr:spPr>
        <a:xfrm xmlns:a="http://schemas.openxmlformats.org/drawingml/2006/main" rot="3695199">
          <a:off x="3358704" y="1297235"/>
          <a:ext cx="1199785" cy="4495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 smtClean="0"/>
            <a:t>     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0.80905</cdr:x>
      <cdr:y>0</cdr:y>
    </cdr:from>
    <cdr:to>
      <cdr:x>0.92444</cdr:x>
      <cdr:y>0.22208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6658158" y="0"/>
          <a:ext cx="949613" cy="10456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 </a:t>
          </a:r>
          <a:r>
            <a:rPr lang="ru-RU" sz="1600" dirty="0" smtClean="0"/>
            <a:t>млн</a:t>
          </a:r>
          <a:r>
            <a:rPr lang="ru-RU" sz="1100" dirty="0" smtClean="0"/>
            <a:t>. </a:t>
          </a:r>
          <a:r>
            <a:rPr lang="ru-RU" sz="1600" dirty="0" smtClean="0"/>
            <a:t>рублей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0.74896</cdr:x>
      <cdr:y>0.62458</cdr:y>
    </cdr:from>
    <cdr:to>
      <cdr:x>0.86469</cdr:x>
      <cdr:y>0.68558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5943632" y="2917304"/>
          <a:ext cx="928646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>
            <a:solidFill>
              <a:schemeClr val="bg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0.92308</cdr:x>
      <cdr:y>0.03125</cdr:y>
    </cdr:from>
    <cdr:to>
      <cdr:x>1</cdr:x>
      <cdr:y>1</cdr:y>
    </cdr:to>
    <cdr:sp macro="" textlink="">
      <cdr:nvSpPr>
        <cdr:cNvPr id="3" name="Правая фигурная скобка 2"/>
        <cdr:cNvSpPr/>
      </cdr:nvSpPr>
      <cdr:spPr>
        <a:xfrm xmlns:a="http://schemas.openxmlformats.org/drawingml/2006/main">
          <a:off x="3456384" y="72008"/>
          <a:ext cx="288032" cy="2232248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0.08511</cdr:x>
      <cdr:y>0</cdr:y>
    </cdr:from>
    <cdr:to>
      <cdr:x>0.44681</cdr:x>
      <cdr:y>0.19355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032" y="0"/>
          <a:ext cx="1224136" cy="4599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100" b="1" dirty="0" smtClean="0">
            <a:latin typeface="Trebuchet MS" pitchFamily="34" charset="0"/>
          </a:endParaRPr>
        </a:p>
        <a:p xmlns:a="http://schemas.openxmlformats.org/drawingml/2006/main">
          <a:pPr algn="ctr"/>
          <a:r>
            <a:rPr lang="ru-RU" b="1" dirty="0" smtClean="0">
              <a:latin typeface="Trebuchet MS" pitchFamily="34" charset="0"/>
            </a:rPr>
            <a:t>13 программ</a:t>
          </a:r>
        </a:p>
        <a:p xmlns:a="http://schemas.openxmlformats.org/drawingml/2006/main">
          <a:pPr algn="ctr"/>
          <a:endParaRPr lang="ru-RU" sz="1100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0.51064</cdr:x>
      <cdr:y>0.25806</cdr:y>
    </cdr:from>
    <cdr:to>
      <cdr:x>0.82979</cdr:x>
      <cdr:y>0.45161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28192" y="576064"/>
          <a:ext cx="108012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0.53191</cdr:x>
      <cdr:y>0.22581</cdr:y>
    </cdr:from>
    <cdr:to>
      <cdr:x>0.95745</cdr:x>
      <cdr:y>0.45161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00182" y="536584"/>
          <a:ext cx="1440177" cy="5365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latin typeface="Trebuchet MS" pitchFamily="34" charset="0"/>
            </a:rPr>
            <a:t>Непрограммные мероприятия </a:t>
          </a:r>
          <a:endParaRPr lang="ru-RU" sz="1100" b="1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0.08511</cdr:x>
      <cdr:y>0.86207</cdr:y>
    </cdr:from>
    <cdr:to>
      <cdr:x>0.40426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88032" y="2048505"/>
          <a:ext cx="1080120" cy="3277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rebuchet MS" pitchFamily="34" charset="0"/>
            </a:rPr>
            <a:t>15 550,6</a:t>
          </a:r>
          <a:endParaRPr lang="ru-RU" sz="1200" b="1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0.53191</cdr:x>
      <cdr:y>0.84848</cdr:y>
    </cdr:from>
    <cdr:to>
      <cdr:x>0.85106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800200" y="2016224"/>
          <a:ext cx="108012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0.51064</cdr:x>
      <cdr:y>0.84848</cdr:y>
    </cdr:from>
    <cdr:to>
      <cdr:x>0.82979</cdr:x>
      <cdr:y>0.9697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728192" y="2016224"/>
          <a:ext cx="108012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rebuchet MS" pitchFamily="34" charset="0"/>
            </a:rPr>
            <a:t>   115,8</a:t>
          </a:r>
          <a:endParaRPr lang="ru-RU" sz="1200" b="1" dirty="0">
            <a:latin typeface="Trebuchet MS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0.60169</cdr:x>
      <cdr:y>0.57534</cdr:y>
    </cdr:from>
    <cdr:to>
      <cdr:x>0.70339</cdr:x>
      <cdr:y>0.66385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12568" y="2808315"/>
          <a:ext cx="864096" cy="432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800" b="1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51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0"/>
            <a:ext cx="2946351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09D96B-92F8-4DFD-97F5-A888EF0AD00E}" type="datetimeFigureOut">
              <a:rPr lang="ru-RU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16027"/>
            <a:ext cx="5437821" cy="4467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467"/>
            <a:ext cx="2946351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430467"/>
            <a:ext cx="2946351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2446552-D103-4E83-87BE-C03D649C4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40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D26EC3-841B-49B9-AD59-5A60F424712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196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0A6720-42BD-4B32-A844-CD139FCA342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896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446552-D103-4E83-87BE-C03D649C43F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97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9DC7D3-7A14-472D-9261-2B5D9AEB6B8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003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930561-2B22-420E-BFED-FDB4650D980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266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152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821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A851C3-D703-4780-A9A3-D4484FBA993C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26187-5BEE-4B4A-88B2-729716C49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80AD7-52EB-436C-BCE7-8CFEF8929294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91F5B2-D6DD-4A62-B0E0-C83053FED2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4D1B38-411F-4FF2-9B1B-34E7348F00A9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B2C166-792D-43B6-9776-37DF7D80DE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1"/>
            <a:ext cx="397764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1"/>
            <a:ext cx="397764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CEF19-CF86-4D63-8388-F08648BA3448}" type="datetime1">
              <a:rPr lang="ru-RU" smtClean="0"/>
              <a:pPr/>
              <a:t>07.12.2023</a:t>
            </a:fld>
            <a:endParaRPr lang="ru-RU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F487C"/>
                </a:solidFill>
                <a:latin typeface="Tahoma"/>
                <a:cs typeface="Tahoma"/>
              </a:defRPr>
            </a:lvl1pPr>
          </a:lstStyle>
          <a:p>
            <a:fld id="{8856579A-26EE-4AAB-A52B-7127D00329B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912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00188" y="1524000"/>
            <a:ext cx="3668712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321300" y="1524000"/>
            <a:ext cx="36703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500188" y="3957638"/>
            <a:ext cx="3668712" cy="2281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21300" y="3957638"/>
            <a:ext cx="3670300" cy="2281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77969-37E6-4EAD-AE48-ADF4C5BC08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927405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73640FF5-D492-4210-9DE4-D7B66426125F}"/>
              </a:ext>
            </a:extLst>
          </p:cNvPr>
          <p:cNvGrpSpPr/>
          <p:nvPr userDrawn="1"/>
        </p:nvGrpSpPr>
        <p:grpSpPr>
          <a:xfrm>
            <a:off x="7010437" y="37980"/>
            <a:ext cx="2133563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D1C3AA05-E7C7-4C27-A908-2E47AFEBA600}"/>
              </a:ext>
            </a:extLst>
          </p:cNvPr>
          <p:cNvGrpSpPr/>
          <p:nvPr userDrawn="1"/>
        </p:nvGrpSpPr>
        <p:grpSpPr>
          <a:xfrm>
            <a:off x="-26438" y="6583500"/>
            <a:ext cx="2133563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="" xmlns:a16="http://schemas.microsoft.com/office/drawing/2014/main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841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6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74EC097-BE1E-47C5-A4A4-558BFD9F9C06}"/>
              </a:ext>
            </a:extLst>
          </p:cNvPr>
          <p:cNvSpPr/>
          <p:nvPr userDrawn="1"/>
        </p:nvSpPr>
        <p:spPr>
          <a:xfrm>
            <a:off x="9337" y="6772425"/>
            <a:ext cx="9144000" cy="9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133563" cy="274500"/>
            <a:chOff x="5228062" y="49500"/>
            <a:chExt cx="2844750" cy="274500"/>
          </a:xfrm>
          <a:solidFill>
            <a:schemeClr val="tx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="" xmlns:a16="http://schemas.microsoft.com/office/drawing/2014/main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F77822EB-8A6C-4A70-8594-303E6651250C}"/>
              </a:ext>
            </a:extLst>
          </p:cNvPr>
          <p:cNvGrpSpPr/>
          <p:nvPr userDrawn="1"/>
        </p:nvGrpSpPr>
        <p:grpSpPr>
          <a:xfrm>
            <a:off x="7036987" y="6596925"/>
            <a:ext cx="2133563" cy="274500"/>
            <a:chOff x="9347250" y="6571200"/>
            <a:chExt cx="2844750" cy="274500"/>
          </a:xfrm>
          <a:solidFill>
            <a:schemeClr val="tx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=""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1" y="2033588"/>
            <a:ext cx="7833122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4032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915518-66BF-4B5D-BA39-212C1E4200CB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15C271-4799-4DEC-AE18-76B3C0B7B3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37832E-DD7E-4502-A5E8-5307DB32BF70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05722710-B370-4E2D-8089-9302918E0B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412374-227F-4E8A-823B-872FB32C3A1F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88194-D58F-41CE-A13E-3F9482B555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2143F0-B257-46D3-A55D-D211751637EF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035AD-A413-40BB-8371-FFD385582F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EA7D6D-BFFD-4026-B2A2-DD0C48B808A8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AAC5F9-D781-4389-A88F-8C952C9621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AE4EDB-7CB1-405F-B6E5-44257EF9BF30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FE222D-599D-481A-BA3B-BC2ACF4DDA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33A0DC-7823-4872-9B3E-E339472A05F3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10278D-0143-4E67-A758-7D2536DC2E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01209B-1C6E-4999-AE36-FCC6029F59B4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4C5D4-2C30-4964-A1B3-7C06DF0A5D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A30039-5ABC-4015-9EDE-A3A8F496C63E}" type="datetimeFigureOut">
              <a:rPr lang="ru-RU" smtClean="0"/>
              <a:pPr>
                <a:defRPr/>
              </a:pPr>
              <a:t>07.12.2023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DB89BB0-FA86-4232-8A53-18EE199CD0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3" r:id="rId1"/>
    <p:sldLayoutId id="2147485104" r:id="rId2"/>
    <p:sldLayoutId id="2147485105" r:id="rId3"/>
    <p:sldLayoutId id="2147485106" r:id="rId4"/>
    <p:sldLayoutId id="2147485107" r:id="rId5"/>
    <p:sldLayoutId id="2147485108" r:id="rId6"/>
    <p:sldLayoutId id="2147485109" r:id="rId7"/>
    <p:sldLayoutId id="2147485110" r:id="rId8"/>
    <p:sldLayoutId id="2147485111" r:id="rId9"/>
    <p:sldLayoutId id="2147485112" r:id="rId10"/>
    <p:sldLayoutId id="2147485113" r:id="rId11"/>
    <p:sldLayoutId id="2147485114" r:id="rId12"/>
    <p:sldLayoutId id="2147485115" r:id="rId13"/>
    <p:sldLayoutId id="2147485116" r:id="rId14"/>
    <p:sldLayoutId id="2147485117" r:id="rId15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chart" Target="../charts/chart5.xml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2.xls"/><Relationship Id="rId5" Type="http://schemas.openxmlformats.org/officeDocument/2006/relationships/image" Target="../media/image30.emf"/><Relationship Id="rId4" Type="http://schemas.openxmlformats.org/officeDocument/2006/relationships/oleObject" Target="../embeddings/Microsoft_Excel_97-2003_Worksheet1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chart" Target="../charts/chart22.xml"/><Relationship Id="rId7" Type="http://schemas.openxmlformats.org/officeDocument/2006/relationships/image" Target="../media/image43.pn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chart" Target="../charts/char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 БЮДЖЕТА для ГРАЖДАН на </a:t>
            </a:r>
            <a:r>
              <a:rPr lang="ru-RU" dirty="0" smtClean="0"/>
              <a:t>2024 </a:t>
            </a:r>
            <a:r>
              <a:rPr lang="ru-RU" dirty="0"/>
              <a:t>год и на плановый период </a:t>
            </a:r>
            <a:r>
              <a:rPr lang="ru-RU" dirty="0" smtClean="0"/>
              <a:t>2025 </a:t>
            </a:r>
            <a:r>
              <a:rPr lang="ru-RU" dirty="0"/>
              <a:t>и </a:t>
            </a:r>
            <a:r>
              <a:rPr lang="ru-RU" dirty="0" smtClean="0"/>
              <a:t>2026 </a:t>
            </a:r>
            <a:r>
              <a:rPr lang="ru-RU" dirty="0"/>
              <a:t>годов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4" r="11074"/>
          <a:stretch>
            <a:fillRect/>
          </a:stretch>
        </p:blipFill>
        <p:spPr bwMode="auto">
          <a:xfrm>
            <a:off x="899592" y="1268761"/>
            <a:ext cx="734481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1828800" y="5877272"/>
            <a:ext cx="6919664" cy="576063"/>
          </a:xfrm>
        </p:spPr>
        <p:txBody>
          <a:bodyPr>
            <a:noAutofit/>
          </a:bodyPr>
          <a:lstStyle/>
          <a:p>
            <a:pPr algn="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18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Финансовое управление Брянской городской администрации </a:t>
            </a:r>
          </a:p>
          <a:p>
            <a:pPr algn="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18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2023 год</a:t>
            </a:r>
          </a:p>
        </p:txBody>
      </p:sp>
      <p:sp>
        <p:nvSpPr>
          <p:cNvPr id="2" name="AutoShape 2" descr="https://bga32.ru/templates/bga32/gfx/gerb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bga32.ru/templates/bga32/gfx/gerb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6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бюджета города Брянска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altLang="ru-RU" dirty="0" smtClean="0"/>
          </a:p>
          <a:p>
            <a:pPr eaLnBrk="1" hangingPunct="1">
              <a:buFont typeface="Wingdings 2" pitchFamily="18" charset="2"/>
              <a:buNone/>
            </a:pPr>
            <a:endParaRPr lang="ru-RU" altLang="ru-RU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28860" y="1052736"/>
            <a:ext cx="4572032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Доходы бюджета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2064839"/>
            <a:ext cx="2714644" cy="5715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Налоговые доходы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57554" y="2065533"/>
            <a:ext cx="2786082" cy="5715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Неналоговые доходы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6502393" y="2064839"/>
            <a:ext cx="2428892" cy="57150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Безвозмездные поступления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571625" y="1844824"/>
            <a:ext cx="614521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715250" y="1844825"/>
            <a:ext cx="1589" cy="214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643437" y="1844825"/>
            <a:ext cx="795" cy="220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571625" y="1844824"/>
            <a:ext cx="0" cy="214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Блок-схема: альтернативный процесс 34"/>
          <p:cNvSpPr/>
          <p:nvPr/>
        </p:nvSpPr>
        <p:spPr>
          <a:xfrm>
            <a:off x="285720" y="2852936"/>
            <a:ext cx="2714644" cy="307183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Российской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налог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доходы физических лиц;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акцизы;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единый налог на вмененный доход;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налог, взимаемый в связи с применением патента;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налоги на имущество;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госпошлина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другие налоги.</a:t>
            </a: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3447273" y="2780928"/>
            <a:ext cx="2714644" cy="307183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других пошлин и сборов, установленных законодательством, а также штрафов за нарушение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законодательства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муниципального имущества и земли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дминистративные платежи;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штрафные санкции;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другие. </a:t>
            </a: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6509498" y="2852936"/>
            <a:ext cx="2428892" cy="307183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доходов). 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05" y="5924770"/>
            <a:ext cx="17192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5924770"/>
            <a:ext cx="17192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93" y="5924769"/>
            <a:ext cx="17192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931224" cy="104403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– основной вид безвозмездных перечислений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79512" y="1060078"/>
            <a:ext cx="9144000" cy="5410200"/>
          </a:xfrm>
        </p:spPr>
        <p:txBody>
          <a:bodyPr>
            <a:normAutofit/>
          </a:bodyPr>
          <a:lstStyle/>
          <a:p>
            <a:pPr algn="ctr" eaLnBrk="1" hangingPunct="1">
              <a:spcAft>
                <a:spcPts val="0"/>
              </a:spcAft>
              <a:buFont typeface="Wingdings 2" pitchFamily="18" charset="2"/>
              <a:buNone/>
            </a:pPr>
            <a:r>
              <a:rPr lang="ru-RU" altLang="ru-RU" sz="1800" dirty="0" smtClean="0"/>
              <a:t>    </a:t>
            </a: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– это денежные средства, перечисляемые из </a:t>
            </a:r>
          </a:p>
          <a:p>
            <a:pPr algn="ctr" eaLnBrk="1" hangingPunct="1">
              <a:spcAft>
                <a:spcPts val="0"/>
              </a:spcAft>
              <a:buFont typeface="Wingdings 2" pitchFamily="18" charset="2"/>
              <a:buNone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одного бюджета бюджетной системы Российской Федерации другому.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914541"/>
              </p:ext>
            </p:extLst>
          </p:nvPr>
        </p:nvGraphicFramePr>
        <p:xfrm>
          <a:off x="357188" y="2286000"/>
          <a:ext cx="8358188" cy="4403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094"/>
                <a:gridCol w="4179094"/>
              </a:tblGrid>
              <a:tr h="10716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Виды межбюджетных трансфертов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Определение 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3" marB="45723" anchor="ctr"/>
                </a:tc>
              </a:tr>
              <a:tr h="1071642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 определения конкретной цели их использования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</a:tr>
              <a:tr h="1188800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 на финансирование «переданных» другим публично-правовым образованиям полномочий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</a:tr>
              <a:tr h="107164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 на условиях долевого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софинансирования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расходов других бюджетов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</a:tr>
            </a:tbl>
          </a:graphicData>
        </a:graphic>
      </p:graphicFrame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380" y="5661248"/>
            <a:ext cx="142132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469" y="4509120"/>
            <a:ext cx="1418656" cy="1029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380" y="5661248"/>
            <a:ext cx="1466745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020" y="3429000"/>
            <a:ext cx="1398477" cy="93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kapustin_ns\Downloads\iconmonstr-shield-17-240(2)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700" y="2890130"/>
            <a:ext cx="548632" cy="383891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182941" y="146796"/>
            <a:ext cx="8565523" cy="840452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marL="13300" marR="5600" algn="ctr"/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Как формируются расходы </a:t>
            </a:r>
          </a:p>
          <a:p>
            <a:pPr marL="13300" marR="5600" algn="ctr"/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бюджета города Брянска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135" y="4509986"/>
            <a:ext cx="1699617" cy="2402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ОБРАЗОВАНИЕ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23723" y="4849656"/>
            <a:ext cx="1331538" cy="3787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СОЦИАЛЬНАЯ   </a:t>
            </a:r>
            <a:endParaRPr lang="ru-RU" sz="9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ПОЛИТИКА 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29194" y="5584477"/>
            <a:ext cx="2567142" cy="3787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00804" tIns="50402" rIns="100804" bIns="50402" rtlCol="0">
            <a:spAutoFit/>
          </a:bodyPr>
          <a:lstStyle>
            <a:defPPr>
              <a:defRPr lang="ru-RU"/>
            </a:defPPr>
            <a:lvl1pPr>
              <a:defRPr sz="9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</a:rPr>
              <a:t>ФИЗИЧЕСКАЯ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КУЛЬТУРА,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СПОРТ </a:t>
            </a:r>
            <a:endParaRPr lang="ru-RU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0" y="2890131"/>
            <a:ext cx="1892629" cy="5172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ОБСЛУЖИВАНИЕ </a:t>
            </a:r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МУНИЦИПАЛЬНОГО</a:t>
            </a:r>
            <a:endParaRPr lang="en-US" sz="9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ДОЛГА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941" y="832629"/>
            <a:ext cx="8810527" cy="1209784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indent="457200" algn="just"/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 бюджета – выплачиваемые из бюджета денежные средства, за  исключением средств, являющихся источниками финансирования дефицита  бюджета.</a:t>
            </a:r>
          </a:p>
          <a:p>
            <a:pPr indent="457200" algn="just"/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Формирование расходов осуществляется в соответствии с </a:t>
            </a:r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расходными обязательствами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, законодательно закрепленными за соответствующими уровнями  </a:t>
            </a:r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бюджетов.</a:t>
            </a:r>
            <a:endParaRPr lang="ru-RU" sz="1200" b="1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indent="457200" algn="just">
              <a:defRPr/>
            </a:pP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Принципы </a:t>
            </a:r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формирования расходов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бюджета: по  </a:t>
            </a:r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муниципальным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программам, по разделам (подразделам) функциональной структуры, по ведомствам.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41853" y="2420983"/>
            <a:ext cx="2268255" cy="3787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ОБЩЕГОСУДАРСТВЕННЫЕ ВОПРОСЫ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46316" y="2414823"/>
            <a:ext cx="3086138" cy="3787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НАЦИОНАЛЬНАЯ </a:t>
            </a:r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ОБОРОНА,</a:t>
            </a:r>
            <a:r>
              <a:rPr lang="en-US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ПРАВОХРАНИТЕЛЬНАЯ</a:t>
            </a:r>
            <a:r>
              <a:rPr lang="en-US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ДЕЯТЕЛЬНОСТЬ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0846" y="2939119"/>
            <a:ext cx="1591251" cy="3787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НАЦИОНАЛЬНАЯ </a:t>
            </a:r>
            <a:endParaRPr lang="ru-RU" sz="9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ЭКОНОМИКА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51787" y="5584477"/>
            <a:ext cx="1689679" cy="5172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ЖИЛИЩНО-КОММУНАЛЬНОЕ </a:t>
            </a:r>
            <a:endParaRPr lang="en-US" sz="9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ХОЗЯЙСТВО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97551" y="3869893"/>
            <a:ext cx="1646450" cy="3787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КУЛЬТУРА И КИНЕМАТОГРАФИЯ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7810744"/>
              </p:ext>
            </p:extLst>
          </p:nvPr>
        </p:nvGraphicFramePr>
        <p:xfrm>
          <a:off x="2286975" y="3128512"/>
          <a:ext cx="4602458" cy="2177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076" name="Picture 4" descr="C:\Users\kapustin_ns\Downloads\iconmonstr-chart-18-240(2)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17" y="3148774"/>
            <a:ext cx="594286" cy="439419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77" name="Picture 5" descr="C:\Users\kapustin_ns\Downloads\iconmonstr-building-33-240(1)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29" y="3918881"/>
            <a:ext cx="594286" cy="446223"/>
          </a:xfrm>
          <a:prstGeom prst="rect">
            <a:avLst/>
          </a:prstGeom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3078" name="Picture 6" descr="C:\Users\kapustin_ns\Downloads\iconmonstr-building-27-240(2)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96" y="5085184"/>
            <a:ext cx="685725" cy="42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kapustin_ns\Downloads\iconmonstr-volleyball-1-240(2).pn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575" y="5157192"/>
            <a:ext cx="615441" cy="443113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81" name="Picture 9" descr="C:\Users\kapustin_ns\Downloads\iconmonstr-education-1-240(2)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997" y="4365104"/>
            <a:ext cx="620835" cy="484552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82" name="Picture 10" descr="C:\Users\kapustin_ns\Downloads\iconmonstr-calculator-4-240(1).png"/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853" y="3079969"/>
            <a:ext cx="594286" cy="422478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83" name="Picture 11" descr="C:\Users\kapustin_ns\Downloads\iconmonstr-building-35-240(4).png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96" y="2890130"/>
            <a:ext cx="594286" cy="427776"/>
          </a:xfrm>
          <a:prstGeom prst="rect">
            <a:avLst/>
          </a:prstGeom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3086" name="Picture 14" descr="C:\Users\kapustin_ns\Downloads\iconmonstr-marketing-9-240.png"/>
          <p:cNvPicPr>
            <a:picLocks noChangeAspect="1" noChangeArrowheads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878" y="3677280"/>
            <a:ext cx="1577265" cy="83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kapustin_ns\Downloads\iconmonstr-user-29-240(3).png"/>
          <p:cNvPicPr>
            <a:picLocks noChangeAspect="1" noChangeArrowheads="1"/>
          </p:cNvPicPr>
          <p:nvPr/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74" y="4702691"/>
            <a:ext cx="594286" cy="382493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sp>
        <p:nvSpPr>
          <p:cNvPr id="34" name="TextBox 33"/>
          <p:cNvSpPr txBox="1"/>
          <p:nvPr/>
        </p:nvSpPr>
        <p:spPr>
          <a:xfrm>
            <a:off x="8503865" y="6564240"/>
            <a:ext cx="3257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12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81628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Основные направления бюджетной политики города Брянска</a:t>
            </a:r>
            <a:endParaRPr lang="ru-RU" sz="2800" dirty="0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1240282"/>
              </p:ext>
            </p:extLst>
          </p:nvPr>
        </p:nvGraphicFramePr>
        <p:xfrm>
          <a:off x="457200" y="1600200"/>
          <a:ext cx="8229600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384"/>
                <a:gridCol w="7859216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Обеспечение финансовой устойчивости и сбалансированности бюджета города Брянска, повышение эффективности расходования бюджетных средств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Финансовое обеспечение</a:t>
                      </a:r>
                      <a:r>
                        <a:rPr lang="ru-RU" baseline="0" dirty="0" smtClean="0"/>
                        <a:t>  действующих и принимаемых расходных обязательств с учетом проведения мероприятий по их оптимизации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Обеспечение</a:t>
                      </a:r>
                      <a:r>
                        <a:rPr lang="ru-RU" baseline="0" dirty="0" smtClean="0"/>
                        <a:t> населения  доступными и качественными муниципальными услугами, социальными гарантиями, создание благоприятных и комфортных условий для проживания при сохранении устойчивости бюджетной системы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Повышение эффективности, прозрачности и обоснованности показателей муниципальных программ города</a:t>
                      </a:r>
                      <a:r>
                        <a:rPr lang="ru-RU" baseline="0" dirty="0" smtClean="0"/>
                        <a:t> Брянска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Осуществление бюджетных расходов исходя из необходимости безусловной реализации указов Президента Российской Федерации и национальных проектов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916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Дефицит и профицит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ln>
            <a:miter lim="800000"/>
            <a:headEnd/>
            <a:tailEnd/>
          </a:ln>
          <a:extLst/>
        </p:spPr>
        <p:txBody>
          <a:bodyPr numCol="1"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dirty="0" smtClean="0"/>
          </a:p>
          <a:p>
            <a:pPr marL="274320" indent="-274320" algn="just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600" b="1" dirty="0" smtClean="0"/>
              <a:t>  При дефицитном бюджете растет долг и (или) снижаются остатки средств (накопления)</a:t>
            </a:r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just"/>
            <a:r>
              <a:rPr lang="ru-RU" sz="1600" b="1" dirty="0" smtClean="0"/>
              <a:t>При </a:t>
            </a:r>
            <a:r>
              <a:rPr lang="ru-RU" sz="1600" b="1" dirty="0" err="1" smtClean="0"/>
              <a:t>профицитном</a:t>
            </a:r>
            <a:r>
              <a:rPr lang="ru-RU" sz="1600" b="1" dirty="0" smtClean="0"/>
              <a:t> бюджете снижается долг и (или) растут остатки средств (накопления</a:t>
            </a:r>
            <a:r>
              <a:rPr lang="ru-RU" sz="1500" b="1" dirty="0" smtClean="0"/>
              <a:t>)</a:t>
            </a:r>
            <a:endParaRPr lang="ru-RU" sz="15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2124057"/>
            <a:ext cx="3714776" cy="214656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38530" y="2090727"/>
            <a:ext cx="3643338" cy="214656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786" y="1571612"/>
            <a:ext cx="3571900" cy="428628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дефицит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2066" y="1500174"/>
            <a:ext cx="3500462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профицит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0100" y="2214554"/>
            <a:ext cx="3143272" cy="571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Накопленные резервы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22896" y="2964653"/>
            <a:ext cx="3143272" cy="7143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57818" y="2143116"/>
            <a:ext cx="2928958" cy="57150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Накопленные резервы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57818" y="3071810"/>
            <a:ext cx="2928958" cy="642942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долг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571868" y="2357430"/>
            <a:ext cx="285752" cy="285752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>
            <a:off x="3571868" y="3143248"/>
            <a:ext cx="285752" cy="357190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7786710" y="2285992"/>
            <a:ext cx="214314" cy="285752"/>
          </a:xfrm>
          <a:prstGeom prst="upArrow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786710" y="3214686"/>
            <a:ext cx="214314" cy="285752"/>
          </a:xfrm>
          <a:prstGeom prst="downArrow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5733256"/>
            <a:ext cx="1473706" cy="88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4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484" y="404664"/>
            <a:ext cx="1402482" cy="902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6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48" y="343172"/>
            <a:ext cx="1294470" cy="862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2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Основные параметры бюджета города Брянска</a:t>
            </a:r>
            <a:br>
              <a:rPr lang="ru-RU" sz="22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</a:br>
            <a:r>
              <a:rPr lang="ru-RU" sz="22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	</a:t>
            </a:r>
            <a:r>
              <a:rPr lang="ru-RU" sz="2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						</a:t>
            </a:r>
            <a:r>
              <a:rPr lang="ru-RU" sz="22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 </a:t>
            </a:r>
            <a:r>
              <a:rPr lang="ru-RU" sz="19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(млн. рублей)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9612784"/>
              </p:ext>
            </p:extLst>
          </p:nvPr>
        </p:nvGraphicFramePr>
        <p:xfrm>
          <a:off x="455613" y="1531938"/>
          <a:ext cx="7861300" cy="168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6740" name="Object 6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235998113"/>
              </p:ext>
            </p:extLst>
          </p:nvPr>
        </p:nvGraphicFramePr>
        <p:xfrm>
          <a:off x="4524375" y="4514850"/>
          <a:ext cx="4533900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Диаграмма" r:id="rId4" imgW="4534044" imgH="2276620" progId="Excel.Chart.8">
                  <p:embed/>
                </p:oleObj>
              </mc:Choice>
              <mc:Fallback>
                <p:oleObj name="Диаграмма" r:id="rId4" imgW="4534044" imgH="2276620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75" y="4514850"/>
                        <a:ext cx="4533900" cy="227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1" name="Object 7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413784560"/>
              </p:ext>
            </p:extLst>
          </p:nvPr>
        </p:nvGraphicFramePr>
        <p:xfrm>
          <a:off x="0" y="4276725"/>
          <a:ext cx="5038725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Диаграмма" r:id="rId6" imgW="5038862" imgH="2438374" progId="Excel.Chart.8">
                  <p:embed/>
                </p:oleObj>
              </mc:Choice>
              <mc:Fallback>
                <p:oleObj name="Диаграмма" r:id="rId6" imgW="5038862" imgH="2438374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276725"/>
                        <a:ext cx="5038725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42" name="Содержимое 21"/>
          <p:cNvSpPr>
            <a:spLocks noGrp="1"/>
          </p:cNvSpPr>
          <p:nvPr>
            <p:ph sz="quarter" idx="4"/>
          </p:nvPr>
        </p:nvSpPr>
        <p:spPr>
          <a:xfrm flipV="1">
            <a:off x="6919913" y="7288213"/>
            <a:ext cx="3670300" cy="146050"/>
          </a:xfrm>
        </p:spPr>
        <p:txBody>
          <a:bodyPr>
            <a:normAutofit fontScale="25000" lnSpcReduction="20000"/>
          </a:bodyPr>
          <a:lstStyle/>
          <a:p>
            <a:pPr marL="0" indent="0">
              <a:buFont typeface="Wingdings" pitchFamily="2" charset="2"/>
              <a:buNone/>
            </a:pPr>
            <a:endParaRPr lang="ru-RU" altLang="ru-RU" smtClean="0">
              <a:solidFill>
                <a:schemeClr val="tx2"/>
              </a:solidFill>
            </a:endParaRPr>
          </a:p>
        </p:txBody>
      </p:sp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1643063" y="822325"/>
            <a:ext cx="14398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		Доходы </a:t>
            </a:r>
          </a:p>
          <a:p>
            <a:pPr eaLnBrk="1" hangingPunct="1">
              <a:defRPr/>
            </a:pPr>
            <a:r>
              <a:rPr lang="ru-RU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+ </a:t>
            </a:r>
            <a:r>
              <a:rPr lang="ru-RU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4,0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% </a:t>
            </a:r>
            <a:r>
              <a:rPr lang="ru-RU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или на 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597,3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млн. рублей.</a:t>
            </a:r>
          </a:p>
        </p:txBody>
      </p:sp>
      <p:sp>
        <p:nvSpPr>
          <p:cNvPr id="115722" name="Rectangle 10"/>
          <p:cNvSpPr>
            <a:spLocks noChangeArrowheads="1"/>
          </p:cNvSpPr>
          <p:nvPr/>
        </p:nvSpPr>
        <p:spPr bwMode="auto">
          <a:xfrm>
            <a:off x="4500563" y="3716338"/>
            <a:ext cx="28082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 eaLnBrk="1" hangingPunct="1">
              <a:defRPr/>
            </a:pPr>
            <a:r>
              <a:rPr lang="ru-RU" sz="1800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	Дефицит </a:t>
            </a:r>
            <a:endParaRPr lang="ru-RU" sz="1800" dirty="0">
              <a:solidFill>
                <a:srgbClr val="00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5723" name="Rectangle 11"/>
          <p:cNvSpPr>
            <a:spLocks noChangeArrowheads="1"/>
          </p:cNvSpPr>
          <p:nvPr/>
        </p:nvSpPr>
        <p:spPr bwMode="auto">
          <a:xfrm>
            <a:off x="615950" y="3846513"/>
            <a:ext cx="32400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 eaLnBrk="1" hangingPunct="1">
              <a:defRPr/>
            </a:pPr>
            <a:r>
              <a:rPr lang="ru-RU" sz="19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</a:t>
            </a:r>
            <a:endParaRPr lang="ru-RU" sz="1900" b="1" dirty="0">
              <a:solidFill>
                <a:srgbClr val="CC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sz="19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+на </a:t>
            </a:r>
            <a:r>
              <a:rPr lang="ru-RU" sz="19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3,6% </a:t>
            </a:r>
            <a:r>
              <a:rPr lang="ru-RU" sz="19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или на </a:t>
            </a:r>
            <a:r>
              <a:rPr lang="ru-RU" sz="19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547,4 </a:t>
            </a:r>
            <a:r>
              <a:rPr lang="ru-RU" sz="19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млн. руб.</a:t>
            </a:r>
          </a:p>
          <a:p>
            <a:pPr eaLnBrk="1" hangingPunct="1">
              <a:defRPr/>
            </a:pPr>
            <a:endParaRPr lang="ru-RU" sz="1600" b="1" dirty="0">
              <a:solidFill>
                <a:srgbClr val="CC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6746" name="AutoShape 13"/>
          <p:cNvSpPr>
            <a:spLocks noChangeArrowheads="1"/>
          </p:cNvSpPr>
          <p:nvPr/>
        </p:nvSpPr>
        <p:spPr bwMode="auto">
          <a:xfrm rot="-1251317">
            <a:off x="3769246" y="1653826"/>
            <a:ext cx="782321" cy="258762"/>
          </a:xfrm>
          <a:prstGeom prst="rightArrow">
            <a:avLst>
              <a:gd name="adj1" fmla="val 50000"/>
              <a:gd name="adj2" fmla="val 89494"/>
            </a:avLst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116747" name="AutoShape 15"/>
          <p:cNvSpPr>
            <a:spLocks noChangeArrowheads="1"/>
          </p:cNvSpPr>
          <p:nvPr/>
        </p:nvSpPr>
        <p:spPr bwMode="auto">
          <a:xfrm>
            <a:off x="2643188" y="1125538"/>
            <a:ext cx="1000125" cy="3587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0033CC"/>
              </a:solidFill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0033CC"/>
              </a:solidFill>
              <a:latin typeface="Arial Black" pitchFamily="34" charset="0"/>
            </a:endParaRPr>
          </a:p>
        </p:txBody>
      </p:sp>
      <p:sp>
        <p:nvSpPr>
          <p:cNvPr id="116748" name="AutoShape 16"/>
          <p:cNvSpPr>
            <a:spLocks noChangeArrowheads="1"/>
          </p:cNvSpPr>
          <p:nvPr/>
        </p:nvSpPr>
        <p:spPr bwMode="auto">
          <a:xfrm rot="1446009">
            <a:off x="6545118" y="4594057"/>
            <a:ext cx="769938" cy="277812"/>
          </a:xfrm>
          <a:prstGeom prst="rightArrow">
            <a:avLst>
              <a:gd name="adj1" fmla="val 50000"/>
              <a:gd name="adj2" fmla="val 88057"/>
            </a:avLst>
          </a:prstGeom>
          <a:solidFill>
            <a:srgbClr val="008000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116749" name="AutoShape 17"/>
          <p:cNvSpPr>
            <a:spLocks noChangeArrowheads="1"/>
          </p:cNvSpPr>
          <p:nvPr/>
        </p:nvSpPr>
        <p:spPr bwMode="auto">
          <a:xfrm rot="-1251317">
            <a:off x="1701003" y="4710994"/>
            <a:ext cx="1069981" cy="369888"/>
          </a:xfrm>
          <a:prstGeom prst="rightArrow">
            <a:avLst>
              <a:gd name="adj1" fmla="val 50000"/>
              <a:gd name="adj2" fmla="val 74018"/>
            </a:avLst>
          </a:prstGeom>
          <a:solidFill>
            <a:srgbClr val="99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116750" name="Rectangle 21"/>
          <p:cNvSpPr>
            <a:spLocks noChangeArrowheads="1"/>
          </p:cNvSpPr>
          <p:nvPr/>
        </p:nvSpPr>
        <p:spPr bwMode="auto">
          <a:xfrm rot="10800000" flipH="1" flipV="1">
            <a:off x="828675" y="3808413"/>
            <a:ext cx="12239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800000"/>
              </a:solidFill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800000"/>
              </a:solidFill>
              <a:latin typeface="Arial Black" pitchFamily="34" charset="0"/>
            </a:endParaRPr>
          </a:p>
        </p:txBody>
      </p:sp>
      <p:sp>
        <p:nvSpPr>
          <p:cNvPr id="116751" name="AutoShape 15"/>
          <p:cNvSpPr>
            <a:spLocks noChangeArrowheads="1"/>
          </p:cNvSpPr>
          <p:nvPr/>
        </p:nvSpPr>
        <p:spPr bwMode="auto">
          <a:xfrm>
            <a:off x="4572000" y="3968750"/>
            <a:ext cx="1000125" cy="3587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solidFill>
                  <a:srgbClr val="008000"/>
                </a:solidFill>
                <a:latin typeface="Arial Black" pitchFamily="34" charset="0"/>
              </a:rPr>
              <a:t>	-</a:t>
            </a:r>
            <a:r>
              <a:rPr lang="ru-RU" altLang="ru-RU" sz="1600" dirty="0" smtClean="0">
                <a:solidFill>
                  <a:srgbClr val="008000"/>
                </a:solidFill>
                <a:latin typeface="Arial Black" pitchFamily="34" charset="0"/>
              </a:rPr>
              <a:t>20,3</a:t>
            </a:r>
            <a:r>
              <a:rPr lang="ru-RU" altLang="ru-RU" sz="1600" dirty="0" smtClean="0">
                <a:solidFill>
                  <a:srgbClr val="008000"/>
                </a:solidFill>
                <a:latin typeface="Arial Black" pitchFamily="34" charset="0"/>
              </a:rPr>
              <a:t>% </a:t>
            </a:r>
            <a:r>
              <a:rPr lang="ru-RU" altLang="ru-RU" sz="1600" dirty="0">
                <a:solidFill>
                  <a:srgbClr val="008000"/>
                </a:solidFill>
                <a:latin typeface="Arial Black" pitchFamily="34" charset="0"/>
              </a:rPr>
              <a:t>или на </a:t>
            </a:r>
            <a:r>
              <a:rPr lang="ru-RU" altLang="ru-RU" sz="1600" dirty="0" smtClean="0">
                <a:solidFill>
                  <a:srgbClr val="008000"/>
                </a:solidFill>
                <a:latin typeface="Arial Black" pitchFamily="34" charset="0"/>
              </a:rPr>
              <a:t>50,0 </a:t>
            </a:r>
            <a:r>
              <a:rPr lang="ru-RU" altLang="ru-RU" sz="1600" dirty="0">
                <a:solidFill>
                  <a:srgbClr val="008000"/>
                </a:solidFill>
                <a:latin typeface="Arial Black" pitchFamily="34" charset="0"/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19531911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44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13716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Основные характеристики проекта бюджета </a:t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города Брянска</a:t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на 2024 и на плановый период 2025 и 2026 годов</a:t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b="0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                                                 </a:t>
            </a:r>
            <a:r>
              <a:rPr lang="ru-RU" sz="1100" b="0" dirty="0" smtClean="0">
                <a:solidFill>
                  <a:schemeClr val="accent1">
                    <a:lumMod val="75000"/>
                  </a:schemeClr>
                </a:solidFill>
              </a:rPr>
              <a:t>млн. рублей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4377161"/>
              </p:ext>
            </p:extLst>
          </p:nvPr>
        </p:nvGraphicFramePr>
        <p:xfrm>
          <a:off x="971885" y="1640142"/>
          <a:ext cx="7200229" cy="5176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7741"/>
                <a:gridCol w="1512168"/>
                <a:gridCol w="1368152"/>
                <a:gridCol w="1512168"/>
              </a:tblGrid>
              <a:tr h="1166071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проект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проект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2026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го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проект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54515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/>
                        <a:t>1. Доходы, всего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14 034,1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12 957,9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12 396,7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48736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из них:</a:t>
                      </a:r>
                      <a:endParaRPr lang="ru-RU" sz="1400" dirty="0"/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/>
                </a:tc>
              </a:tr>
              <a:tr h="618185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Налоговые и неналоговые доходы</a:t>
                      </a:r>
                      <a:endParaRPr lang="ru-RU" sz="1400" b="1" dirty="0"/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3 700,5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3 996,1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4 252,4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9404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Безвозмездные поступления</a:t>
                      </a:r>
                      <a:endParaRPr lang="ru-RU" sz="1400" b="1" dirty="0"/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10 333,6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8 961,8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8 144,3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792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/>
                        <a:t>2. Расходы, </a:t>
                      </a:r>
                      <a:r>
                        <a:rPr lang="ru-RU" sz="1800" b="0" baseline="0" dirty="0" smtClean="0"/>
                        <a:t>всего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14 280,1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13 153,9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12 396,7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97986">
                <a:tc>
                  <a:txBody>
                    <a:bodyPr/>
                    <a:lstStyle/>
                    <a:p>
                      <a:pPr algn="l"/>
                      <a:r>
                        <a:rPr lang="ru-RU" sz="1700" b="0" dirty="0" smtClean="0"/>
                        <a:t>3. Дефицит (-),</a:t>
                      </a:r>
                      <a:r>
                        <a:rPr lang="ru-RU" sz="1700" b="0" baseline="0" dirty="0" smtClean="0"/>
                        <a:t> </a:t>
                      </a:r>
                    </a:p>
                    <a:p>
                      <a:pPr algn="l"/>
                      <a:r>
                        <a:rPr lang="ru-RU" sz="1700" b="0" baseline="0" dirty="0" smtClean="0"/>
                        <a:t>    профицит (+)</a:t>
                      </a:r>
                      <a:endParaRPr lang="ru-RU" sz="1700" b="0" dirty="0">
                        <a:solidFill>
                          <a:srgbClr val="0070C0"/>
                        </a:solidFill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-246,0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196,0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/>
                </a:tc>
              </a:tr>
              <a:tr h="82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45721" marB="45721"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Дефицит бюджета города Брянска в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году будет направлен </a:t>
                      </a:r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бруттоконтракт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, стоимость которого увеличилась в связи с уплатой лизинговых платежей за приобретение троллейбусов в рамках инфраструктурного проекта.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pPr algn="r"/>
                      <a:endParaRPr lang="ru-RU" sz="12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pPr algn="r"/>
                      <a:endParaRPr lang="ru-RU" sz="12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T="45721" marB="45721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210" y="1772816"/>
            <a:ext cx="1008112" cy="67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528" y="136256"/>
            <a:ext cx="913284" cy="572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1170" y="895581"/>
            <a:ext cx="864096" cy="567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877272"/>
            <a:ext cx="1083021" cy="74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42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Параметры бюджета на 2024 год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5496119"/>
              </p:ext>
            </p:extLst>
          </p:nvPr>
        </p:nvGraphicFramePr>
        <p:xfrm>
          <a:off x="251520" y="16288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4490807"/>
              </p:ext>
            </p:extLst>
          </p:nvPr>
        </p:nvGraphicFramePr>
        <p:xfrm>
          <a:off x="4932040" y="1772816"/>
          <a:ext cx="403860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0068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altLang="ru-RU" sz="2400" b="1" dirty="0" smtClean="0">
                <a:cs typeface="Times New Roman" pitchFamily="18" charset="0"/>
              </a:rPr>
              <a:t>Доходы бюджета города Брянска, </a:t>
            </a:r>
            <a:br>
              <a:rPr lang="ru-RU" altLang="ru-RU" sz="2400" b="1" dirty="0" smtClean="0">
                <a:cs typeface="Times New Roman" pitchFamily="18" charset="0"/>
              </a:rPr>
            </a:br>
            <a:r>
              <a:rPr lang="ru-RU" altLang="ru-RU" sz="1300" b="1" dirty="0" smtClean="0">
                <a:cs typeface="Times New Roman" pitchFamily="18" charset="0"/>
              </a:rPr>
              <a:t>млн. рублей</a:t>
            </a:r>
          </a:p>
        </p:txBody>
      </p:sp>
      <p:graphicFrame>
        <p:nvGraphicFramePr>
          <p:cNvPr id="2" name="Содержимое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72978249"/>
              </p:ext>
            </p:extLst>
          </p:nvPr>
        </p:nvGraphicFramePr>
        <p:xfrm>
          <a:off x="683568" y="1628800"/>
          <a:ext cx="7128792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858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собственных доходов бюджета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2024 год, млн.руб.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6565933"/>
              </p:ext>
            </p:extLst>
          </p:nvPr>
        </p:nvGraphicFramePr>
        <p:xfrm>
          <a:off x="142844" y="1214438"/>
          <a:ext cx="3286148" cy="535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14476481"/>
              </p:ext>
            </p:extLst>
          </p:nvPr>
        </p:nvGraphicFramePr>
        <p:xfrm>
          <a:off x="3635896" y="1052736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55113536"/>
              </p:ext>
            </p:extLst>
          </p:nvPr>
        </p:nvGraphicFramePr>
        <p:xfrm>
          <a:off x="3635896" y="3933056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92270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5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/>
              <a:t>Публичные слушания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683568" y="990156"/>
            <a:ext cx="7972425" cy="5225130"/>
          </a:xfrm>
        </p:spPr>
        <p:txBody>
          <a:bodyPr>
            <a:noAutofit/>
          </a:bodyPr>
          <a:lstStyle/>
          <a:p>
            <a:pPr algn="just"/>
            <a:endParaRPr lang="ru-RU" sz="2000" dirty="0" smtClean="0"/>
          </a:p>
          <a:p>
            <a:pPr algn="just"/>
            <a:r>
              <a:rPr lang="ru-RU" sz="1800" dirty="0" smtClean="0"/>
              <a:t>Порядок </a:t>
            </a:r>
            <a:r>
              <a:rPr lang="ru-RU" sz="1800" dirty="0"/>
              <a:t>проведения публичных слушаний  </a:t>
            </a:r>
            <a:r>
              <a:rPr lang="ru-RU" sz="1800" dirty="0" smtClean="0"/>
              <a:t> </a:t>
            </a:r>
            <a:r>
              <a:rPr lang="ru-RU" sz="1800" dirty="0"/>
              <a:t>утвержден </a:t>
            </a:r>
            <a:r>
              <a:rPr lang="ru-RU" sz="1800" dirty="0" smtClean="0"/>
              <a:t>постановлением Главы города Брянска от 22.11.2023 № 2468-пг.</a:t>
            </a:r>
            <a:endParaRPr lang="ru-RU" sz="1800" dirty="0"/>
          </a:p>
          <a:p>
            <a:pPr algn="just"/>
            <a:r>
              <a:rPr lang="ru-RU" sz="1800" dirty="0"/>
              <a:t>Публичные слушания по проекту решения «О </a:t>
            </a:r>
            <a:r>
              <a:rPr lang="ru-RU" sz="1800" dirty="0" smtClean="0"/>
              <a:t>бюджете городского округа город Брянск на 2024 </a:t>
            </a:r>
            <a:r>
              <a:rPr lang="ru-RU" sz="1800" dirty="0"/>
              <a:t>год и </a:t>
            </a:r>
            <a:r>
              <a:rPr lang="ru-RU" sz="1800" dirty="0" smtClean="0"/>
              <a:t>плановый период 2025 </a:t>
            </a:r>
            <a:r>
              <a:rPr lang="ru-RU" sz="1800" dirty="0"/>
              <a:t>и </a:t>
            </a:r>
            <a:r>
              <a:rPr lang="ru-RU" sz="1800" dirty="0" smtClean="0"/>
              <a:t>2026 </a:t>
            </a:r>
            <a:r>
              <a:rPr lang="ru-RU" sz="1800" dirty="0"/>
              <a:t>годов» состоятся </a:t>
            </a:r>
            <a:r>
              <a:rPr lang="ru-RU" sz="1800" dirty="0" smtClean="0"/>
              <a:t>12</a:t>
            </a:r>
            <a:r>
              <a:rPr lang="ru-RU" altLang="ru-RU" sz="1800" dirty="0" smtClean="0"/>
              <a:t> </a:t>
            </a:r>
            <a:r>
              <a:rPr lang="ru-RU" altLang="ru-RU" sz="1800" dirty="0"/>
              <a:t>декабря </a:t>
            </a:r>
            <a:r>
              <a:rPr lang="ru-RU" altLang="ru-RU" sz="1800" dirty="0" smtClean="0"/>
              <a:t>2023 </a:t>
            </a:r>
            <a:r>
              <a:rPr lang="ru-RU" altLang="ru-RU" sz="1800" dirty="0"/>
              <a:t>года в  11-00 часов  по </a:t>
            </a:r>
            <a:r>
              <a:rPr lang="ru-RU" altLang="ru-RU" sz="1800" dirty="0" smtClean="0"/>
              <a:t>адресу: г</a:t>
            </a:r>
            <a:r>
              <a:rPr lang="ru-RU" altLang="ru-RU" sz="1800" dirty="0"/>
              <a:t>. Брянск, </a:t>
            </a:r>
            <a:r>
              <a:rPr lang="ru-RU" altLang="ru-RU" sz="1800" dirty="0" smtClean="0"/>
              <a:t>ул</a:t>
            </a:r>
            <a:r>
              <a:rPr lang="ru-RU" altLang="ru-RU" sz="1800" dirty="0"/>
              <a:t>. Калинина, д. 66 (здание МБУК «Городской Дом культуры Советского района</a:t>
            </a:r>
            <a:r>
              <a:rPr lang="ru-RU" altLang="ru-RU" sz="1800" dirty="0" smtClean="0"/>
              <a:t>»).</a:t>
            </a:r>
            <a:endParaRPr lang="ru-RU" altLang="ru-RU" sz="1800" dirty="0"/>
          </a:p>
          <a:p>
            <a:pPr algn="just"/>
            <a:r>
              <a:rPr lang="ru-RU" altLang="ru-RU" sz="1800" dirty="0"/>
              <a:t>Организация проведения публичных слушаний возложена  на Оргкомитет по подготовке и проведению публичных </a:t>
            </a:r>
            <a:r>
              <a:rPr lang="ru-RU" altLang="ru-RU" sz="1800" dirty="0" smtClean="0"/>
              <a:t>слушаний. </a:t>
            </a:r>
          </a:p>
          <a:p>
            <a:pPr algn="just"/>
            <a:r>
              <a:rPr lang="ru-RU" altLang="ru-RU" sz="1800" dirty="0"/>
              <a:t>Предложения и замечания по </a:t>
            </a:r>
            <a:r>
              <a:rPr lang="ru-RU" altLang="ru-RU" sz="1800" dirty="0" smtClean="0"/>
              <a:t>вопросам обсуждения проекта бюджета принимаются до 04 декабря 2023 года (включительно) </a:t>
            </a:r>
            <a:r>
              <a:rPr lang="ru-RU" altLang="ru-RU" sz="1800" dirty="0"/>
              <a:t>по адресу: </a:t>
            </a: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r>
              <a:rPr lang="ru-RU" altLang="ru-RU" sz="1800" dirty="0" smtClean="0"/>
              <a:t>г</a:t>
            </a:r>
            <a:r>
              <a:rPr lang="ru-RU" altLang="ru-RU" sz="1800" dirty="0"/>
              <a:t>. Брянск, пр-т Ленина, д. 35, </a:t>
            </a:r>
            <a:r>
              <a:rPr lang="ru-RU" altLang="ru-RU" sz="1800" dirty="0" err="1"/>
              <a:t>каб</a:t>
            </a:r>
            <a:r>
              <a:rPr lang="ru-RU" altLang="ru-RU" sz="1800" dirty="0"/>
              <a:t>. № </a:t>
            </a:r>
            <a:r>
              <a:rPr lang="ru-RU" altLang="ru-RU" sz="1800" dirty="0" smtClean="0"/>
              <a:t>47 </a:t>
            </a:r>
            <a:r>
              <a:rPr lang="ru-RU" altLang="ru-RU" sz="1800" dirty="0"/>
              <a:t>(</a:t>
            </a:r>
            <a:r>
              <a:rPr lang="ru-RU" altLang="ru-RU" sz="1800" dirty="0" err="1"/>
              <a:t>пн-чт</a:t>
            </a:r>
            <a:r>
              <a:rPr lang="ru-RU" altLang="ru-RU" sz="1800" dirty="0"/>
              <a:t> 9.00 – 17.00, </a:t>
            </a: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r>
              <a:rPr lang="ru-RU" altLang="ru-RU" sz="1800" dirty="0" err="1" smtClean="0"/>
              <a:t>пт</a:t>
            </a:r>
            <a:r>
              <a:rPr lang="ru-RU" altLang="ru-RU" sz="1800" dirty="0" smtClean="0"/>
              <a:t>  </a:t>
            </a:r>
            <a:r>
              <a:rPr lang="ru-RU" altLang="ru-RU" sz="1800" dirty="0"/>
              <a:t>9.00 – 16.00, перерыв с 13.00 – 14.00</a:t>
            </a:r>
            <a:r>
              <a:rPr lang="ru-RU" altLang="ru-RU" sz="1800" dirty="0" smtClean="0"/>
              <a:t>).</a:t>
            </a:r>
            <a:endParaRPr lang="ru-RU" altLang="ru-RU" sz="18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11570"/>
            <a:ext cx="665595" cy="878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Состоятся публичные слушания по проекту внесения изменений в Правила  землепользования и застройки Чебоксарского городского округа |  Администрация Московского района г. Чебокса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Состоятся публичные слушания по проекту внесения изменений в Правила  землепользования и застройки Чебоксарского городского округа |  Администрация Московского района г. Чебоксар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314" y="5301208"/>
            <a:ext cx="6007054" cy="14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357283"/>
              </p:ext>
            </p:extLst>
          </p:nvPr>
        </p:nvGraphicFramePr>
        <p:xfrm>
          <a:off x="539552" y="1268760"/>
          <a:ext cx="8318500" cy="4835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55576" y="548680"/>
            <a:ext cx="77724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Безвозмездные поступления в бюджет города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Брянска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					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(млн. рублей)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8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2400" dirty="0" smtClean="0"/>
              <a:t>Динамика расходов бюджета  </a:t>
            </a:r>
            <a:br>
              <a:rPr lang="ru-RU" altLang="ru-RU" sz="2400" dirty="0" smtClean="0"/>
            </a:br>
            <a:r>
              <a:rPr lang="ru-RU" altLang="ru-RU" sz="2400" dirty="0" smtClean="0"/>
              <a:t>города Брянска</a:t>
            </a:r>
          </a:p>
        </p:txBody>
      </p:sp>
      <p:graphicFrame>
        <p:nvGraphicFramePr>
          <p:cNvPr id="2" name="Содержимое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50795234"/>
              </p:ext>
            </p:extLst>
          </p:nvPr>
        </p:nvGraphicFramePr>
        <p:xfrm>
          <a:off x="1115616" y="1628800"/>
          <a:ext cx="634704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8640"/>
            <a:ext cx="1788790" cy="100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Trebuchet MS" pitchFamily="34" charset="0"/>
              </a:rPr>
              <a:t>РАСХОДЫ  БЮДЖЕТА  города БРЯНСКА  на  2024 год</a:t>
            </a:r>
            <a:endParaRPr lang="ru-RU" sz="2000" b="1" i="1" dirty="0">
              <a:latin typeface="Trebuchet MS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178647653"/>
              </p:ext>
            </p:extLst>
          </p:nvPr>
        </p:nvGraphicFramePr>
        <p:xfrm>
          <a:off x="107504" y="1196752"/>
          <a:ext cx="424847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2339752" y="1268760"/>
            <a:ext cx="1368152" cy="360040"/>
          </a:xfrm>
          <a:prstGeom prst="straightConnector1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2195736" y="3212976"/>
            <a:ext cx="1512168" cy="288032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287765"/>
              </p:ext>
            </p:extLst>
          </p:nvPr>
        </p:nvGraphicFramePr>
        <p:xfrm>
          <a:off x="4211960" y="1268760"/>
          <a:ext cx="2664296" cy="20009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5461"/>
                <a:gridCol w="968835"/>
              </a:tblGrid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Образование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9</a:t>
                      </a:r>
                      <a:r>
                        <a:rPr lang="ru-RU" sz="1400" baseline="0" dirty="0" smtClean="0">
                          <a:latin typeface="Trebuchet MS" pitchFamily="34" charset="0"/>
                        </a:rPr>
                        <a:t> 789,8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Культура и кинематография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565,6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Социальная политика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393,5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Физкультура и </a:t>
                      </a:r>
                    </a:p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спорт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445,6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Стрелка вправо 22"/>
          <p:cNvSpPr/>
          <p:nvPr/>
        </p:nvSpPr>
        <p:spPr>
          <a:xfrm>
            <a:off x="7020272" y="2204864"/>
            <a:ext cx="57606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7524328" y="1412776"/>
            <a:ext cx="15121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Социально-направленный</a:t>
            </a: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бюджет города Брянска</a:t>
            </a: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71,46%</a:t>
            </a:r>
          </a:p>
          <a:p>
            <a:pPr algn="ctr"/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3805086283"/>
              </p:ext>
            </p:extLst>
          </p:nvPr>
        </p:nvGraphicFramePr>
        <p:xfrm>
          <a:off x="323528" y="4221088"/>
          <a:ext cx="338437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Выноска со стрелкой вниз 25"/>
          <p:cNvSpPr/>
          <p:nvPr/>
        </p:nvSpPr>
        <p:spPr>
          <a:xfrm>
            <a:off x="611560" y="3645024"/>
            <a:ext cx="3240360" cy="648072"/>
          </a:xfrm>
          <a:prstGeom prst="down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83568" y="371703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rebuchet MS" pitchFamily="34" charset="0"/>
              </a:rPr>
              <a:t>ПРОГРАММНЫЙ  БЮДЖЕТ </a:t>
            </a:r>
            <a:endParaRPr lang="ru-RU" i="1" dirty="0">
              <a:latin typeface="Trebuchet MS" pitchFamily="34" charset="0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896700063"/>
              </p:ext>
            </p:extLst>
          </p:nvPr>
        </p:nvGraphicFramePr>
        <p:xfrm>
          <a:off x="4283968" y="4077072"/>
          <a:ext cx="457200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355976" y="3717032"/>
            <a:ext cx="4464496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>
                <a:latin typeface="Trebuchet MS" pitchFamily="34" charset="0"/>
              </a:rPr>
              <a:t>Детализация  структуры  расходов  муниципальных  программ в  2024 году</a:t>
            </a:r>
            <a:endParaRPr lang="ru-RU" sz="1400" b="1" i="1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488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7103251" cy="721359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084278"/>
              </p:ext>
            </p:extLst>
          </p:nvPr>
        </p:nvGraphicFramePr>
        <p:xfrm>
          <a:off x="251520" y="1052736"/>
          <a:ext cx="4248473" cy="435365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7565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70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7015"/>
                <a:gridCol w="8578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614,4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651,9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57,4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66,7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4 488,8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2 748,4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-1 740,4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endParaRPr lang="ru-RU" sz="1200" b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527,1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785,8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8 008,1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9 789,8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1 781,7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498,0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565,6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358,1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393,5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421,1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445,5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131,5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203,9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15 119,0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15 666,4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547,4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09890925"/>
              </p:ext>
            </p:extLst>
          </p:nvPr>
        </p:nvGraphicFramePr>
        <p:xfrm>
          <a:off x="4644008" y="764704"/>
          <a:ext cx="4382992" cy="581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270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512511" cy="864096"/>
          </a:xfrm>
          <a:ln>
            <a:noFill/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  <a:t>Структура </a:t>
            </a:r>
            <a: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  <a:t>расходов бюджета </a:t>
            </a:r>
            <a:b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</a:br>
            <a: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  <a:t>города Брянска</a:t>
            </a:r>
            <a:r>
              <a:rPr lang="ru-RU" sz="2400" dirty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  <a:t/>
            </a:r>
            <a:br>
              <a:rPr lang="ru-RU" sz="2400" dirty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</a:br>
            <a:endParaRPr lang="ru-RU" sz="2400" dirty="0">
              <a:gradFill>
                <a:gsLst>
                  <a:gs pos="0">
                    <a:schemeClr val="tx1"/>
                  </a:gs>
                  <a:gs pos="37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</a:endParaRPr>
          </a:p>
        </p:txBody>
      </p:sp>
      <p:graphicFrame>
        <p:nvGraphicFramePr>
          <p:cNvPr id="5" name="Объект 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476176569"/>
              </p:ext>
            </p:extLst>
          </p:nvPr>
        </p:nvGraphicFramePr>
        <p:xfrm>
          <a:off x="611560" y="198884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Объект 8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805920046"/>
              </p:ext>
            </p:extLst>
          </p:nvPr>
        </p:nvGraphicFramePr>
        <p:xfrm>
          <a:off x="4716016" y="2060848"/>
          <a:ext cx="432048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537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53516526"/>
              </p:ext>
            </p:extLst>
          </p:nvPr>
        </p:nvGraphicFramePr>
        <p:xfrm>
          <a:off x="33770" y="748893"/>
          <a:ext cx="3285483" cy="1763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57" y="116632"/>
            <a:ext cx="8229600" cy="441190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Р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аспределение расходов «социального блока»</a:t>
            </a:r>
            <a:b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2024-2026 годов</a:t>
            </a:r>
            <a:endParaRPr lang="ru-RU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66530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25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593306424"/>
              </p:ext>
            </p:extLst>
          </p:nvPr>
        </p:nvGraphicFramePr>
        <p:xfrm>
          <a:off x="-6306" y="4527054"/>
          <a:ext cx="3285483" cy="1763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0" y="4702691"/>
            <a:ext cx="3291794" cy="969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8 605,8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миллионов рублей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«социального блока»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 2026 году *</a:t>
            </a:r>
          </a:p>
          <a:p>
            <a:pPr algn="ctr"/>
            <a:endParaRPr lang="ru-RU" sz="1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173412"/>
              </p:ext>
            </p:extLst>
          </p:nvPr>
        </p:nvGraphicFramePr>
        <p:xfrm>
          <a:off x="4283968" y="908720"/>
          <a:ext cx="3851921" cy="17913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96"/>
                <a:gridCol w="792088"/>
                <a:gridCol w="2195737"/>
              </a:tblGrid>
              <a:tr h="16899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15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 666,4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entury Gothic" pitchFamily="34" charset="0"/>
                      </a:endParaRP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100,0%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entury Gothic" pitchFamily="34" charset="0"/>
                      </a:endParaRP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ВСЕГО расходов бюджета города Брянска</a:t>
                      </a:r>
                      <a:endParaRPr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3050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11 194,4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71,46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Расходы «социального блока»</a:t>
                      </a:r>
                      <a:endParaRPr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575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9 789,8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87,45%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Образование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182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565,6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5,05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Культура и кинематография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126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ea typeface="+mn-ea"/>
                          <a:cs typeface="+mn-cs"/>
                        </a:rPr>
                        <a:t>393,5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3,51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Социальная политика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7070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445,5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3,98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Физическая культура и спорт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2162381717"/>
              </p:ext>
            </p:extLst>
          </p:nvPr>
        </p:nvGraphicFramePr>
        <p:xfrm>
          <a:off x="12973" y="2636912"/>
          <a:ext cx="3285483" cy="1763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0" y="2841143"/>
            <a:ext cx="3291794" cy="969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9 514,9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миллионов рублей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«</a:t>
            </a:r>
            <a:r>
              <a:rPr lang="ru-RU" sz="1200" b="1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оциального блока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 2025 году *</a:t>
            </a:r>
          </a:p>
          <a:p>
            <a:pPr algn="ctr"/>
            <a:endParaRPr lang="ru-RU" sz="1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562631"/>
              </p:ext>
            </p:extLst>
          </p:nvPr>
        </p:nvGraphicFramePr>
        <p:xfrm>
          <a:off x="4283968" y="2841143"/>
          <a:ext cx="4469570" cy="178637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5427"/>
                <a:gridCol w="823261"/>
                <a:gridCol w="2790882"/>
              </a:tblGrid>
              <a:tr h="24729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12 448,9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116114" marR="116114" marT="31104" marB="31104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100,0%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116114" marR="116114" marT="31104" marB="31104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rtl="0" eaLnBrk="1" fontAlgn="b" latinLnBrk="0" hangingPunct="1"/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ВСЕГО расходов бюджета города Брянска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696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 9</a:t>
                      </a:r>
                      <a:r>
                        <a:rPr lang="ru-RU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 514,9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76,43%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rtl="0" eaLnBrk="1" fontAlgn="b" latinLnBrk="0" hangingPunct="1"/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Расходы «социального блока»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6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8 110,2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85,24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Образование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534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565,4</a:t>
                      </a:r>
                      <a:endParaRPr kumimoji="0"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5,94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Культура и кинематография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252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341,2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3,59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Социальная политика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970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498,1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5,24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Физическая культура и спорт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092784"/>
              </p:ext>
            </p:extLst>
          </p:nvPr>
        </p:nvGraphicFramePr>
        <p:xfrm>
          <a:off x="4333107" y="4919975"/>
          <a:ext cx="4788023" cy="175064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95"/>
                <a:gridCol w="792088"/>
                <a:gridCol w="3131840"/>
              </a:tblGrid>
              <a:tr h="241575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11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778,7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100,0%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rtl="0" eaLnBrk="1" fontAlgn="b" latinLnBrk="0" hangingPunct="1"/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ВСЕГО расходов бюджета города Брянска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5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8 605,8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73,06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rtl="0" eaLnBrk="1" fontAlgn="b" latinLnBrk="0" hangingPunct="1"/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Расходы «социального блока»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78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7 233,7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84,06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Образование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565,1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6,57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Культура и кинематография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416,1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4,84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Социальная политика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390,9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4,54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Физическая культура и спорт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-4677" y="984378"/>
            <a:ext cx="3291794" cy="984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11 194,4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миллионов рублей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«социального» блока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 2024 году</a:t>
            </a:r>
          </a:p>
          <a:p>
            <a:pPr algn="ctr"/>
            <a:endParaRPr lang="ru-RU" sz="2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76821"/>
            <a:ext cx="886618" cy="51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546" y="3953172"/>
            <a:ext cx="1440160" cy="109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177" y="2513321"/>
            <a:ext cx="923132" cy="501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960" y="5589240"/>
            <a:ext cx="90026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856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23186" y="462700"/>
            <a:ext cx="8372118" cy="471120"/>
          </a:xfrm>
          <a:prstGeom prst="rect">
            <a:avLst/>
          </a:prstGeom>
          <a:noFill/>
          <a:ln>
            <a:noFill/>
          </a:ln>
        </p:spPr>
        <p:txBody>
          <a:bodyPr wrap="square" lIns="100804" tIns="50402" rIns="100804" bIns="50402">
            <a:spAutoFit/>
          </a:bodyPr>
          <a:lstStyle/>
          <a:p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«Муниципальная программа</a:t>
            </a:r>
            <a:r>
              <a:rPr lang="ru-RU" sz="12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» - </a:t>
            </a:r>
          </a:p>
          <a:p>
            <a:r>
              <a:rPr lang="ru-RU" sz="12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это </a:t>
            </a:r>
            <a:r>
              <a:rPr lang="ru-RU" sz="1200" dirty="0">
                <a:latin typeface="Century Gothic" panose="020B0502020202020204" pitchFamily="34" charset="0"/>
                <a:cs typeface="Times New Roman" panose="02020603050405020304" pitchFamily="18" charset="0"/>
              </a:rPr>
              <a:t>система мероприятий взаимоувязанных по задачам, срокам осуществления и ресурсам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2110" y="12821"/>
            <a:ext cx="9131890" cy="476892"/>
          </a:xfrm>
          <a:prstGeom prst="rect">
            <a:avLst/>
          </a:prstGeom>
        </p:spPr>
        <p:txBody>
          <a:bodyPr vert="horz" lIns="0" tIns="50402" rIns="0" bIns="0" rtlCol="0" anchor="ctr">
            <a:noAutofit/>
          </a:bodyPr>
          <a:lstStyle>
            <a:lvl1pPr algn="ctr" defTabSz="1008038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Программные и непрограммные </a:t>
            </a:r>
            <a:b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расходы бюджета города Брянска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1144722769"/>
              </p:ext>
            </p:extLst>
          </p:nvPr>
        </p:nvGraphicFramePr>
        <p:xfrm>
          <a:off x="457257" y="930605"/>
          <a:ext cx="3566110" cy="1861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Пятиугольник 16"/>
          <p:cNvSpPr/>
          <p:nvPr/>
        </p:nvSpPr>
        <p:spPr>
          <a:xfrm rot="5400000">
            <a:off x="1995710" y="1576134"/>
            <a:ext cx="729070" cy="3291794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270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Программные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расходы 15 550,6</a:t>
            </a:r>
            <a:r>
              <a:rPr lang="ru-RU" sz="11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/>
                <a:cs typeface="Calibri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млн.руб</a:t>
            </a:r>
            <a:r>
              <a:rPr lang="ru-RU" sz="1600" b="1" dirty="0" smtClean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.</a:t>
            </a:r>
            <a:endParaRPr lang="ru-RU" sz="1600" b="1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  <p:sp>
        <p:nvSpPr>
          <p:cNvPr id="18" name="Пятиугольник 17"/>
          <p:cNvSpPr/>
          <p:nvPr/>
        </p:nvSpPr>
        <p:spPr>
          <a:xfrm rot="5400000">
            <a:off x="6493616" y="1559963"/>
            <a:ext cx="729070" cy="3291429"/>
          </a:xfrm>
          <a:prstGeom prst="homePlate">
            <a:avLst/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270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5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/>
                <a:cs typeface="Calibri"/>
              </a:rPr>
              <a:t>Неп</a:t>
            </a:r>
            <a:r>
              <a:rPr lang="ru-RU" sz="115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рограммные расходы </a:t>
            </a:r>
            <a:r>
              <a:rPr lang="ru-RU" sz="11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/>
                <a:cs typeface="Calibri"/>
              </a:rPr>
              <a:t>115,8</a:t>
            </a:r>
            <a:r>
              <a:rPr lang="ru-RU" sz="110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latin typeface="+mj-lt"/>
                <a:ea typeface="Calibri"/>
                <a:cs typeface="Calibri"/>
              </a:rPr>
              <a:t>млн.руб</a:t>
            </a:r>
            <a:r>
              <a:rPr lang="ru-RU" b="1" dirty="0" smtClean="0">
                <a:solidFill>
                  <a:schemeClr val="tx1"/>
                </a:solidFill>
                <a:latin typeface="+mj-lt"/>
                <a:ea typeface="Calibri"/>
                <a:cs typeface="Calibri"/>
              </a:rPr>
              <a:t>.</a:t>
            </a:r>
            <a:endParaRPr lang="ru-RU" sz="1050" b="1" dirty="0">
              <a:solidFill>
                <a:schemeClr val="tx1"/>
              </a:solidFill>
              <a:effectLst/>
              <a:latin typeface="+mj-lt"/>
              <a:ea typeface="Calibri"/>
              <a:cs typeface="Times New Roman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2275619291"/>
              </p:ext>
            </p:extLst>
          </p:nvPr>
        </p:nvGraphicFramePr>
        <p:xfrm>
          <a:off x="5072066" y="928670"/>
          <a:ext cx="3566110" cy="1861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Пирог 25"/>
          <p:cNvSpPr>
            <a:spLocks noChangeAspect="1"/>
          </p:cNvSpPr>
          <p:nvPr/>
        </p:nvSpPr>
        <p:spPr>
          <a:xfrm>
            <a:off x="640134" y="5205332"/>
            <a:ext cx="2103091" cy="1126602"/>
          </a:xfrm>
          <a:prstGeom prst="pie">
            <a:avLst>
              <a:gd name="adj1" fmla="val 0"/>
              <a:gd name="adj2" fmla="val 1905387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ирог 27"/>
          <p:cNvSpPr>
            <a:spLocks noChangeAspect="1"/>
          </p:cNvSpPr>
          <p:nvPr/>
        </p:nvSpPr>
        <p:spPr>
          <a:xfrm>
            <a:off x="3566174" y="5205332"/>
            <a:ext cx="2103091" cy="1126602"/>
          </a:xfrm>
          <a:prstGeom prst="pie">
            <a:avLst>
              <a:gd name="adj1" fmla="val 0"/>
              <a:gd name="adj2" fmla="val 1905387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ирог 28"/>
          <p:cNvSpPr>
            <a:spLocks noChangeAspect="1"/>
          </p:cNvSpPr>
          <p:nvPr/>
        </p:nvSpPr>
        <p:spPr>
          <a:xfrm>
            <a:off x="3758542" y="5163650"/>
            <a:ext cx="2103091" cy="1126602"/>
          </a:xfrm>
          <a:prstGeom prst="pie">
            <a:avLst>
              <a:gd name="adj1" fmla="val 19054446"/>
              <a:gd name="adj2" fmla="val 21599195"/>
            </a:avLst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ирог 29"/>
          <p:cNvSpPr>
            <a:spLocks noChangeAspect="1"/>
          </p:cNvSpPr>
          <p:nvPr/>
        </p:nvSpPr>
        <p:spPr>
          <a:xfrm>
            <a:off x="6492213" y="5205332"/>
            <a:ext cx="2103091" cy="1126602"/>
          </a:xfrm>
          <a:prstGeom prst="pie">
            <a:avLst>
              <a:gd name="adj1" fmla="val 0"/>
              <a:gd name="adj2" fmla="val 1939074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150063" y="6371139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2024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114807" y="6371139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2025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081249" y="6371139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92335" y="4898644"/>
            <a:ext cx="109196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15 550,6</a:t>
            </a:r>
            <a:endParaRPr lang="ru-RU" sz="1800" b="1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38" name="Пирог 37"/>
          <p:cNvSpPr>
            <a:spLocks noChangeAspect="1"/>
          </p:cNvSpPr>
          <p:nvPr/>
        </p:nvSpPr>
        <p:spPr>
          <a:xfrm>
            <a:off x="823012" y="5163650"/>
            <a:ext cx="2103091" cy="1126602"/>
          </a:xfrm>
          <a:prstGeom prst="pie">
            <a:avLst>
              <a:gd name="adj1" fmla="val 19056469"/>
              <a:gd name="adj2" fmla="val 21595673"/>
            </a:avLst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Пирог 38"/>
          <p:cNvSpPr>
            <a:spLocks noChangeAspect="1"/>
          </p:cNvSpPr>
          <p:nvPr/>
        </p:nvSpPr>
        <p:spPr>
          <a:xfrm>
            <a:off x="6690632" y="5163650"/>
            <a:ext cx="2103091" cy="1126602"/>
          </a:xfrm>
          <a:prstGeom prst="pie">
            <a:avLst>
              <a:gd name="adj1" fmla="val 19372927"/>
              <a:gd name="adj2" fmla="val 21598204"/>
            </a:avLst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033920" y="4898644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115,8</a:t>
            </a:r>
          </a:p>
          <a:p>
            <a:pPr algn="ctr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073726" y="4578272"/>
            <a:ext cx="10919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1800" b="1" dirty="0" smtClean="0">
              <a:solidFill>
                <a:schemeClr val="accent3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12 200,2</a:t>
            </a:r>
            <a:endParaRPr lang="ru-RU" sz="800" b="1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4951695" y="4898644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248,7</a:t>
            </a:r>
          </a:p>
          <a:p>
            <a:pPr algn="ctr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181612" y="4590591"/>
            <a:ext cx="11987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800" b="1" dirty="0" smtClean="0">
              <a:solidFill>
                <a:schemeClr val="accent3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11 378,1</a:t>
            </a:r>
          </a:p>
          <a:p>
            <a:pPr lvl="0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7877735" y="4898644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400,6</a:t>
            </a:r>
          </a:p>
          <a:p>
            <a:pPr algn="ctr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212071" y="3673940"/>
            <a:ext cx="3292160" cy="1105704"/>
          </a:xfrm>
          <a:prstGeom prst="roundRect">
            <a:avLst>
              <a:gd name="adj" fmla="val 10288"/>
            </a:avLst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 </a:t>
            </a:r>
            <a:r>
              <a:rPr lang="ru-RU" sz="11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не вошедшие в мероприятия </a:t>
            </a:r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муниципальных </a:t>
            </a:r>
            <a:r>
              <a:rPr lang="ru-RU" sz="11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программ, в том числе на содержание </a:t>
            </a:r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БГСНД, КСП, резервный фонд БГА и другие</a:t>
            </a:r>
            <a:endParaRPr lang="ru-RU" sz="1100" dirty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0135" y="3673940"/>
            <a:ext cx="3292160" cy="1105704"/>
          </a:xfrm>
          <a:prstGeom prst="roundRect">
            <a:avLst>
              <a:gd name="adj" fmla="val 1028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распределены исходя из необходимости достижения запланированных индикаторов и конечных результатов по </a:t>
            </a:r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муниципальным </a:t>
            </a:r>
            <a:r>
              <a:rPr lang="ru-RU" sz="11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программам </a:t>
            </a:r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города Брянска</a:t>
            </a:r>
            <a:endParaRPr lang="ru-RU" sz="1100" dirty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21771" y="1726594"/>
            <a:ext cx="1247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Century Gothic" pitchFamily="34" charset="0"/>
              </a:rPr>
              <a:t>  </a:t>
            </a:r>
            <a:r>
              <a:rPr lang="ru-RU" sz="1400" b="1" dirty="0" smtClean="0">
                <a:latin typeface="Century Gothic" pitchFamily="34" charset="0"/>
              </a:rPr>
              <a:t>2024</a:t>
            </a:r>
            <a:r>
              <a:rPr lang="ru-RU" sz="1600" b="1" dirty="0" smtClean="0">
                <a:latin typeface="Century Gothic" pitchFamily="34" charset="0"/>
              </a:rPr>
              <a:t>год</a:t>
            </a:r>
            <a:endParaRPr lang="ru-RU" sz="1600" b="1" dirty="0">
              <a:latin typeface="Century Gothic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1612" y="1713762"/>
            <a:ext cx="1315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Century Gothic" pitchFamily="34" charset="0"/>
              </a:rPr>
              <a:t>2024 год</a:t>
            </a:r>
            <a:endParaRPr lang="ru-RU" sz="16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038230" y="5486501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0,74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964270" y="5486501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2,00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890309" y="5486501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3,40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123846" y="5878406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99,26%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958444" y="5878406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98,00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067363" y="5878406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96,60%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675091" y="6247738"/>
            <a:ext cx="2133600" cy="610262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530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42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1803;p47">
            <a:extLst>
              <a:ext uri="{FF2B5EF4-FFF2-40B4-BE49-F238E27FC236}">
                <a16:creationId xmlns="" xmlns:a16="http://schemas.microsoft.com/office/drawing/2014/main" id="{38BD6998-18AD-4DF8-8336-554F9A6740EA}"/>
              </a:ext>
            </a:extLst>
          </p:cNvPr>
          <p:cNvSpPr/>
          <p:nvPr/>
        </p:nvSpPr>
        <p:spPr>
          <a:xfrm>
            <a:off x="8537795" y="2257339"/>
            <a:ext cx="570883" cy="361647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sym typeface="+mn-lt"/>
            </a:endParaRPr>
          </a:p>
        </p:txBody>
      </p:sp>
      <p:sp>
        <p:nvSpPr>
          <p:cNvPr id="89" name="Google Shape;1803;p47">
            <a:extLst>
              <a:ext uri="{FF2B5EF4-FFF2-40B4-BE49-F238E27FC236}">
                <a16:creationId xmlns="" xmlns:a16="http://schemas.microsoft.com/office/drawing/2014/main" id="{38BD6998-18AD-4DF8-8336-554F9A6740EA}"/>
              </a:ext>
            </a:extLst>
          </p:cNvPr>
          <p:cNvSpPr/>
          <p:nvPr/>
        </p:nvSpPr>
        <p:spPr>
          <a:xfrm>
            <a:off x="8537796" y="2731496"/>
            <a:ext cx="578896" cy="361647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sym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488" y="4866279"/>
            <a:ext cx="1336614" cy="1782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9" name="Freeform 12">
            <a:extLst>
              <a:ext uri="{FF2B5EF4-FFF2-40B4-BE49-F238E27FC236}">
                <a16:creationId xmlns="" xmlns:a16="http://schemas.microsoft.com/office/drawing/2014/main" id="{6B5DC81A-068B-428C-A2E0-34A9D9A04575}"/>
              </a:ext>
            </a:extLst>
          </p:cNvPr>
          <p:cNvSpPr>
            <a:spLocks/>
          </p:cNvSpPr>
          <p:nvPr/>
        </p:nvSpPr>
        <p:spPr bwMode="auto">
          <a:xfrm rot="546258">
            <a:off x="3733473" y="3477902"/>
            <a:ext cx="835469" cy="416563"/>
          </a:xfrm>
          <a:custGeom>
            <a:avLst/>
            <a:gdLst>
              <a:gd name="T0" fmla="*/ 0 w 1920"/>
              <a:gd name="T1" fmla="*/ 231 h 592"/>
              <a:gd name="T2" fmla="*/ 1920 w 1920"/>
              <a:gd name="T3" fmla="*/ 592 h 592"/>
              <a:gd name="T4" fmla="*/ 1920 w 1920"/>
              <a:gd name="T5" fmla="*/ 155 h 592"/>
              <a:gd name="T6" fmla="*/ 0 w 1920"/>
              <a:gd name="T7" fmla="*/ 0 h 592"/>
              <a:gd name="T8" fmla="*/ 0 w 1920"/>
              <a:gd name="T9" fmla="*/ 23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0" h="592">
                <a:moveTo>
                  <a:pt x="0" y="231"/>
                </a:moveTo>
                <a:lnTo>
                  <a:pt x="1920" y="592"/>
                </a:lnTo>
                <a:lnTo>
                  <a:pt x="1920" y="155"/>
                </a:lnTo>
                <a:lnTo>
                  <a:pt x="0" y="0"/>
                </a:lnTo>
                <a:lnTo>
                  <a:pt x="0" y="231"/>
                </a:lnTo>
                <a:close/>
              </a:path>
            </a:pathLst>
          </a:custGeom>
          <a:solidFill>
            <a:srgbClr val="457367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120" name="Freeform 11">
            <a:extLst>
              <a:ext uri="{FF2B5EF4-FFF2-40B4-BE49-F238E27FC236}">
                <a16:creationId xmlns="" xmlns:a16="http://schemas.microsoft.com/office/drawing/2014/main" id="{F34555EC-F0AC-4ADB-9798-E90BFD50E8A3}"/>
              </a:ext>
            </a:extLst>
          </p:cNvPr>
          <p:cNvSpPr>
            <a:spLocks/>
          </p:cNvSpPr>
          <p:nvPr/>
        </p:nvSpPr>
        <p:spPr bwMode="auto">
          <a:xfrm rot="21176704">
            <a:off x="4512246" y="3476798"/>
            <a:ext cx="628279" cy="449454"/>
          </a:xfrm>
          <a:custGeom>
            <a:avLst/>
            <a:gdLst>
              <a:gd name="T0" fmla="*/ 1201 w 1201"/>
              <a:gd name="T1" fmla="*/ 210 h 564"/>
              <a:gd name="T2" fmla="*/ 0 w 1201"/>
              <a:gd name="T3" fmla="*/ 564 h 564"/>
              <a:gd name="T4" fmla="*/ 0 w 1201"/>
              <a:gd name="T5" fmla="*/ 127 h 564"/>
              <a:gd name="T6" fmla="*/ 1201 w 1201"/>
              <a:gd name="T7" fmla="*/ 0 h 564"/>
              <a:gd name="T8" fmla="*/ 1201 w 1201"/>
              <a:gd name="T9" fmla="*/ 21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1" h="564">
                <a:moveTo>
                  <a:pt x="1201" y="210"/>
                </a:moveTo>
                <a:lnTo>
                  <a:pt x="0" y="564"/>
                </a:lnTo>
                <a:lnTo>
                  <a:pt x="0" y="127"/>
                </a:lnTo>
                <a:lnTo>
                  <a:pt x="1201" y="0"/>
                </a:lnTo>
                <a:lnTo>
                  <a:pt x="1201" y="210"/>
                </a:lnTo>
                <a:close/>
              </a:path>
            </a:pathLst>
          </a:custGeom>
          <a:solidFill>
            <a:srgbClr val="496F6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118" name="Freeform 9">
            <a:extLst>
              <a:ext uri="{FF2B5EF4-FFF2-40B4-BE49-F238E27FC236}">
                <a16:creationId xmlns="" xmlns:a16="http://schemas.microsoft.com/office/drawing/2014/main" id="{7059FC6D-29C5-4B56-AF87-213E417C28C7}"/>
              </a:ext>
            </a:extLst>
          </p:cNvPr>
          <p:cNvSpPr>
            <a:spLocks/>
          </p:cNvSpPr>
          <p:nvPr/>
        </p:nvSpPr>
        <p:spPr bwMode="auto">
          <a:xfrm>
            <a:off x="3741661" y="3123872"/>
            <a:ext cx="1375512" cy="556275"/>
          </a:xfrm>
          <a:custGeom>
            <a:avLst/>
            <a:gdLst>
              <a:gd name="T0" fmla="*/ 0 w 3121"/>
              <a:gd name="T1" fmla="*/ 134 h 289"/>
              <a:gd name="T2" fmla="*/ 1920 w 3121"/>
              <a:gd name="T3" fmla="*/ 289 h 289"/>
              <a:gd name="T4" fmla="*/ 3121 w 3121"/>
              <a:gd name="T5" fmla="*/ 162 h 289"/>
              <a:gd name="T6" fmla="*/ 1917 w 3121"/>
              <a:gd name="T7" fmla="*/ 0 h 289"/>
              <a:gd name="T8" fmla="*/ 0 w 3121"/>
              <a:gd name="T9" fmla="*/ 134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1" h="289">
                <a:moveTo>
                  <a:pt x="0" y="134"/>
                </a:moveTo>
                <a:lnTo>
                  <a:pt x="1920" y="289"/>
                </a:lnTo>
                <a:lnTo>
                  <a:pt x="3121" y="162"/>
                </a:lnTo>
                <a:lnTo>
                  <a:pt x="1917" y="0"/>
                </a:lnTo>
                <a:lnTo>
                  <a:pt x="0" y="134"/>
                </a:lnTo>
                <a:close/>
              </a:path>
            </a:pathLst>
          </a:custGeom>
          <a:solidFill>
            <a:srgbClr val="585E6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25373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  <p:cxnSp>
        <p:nvCxnSpPr>
          <p:cNvPr id="1162" name="Прямая соединительная линия 1161"/>
          <p:cNvCxnSpPr/>
          <p:nvPr/>
        </p:nvCxnSpPr>
        <p:spPr>
          <a:xfrm>
            <a:off x="8460432" y="1899032"/>
            <a:ext cx="0" cy="1962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8" name="TextBox 1167"/>
          <p:cNvSpPr txBox="1"/>
          <p:nvPr/>
        </p:nvSpPr>
        <p:spPr>
          <a:xfrm>
            <a:off x="8537796" y="2314915"/>
            <a:ext cx="840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15 550,6</a:t>
            </a:r>
            <a:endParaRPr lang="ru-RU" sz="1000" b="1" dirty="0">
              <a:solidFill>
                <a:srgbClr val="002060"/>
              </a:solidFill>
            </a:endParaRPr>
          </a:p>
        </p:txBody>
      </p:sp>
      <p:graphicFrame>
        <p:nvGraphicFramePr>
          <p:cNvPr id="1203" name="Таблица 12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501986"/>
              </p:ext>
            </p:extLst>
          </p:nvPr>
        </p:nvGraphicFramePr>
        <p:xfrm>
          <a:off x="12483" y="574426"/>
          <a:ext cx="3695421" cy="58674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832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40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040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0570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Муниципальная программа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2024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2025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2026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140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Стимулирование экономической активности в городе Брянске</a:t>
                      </a:r>
                      <a:endParaRPr lang="ru-RU" sz="900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996,7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840,3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947,7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920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Повышение безопасности дорожного движения в городе Брянске</a:t>
                      </a:r>
                      <a:endParaRPr lang="ru-RU" sz="900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1 674,7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606,1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572,3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579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Осуществление полномочий исполнительного органа МСУ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662,5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564,4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670,2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Управление муниципальными финансами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243,1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274,4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262,8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432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Развитие образования в городе Брянске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 </a:t>
                      </a:r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438,9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7 876,6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6 999,7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920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Поддержка и сохранение культуры и искусства в городе Брянске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967,5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850,5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850,5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140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Осуществление</a:t>
                      </a:r>
                      <a:r>
                        <a:rPr lang="ru-RU" sz="900" b="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полномочий исполнительного органа МСУ по участию в профилактике терроризма и экстремизма, минимизации и (или) ликвидации последствий их проявления на территории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40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Жилищно-коммунальное хозяйство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713,2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419,1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415,4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5229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Развитие градостроительства на территории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59,3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59,3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59,3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86234188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Формирование современной городской среды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134,6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5432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Молодежная и семейная политика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138,5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138,1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138,1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2060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Физическая культура и спорт в городе Брянске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446,1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498,6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391,4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Управление и распоряжение муниципальной собственностью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72,6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72,7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70,8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1093" name="组合 52">
            <a:extLst>
              <a:ext uri="{FF2B5EF4-FFF2-40B4-BE49-F238E27FC236}">
                <a16:creationId xmlns="" xmlns:a16="http://schemas.microsoft.com/office/drawing/2014/main" id="{538516A8-498A-4AF1-8ABD-01E7376E9B00}"/>
              </a:ext>
            </a:extLst>
          </p:cNvPr>
          <p:cNvGrpSpPr/>
          <p:nvPr/>
        </p:nvGrpSpPr>
        <p:grpSpPr>
          <a:xfrm>
            <a:off x="3658725" y="1538689"/>
            <a:ext cx="1416414" cy="1790335"/>
            <a:chOff x="3834159" y="1265238"/>
            <a:chExt cx="5219354" cy="3746500"/>
          </a:xfrm>
        </p:grpSpPr>
        <p:grpSp>
          <p:nvGrpSpPr>
            <p:cNvPr id="1095" name="组合 4">
              <a:extLst>
                <a:ext uri="{FF2B5EF4-FFF2-40B4-BE49-F238E27FC236}">
                  <a16:creationId xmlns="" xmlns:a16="http://schemas.microsoft.com/office/drawing/2014/main" id="{3F2EFF7F-D8CD-4C5A-AB37-4DBC57EBB8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34159" y="3859213"/>
              <a:ext cx="5208241" cy="1152525"/>
              <a:chOff x="3365052" y="4143375"/>
              <a:chExt cx="5208242" cy="1152525"/>
            </a:xfrm>
          </p:grpSpPr>
          <p:sp>
            <p:nvSpPr>
              <p:cNvPr id="1112" name="Freeform 9">
                <a:extLst>
                  <a:ext uri="{FF2B5EF4-FFF2-40B4-BE49-F238E27FC236}">
                    <a16:creationId xmlns="" xmlns:a16="http://schemas.microsoft.com/office/drawing/2014/main" id="{7059FC6D-29C5-4B56-AF87-213E417C2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143375"/>
                <a:ext cx="4954588" cy="458787"/>
              </a:xfrm>
              <a:custGeom>
                <a:avLst/>
                <a:gdLst>
                  <a:gd name="T0" fmla="*/ 0 w 3121"/>
                  <a:gd name="T1" fmla="*/ 134 h 289"/>
                  <a:gd name="T2" fmla="*/ 1920 w 3121"/>
                  <a:gd name="T3" fmla="*/ 289 h 289"/>
                  <a:gd name="T4" fmla="*/ 3121 w 3121"/>
                  <a:gd name="T5" fmla="*/ 162 h 289"/>
                  <a:gd name="T6" fmla="*/ 1917 w 3121"/>
                  <a:gd name="T7" fmla="*/ 0 h 289"/>
                  <a:gd name="T8" fmla="*/ 0 w 3121"/>
                  <a:gd name="T9" fmla="*/ 13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89">
                    <a:moveTo>
                      <a:pt x="0" y="134"/>
                    </a:moveTo>
                    <a:lnTo>
                      <a:pt x="1920" y="289"/>
                    </a:lnTo>
                    <a:lnTo>
                      <a:pt x="3121" y="162"/>
                    </a:lnTo>
                    <a:lnTo>
                      <a:pt x="1917" y="0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802D0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3" name="Freeform 11">
                <a:extLst>
                  <a:ext uri="{FF2B5EF4-FFF2-40B4-BE49-F238E27FC236}">
                    <a16:creationId xmlns="" xmlns:a16="http://schemas.microsoft.com/office/drawing/2014/main" id="{F34555EC-F0AC-4ADB-9798-E90BFD50E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7" y="4400550"/>
                <a:ext cx="1906587" cy="895350"/>
              </a:xfrm>
              <a:custGeom>
                <a:avLst/>
                <a:gdLst>
                  <a:gd name="T0" fmla="*/ 1201 w 1201"/>
                  <a:gd name="T1" fmla="*/ 210 h 564"/>
                  <a:gd name="T2" fmla="*/ 0 w 1201"/>
                  <a:gd name="T3" fmla="*/ 564 h 564"/>
                  <a:gd name="T4" fmla="*/ 0 w 1201"/>
                  <a:gd name="T5" fmla="*/ 127 h 564"/>
                  <a:gd name="T6" fmla="*/ 1201 w 1201"/>
                  <a:gd name="T7" fmla="*/ 0 h 564"/>
                  <a:gd name="T8" fmla="*/ 1201 w 1201"/>
                  <a:gd name="T9" fmla="*/ 21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64">
                    <a:moveTo>
                      <a:pt x="1201" y="210"/>
                    </a:moveTo>
                    <a:lnTo>
                      <a:pt x="0" y="564"/>
                    </a:lnTo>
                    <a:lnTo>
                      <a:pt x="0" y="127"/>
                    </a:lnTo>
                    <a:lnTo>
                      <a:pt x="1201" y="0"/>
                    </a:lnTo>
                    <a:lnTo>
                      <a:pt x="1201" y="210"/>
                    </a:lnTo>
                    <a:close/>
                  </a:path>
                </a:pathLst>
              </a:custGeom>
              <a:solidFill>
                <a:srgbClr val="AA600D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4" name="Freeform 12">
                <a:extLst>
                  <a:ext uri="{FF2B5EF4-FFF2-40B4-BE49-F238E27FC236}">
                    <a16:creationId xmlns="" xmlns:a16="http://schemas.microsoft.com/office/drawing/2014/main" id="{6B5DC81A-068B-428C-A2E0-34A9D9A04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1" cy="939800"/>
              </a:xfrm>
              <a:custGeom>
                <a:avLst/>
                <a:gdLst>
                  <a:gd name="T0" fmla="*/ 0 w 1920"/>
                  <a:gd name="T1" fmla="*/ 231 h 592"/>
                  <a:gd name="T2" fmla="*/ 1920 w 1920"/>
                  <a:gd name="T3" fmla="*/ 592 h 592"/>
                  <a:gd name="T4" fmla="*/ 1920 w 1920"/>
                  <a:gd name="T5" fmla="*/ 155 h 592"/>
                  <a:gd name="T6" fmla="*/ 0 w 1920"/>
                  <a:gd name="T7" fmla="*/ 0 h 592"/>
                  <a:gd name="T8" fmla="*/ 0 w 1920"/>
                  <a:gd name="T9" fmla="*/ 231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92">
                    <a:moveTo>
                      <a:pt x="0" y="231"/>
                    </a:moveTo>
                    <a:lnTo>
                      <a:pt x="1920" y="592"/>
                    </a:lnTo>
                    <a:lnTo>
                      <a:pt x="1920" y="155"/>
                    </a:lnTo>
                    <a:lnTo>
                      <a:pt x="0" y="0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F5A60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5" name="Freeform 19">
                <a:extLst>
                  <a:ext uri="{FF2B5EF4-FFF2-40B4-BE49-F238E27FC236}">
                    <a16:creationId xmlns="" xmlns:a16="http://schemas.microsoft.com/office/drawing/2014/main" id="{5F5A7F08-CC90-48B0-9C50-3B5F05E9A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0" cy="246063"/>
              </a:xfrm>
              <a:custGeom>
                <a:avLst/>
                <a:gdLst>
                  <a:gd name="T0" fmla="*/ 3048000 w 558"/>
                  <a:gd name="T1" fmla="*/ 246063 h 45"/>
                  <a:gd name="T2" fmla="*/ 0 w 558"/>
                  <a:gd name="T3" fmla="*/ 0 h 45"/>
                  <a:gd name="T4" fmla="*/ 3048000 w 558"/>
                  <a:gd name="T5" fmla="*/ 246063 h 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45">
                    <a:moveTo>
                      <a:pt x="558" y="45"/>
                    </a:moveTo>
                    <a:cubicBezTo>
                      <a:pt x="371" y="30"/>
                      <a:pt x="186" y="21"/>
                      <a:pt x="0" y="0"/>
                    </a:cubicBezTo>
                    <a:cubicBezTo>
                      <a:pt x="188" y="16"/>
                      <a:pt x="383" y="24"/>
                      <a:pt x="55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6" name="Freeform 20">
                <a:extLst>
                  <a:ext uri="{FF2B5EF4-FFF2-40B4-BE49-F238E27FC236}">
                    <a16:creationId xmlns="" xmlns:a16="http://schemas.microsoft.com/office/drawing/2014/main" id="{9296F95A-2F9D-4244-9A0D-34BA8F98C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4400550"/>
                <a:ext cx="1895475" cy="201613"/>
              </a:xfrm>
              <a:custGeom>
                <a:avLst/>
                <a:gdLst>
                  <a:gd name="T0" fmla="*/ 0 w 347"/>
                  <a:gd name="T1" fmla="*/ 201613 h 37"/>
                  <a:gd name="T2" fmla="*/ 1895475 w 347"/>
                  <a:gd name="T3" fmla="*/ 0 h 37"/>
                  <a:gd name="T4" fmla="*/ 0 w 347"/>
                  <a:gd name="T5" fmla="*/ 201613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7">
                    <a:moveTo>
                      <a:pt x="0" y="37"/>
                    </a:moveTo>
                    <a:cubicBezTo>
                      <a:pt x="116" y="22"/>
                      <a:pt x="231" y="20"/>
                      <a:pt x="347" y="0"/>
                    </a:cubicBezTo>
                    <a:cubicBezTo>
                      <a:pt x="230" y="15"/>
                      <a:pt x="109" y="16"/>
                      <a:pt x="0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7" name="Freeform 25">
                <a:extLst>
                  <a:ext uri="{FF2B5EF4-FFF2-40B4-BE49-F238E27FC236}">
                    <a16:creationId xmlns="" xmlns:a16="http://schemas.microsoft.com/office/drawing/2014/main" id="{0BE2A400-FD33-4CF2-BA4B-CC2E8A69C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4602163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8" name="文本框 33">
                <a:extLst>
                  <a:ext uri="{FF2B5EF4-FFF2-40B4-BE49-F238E27FC236}">
                    <a16:creationId xmlns="" xmlns:a16="http://schemas.microsoft.com/office/drawing/2014/main" id="{86DA3E89-88A3-47B1-8C9E-69BE7476FF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486291">
                <a:off x="3365052" y="4446757"/>
                <a:ext cx="3923374" cy="708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2025</a:t>
                </a:r>
                <a:r>
                  <a:rPr lang="ru-RU" altLang="zh-CN" sz="16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год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96" name="组合 2">
              <a:extLst>
                <a:ext uri="{FF2B5EF4-FFF2-40B4-BE49-F238E27FC236}">
                  <a16:creationId xmlns="" xmlns:a16="http://schemas.microsoft.com/office/drawing/2014/main" id="{F20AB511-D927-4AD7-998A-DD6B10E1D4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98925" y="1265238"/>
              <a:ext cx="4954588" cy="1454150"/>
              <a:chOff x="3618706" y="1570038"/>
              <a:chExt cx="4954588" cy="1454150"/>
            </a:xfrm>
          </p:grpSpPr>
          <p:sp>
            <p:nvSpPr>
              <p:cNvPr id="1108" name="Freeform 17">
                <a:extLst>
                  <a:ext uri="{FF2B5EF4-FFF2-40B4-BE49-F238E27FC236}">
                    <a16:creationId xmlns="" xmlns:a16="http://schemas.microsoft.com/office/drawing/2014/main" id="{08D1BB2F-5DF9-493A-9920-FBDFA1076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2330450"/>
                <a:ext cx="3048000" cy="693738"/>
              </a:xfrm>
              <a:custGeom>
                <a:avLst/>
                <a:gdLst>
                  <a:gd name="T0" fmla="*/ 3048000 w 558"/>
                  <a:gd name="T1" fmla="*/ 0 h 127"/>
                  <a:gd name="T2" fmla="*/ 0 w 558"/>
                  <a:gd name="T3" fmla="*/ 693738 h 127"/>
                  <a:gd name="T4" fmla="*/ 3048000 w 558"/>
                  <a:gd name="T5" fmla="*/ 0 h 1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127">
                    <a:moveTo>
                      <a:pt x="558" y="0"/>
                    </a:moveTo>
                    <a:cubicBezTo>
                      <a:pt x="376" y="44"/>
                      <a:pt x="184" y="92"/>
                      <a:pt x="0" y="127"/>
                    </a:cubicBezTo>
                    <a:cubicBezTo>
                      <a:pt x="184" y="85"/>
                      <a:pt x="385" y="34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9" name="Freeform 21">
                <a:extLst>
                  <a:ext uri="{FF2B5EF4-FFF2-40B4-BE49-F238E27FC236}">
                    <a16:creationId xmlns="" xmlns:a16="http://schemas.microsoft.com/office/drawing/2014/main" id="{66661262-ACFE-4B89-8B19-6AF734FA3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2330450"/>
                <a:ext cx="1906588" cy="666750"/>
              </a:xfrm>
              <a:custGeom>
                <a:avLst/>
                <a:gdLst>
                  <a:gd name="T0" fmla="*/ 0 w 349"/>
                  <a:gd name="T1" fmla="*/ 0 h 122"/>
                  <a:gd name="T2" fmla="*/ 1906588 w 349"/>
                  <a:gd name="T3" fmla="*/ 666750 h 122"/>
                  <a:gd name="T4" fmla="*/ 0 w 349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9" h="122">
                    <a:moveTo>
                      <a:pt x="0" y="0"/>
                    </a:moveTo>
                    <a:cubicBezTo>
                      <a:pt x="111" y="44"/>
                      <a:pt x="236" y="87"/>
                      <a:pt x="349" y="122"/>
                    </a:cubicBezTo>
                    <a:cubicBezTo>
                      <a:pt x="237" y="80"/>
                      <a:pt x="106" y="3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0" name="Freeform 23">
                <a:extLst>
                  <a:ext uri="{FF2B5EF4-FFF2-40B4-BE49-F238E27FC236}">
                    <a16:creationId xmlns="" xmlns:a16="http://schemas.microsoft.com/office/drawing/2014/main" id="{6BFEA428-04EA-4BE0-810E-DBC5D87C7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1570038"/>
                <a:ext cx="33338" cy="754063"/>
              </a:xfrm>
              <a:custGeom>
                <a:avLst/>
                <a:gdLst>
                  <a:gd name="T0" fmla="*/ 16669 w 6"/>
                  <a:gd name="T1" fmla="*/ 0 h 138"/>
                  <a:gd name="T2" fmla="*/ 16669 w 6"/>
                  <a:gd name="T3" fmla="*/ 754063 h 138"/>
                  <a:gd name="T4" fmla="*/ 16669 w 6"/>
                  <a:gd name="T5" fmla="*/ 0 h 1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38">
                    <a:moveTo>
                      <a:pt x="3" y="0"/>
                    </a:moveTo>
                    <a:cubicBezTo>
                      <a:pt x="5" y="54"/>
                      <a:pt x="6" y="87"/>
                      <a:pt x="3" y="138"/>
                    </a:cubicBezTo>
                    <a:cubicBezTo>
                      <a:pt x="1" y="87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97" name="组合 3">
              <a:extLst>
                <a:ext uri="{FF2B5EF4-FFF2-40B4-BE49-F238E27FC236}">
                  <a16:creationId xmlns="" xmlns:a16="http://schemas.microsoft.com/office/drawing/2014/main" id="{1316F884-86D9-421F-B99C-9BD2F602FC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55648" y="2713038"/>
              <a:ext cx="5097865" cy="1131887"/>
              <a:chOff x="3475429" y="3017838"/>
              <a:chExt cx="5097865" cy="1131888"/>
            </a:xfrm>
          </p:grpSpPr>
          <p:sp>
            <p:nvSpPr>
              <p:cNvPr id="1098" name="Freeform 8">
                <a:extLst>
                  <a:ext uri="{FF2B5EF4-FFF2-40B4-BE49-F238E27FC236}">
                    <a16:creationId xmlns="" xmlns:a16="http://schemas.microsoft.com/office/drawing/2014/main" id="{5E807D07-B7F1-4804-B4E5-450649264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9"/>
                <a:ext cx="4954588" cy="465137"/>
              </a:xfrm>
              <a:custGeom>
                <a:avLst/>
                <a:gdLst>
                  <a:gd name="T0" fmla="*/ 0 w 3121"/>
                  <a:gd name="T1" fmla="*/ 128 h 293"/>
                  <a:gd name="T2" fmla="*/ 1920 w 3121"/>
                  <a:gd name="T3" fmla="*/ 0 h 293"/>
                  <a:gd name="T4" fmla="*/ 3121 w 3121"/>
                  <a:gd name="T5" fmla="*/ 114 h 293"/>
                  <a:gd name="T6" fmla="*/ 1917 w 3121"/>
                  <a:gd name="T7" fmla="*/ 293 h 293"/>
                  <a:gd name="T8" fmla="*/ 0 w 3121"/>
                  <a:gd name="T9" fmla="*/ 12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93">
                    <a:moveTo>
                      <a:pt x="0" y="128"/>
                    </a:moveTo>
                    <a:lnTo>
                      <a:pt x="1920" y="0"/>
                    </a:lnTo>
                    <a:lnTo>
                      <a:pt x="3121" y="114"/>
                    </a:lnTo>
                    <a:lnTo>
                      <a:pt x="1917" y="293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6C6B6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99" name="Freeform 13">
                <a:extLst>
                  <a:ext uri="{FF2B5EF4-FFF2-40B4-BE49-F238E27FC236}">
                    <a16:creationId xmlns="" xmlns:a16="http://schemas.microsoft.com/office/drawing/2014/main" id="{EAFCCEAD-4826-4AAB-8D28-24F57B14D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017838"/>
                <a:ext cx="1906588" cy="847726"/>
              </a:xfrm>
              <a:custGeom>
                <a:avLst/>
                <a:gdLst>
                  <a:gd name="T0" fmla="*/ 1201 w 1201"/>
                  <a:gd name="T1" fmla="*/ 327 h 534"/>
                  <a:gd name="T2" fmla="*/ 0 w 1201"/>
                  <a:gd name="T3" fmla="*/ 0 h 534"/>
                  <a:gd name="T4" fmla="*/ 0 w 1201"/>
                  <a:gd name="T5" fmla="*/ 420 h 534"/>
                  <a:gd name="T6" fmla="*/ 1201 w 1201"/>
                  <a:gd name="T7" fmla="*/ 534 h 534"/>
                  <a:gd name="T8" fmla="*/ 1201 w 1201"/>
                  <a:gd name="T9" fmla="*/ 327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34">
                    <a:moveTo>
                      <a:pt x="1201" y="327"/>
                    </a:moveTo>
                    <a:lnTo>
                      <a:pt x="0" y="0"/>
                    </a:lnTo>
                    <a:lnTo>
                      <a:pt x="0" y="420"/>
                    </a:lnTo>
                    <a:lnTo>
                      <a:pt x="1201" y="534"/>
                    </a:lnTo>
                    <a:lnTo>
                      <a:pt x="1201" y="327"/>
                    </a:lnTo>
                    <a:close/>
                  </a:path>
                </a:pathLst>
              </a:custGeom>
              <a:solidFill>
                <a:srgbClr val="96938B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0" name="Freeform 14">
                <a:extLst>
                  <a:ext uri="{FF2B5EF4-FFF2-40B4-BE49-F238E27FC236}">
                    <a16:creationId xmlns="" xmlns:a16="http://schemas.microsoft.com/office/drawing/2014/main" id="{17A13E82-071B-4FE4-951A-ED80FC1F2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017838"/>
                <a:ext cx="3048000" cy="869951"/>
              </a:xfrm>
              <a:custGeom>
                <a:avLst/>
                <a:gdLst>
                  <a:gd name="T0" fmla="*/ 0 w 1920"/>
                  <a:gd name="T1" fmla="*/ 317 h 548"/>
                  <a:gd name="T2" fmla="*/ 1920 w 1920"/>
                  <a:gd name="T3" fmla="*/ 0 h 548"/>
                  <a:gd name="T4" fmla="*/ 1920 w 1920"/>
                  <a:gd name="T5" fmla="*/ 420 h 548"/>
                  <a:gd name="T6" fmla="*/ 0 w 1920"/>
                  <a:gd name="T7" fmla="*/ 548 h 548"/>
                  <a:gd name="T8" fmla="*/ 0 w 1920"/>
                  <a:gd name="T9" fmla="*/ 31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48">
                    <a:moveTo>
                      <a:pt x="0" y="317"/>
                    </a:moveTo>
                    <a:lnTo>
                      <a:pt x="1920" y="0"/>
                    </a:lnTo>
                    <a:lnTo>
                      <a:pt x="1920" y="420"/>
                    </a:lnTo>
                    <a:lnTo>
                      <a:pt x="0" y="548"/>
                    </a:lnTo>
                    <a:lnTo>
                      <a:pt x="0" y="317"/>
                    </a:lnTo>
                    <a:close/>
                  </a:path>
                </a:pathLst>
              </a:custGeom>
              <a:solidFill>
                <a:srgbClr val="D7D3C8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1" name="Freeform 18">
                <a:extLst>
                  <a:ext uri="{FF2B5EF4-FFF2-40B4-BE49-F238E27FC236}">
                    <a16:creationId xmlns="" xmlns:a16="http://schemas.microsoft.com/office/drawing/2014/main" id="{9C92FCDD-3DAF-413F-93C2-60073002C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8"/>
                <a:ext cx="3048000" cy="196850"/>
              </a:xfrm>
              <a:custGeom>
                <a:avLst/>
                <a:gdLst>
                  <a:gd name="T0" fmla="*/ 3048000 w 558"/>
                  <a:gd name="T1" fmla="*/ 0 h 36"/>
                  <a:gd name="T2" fmla="*/ 0 w 558"/>
                  <a:gd name="T3" fmla="*/ 196850 h 36"/>
                  <a:gd name="T4" fmla="*/ 3048000 w 558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36">
                    <a:moveTo>
                      <a:pt x="558" y="0"/>
                    </a:moveTo>
                    <a:cubicBezTo>
                      <a:pt x="372" y="13"/>
                      <a:pt x="187" y="30"/>
                      <a:pt x="0" y="36"/>
                    </a:cubicBezTo>
                    <a:cubicBezTo>
                      <a:pt x="188" y="24"/>
                      <a:pt x="382" y="6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2" name="Freeform 22">
                <a:extLst>
                  <a:ext uri="{FF2B5EF4-FFF2-40B4-BE49-F238E27FC236}">
                    <a16:creationId xmlns="" xmlns:a16="http://schemas.microsoft.com/office/drawing/2014/main" id="{FF20D027-0D1F-463E-B943-20E0F25CC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684588"/>
                <a:ext cx="1895475" cy="180975"/>
              </a:xfrm>
              <a:custGeom>
                <a:avLst/>
                <a:gdLst>
                  <a:gd name="T0" fmla="*/ 0 w 347"/>
                  <a:gd name="T1" fmla="*/ 0 h 33"/>
                  <a:gd name="T2" fmla="*/ 1895475 w 347"/>
                  <a:gd name="T3" fmla="*/ 180975 h 33"/>
                  <a:gd name="T4" fmla="*/ 0 w 347"/>
                  <a:gd name="T5" fmla="*/ 0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3">
                    <a:moveTo>
                      <a:pt x="0" y="0"/>
                    </a:moveTo>
                    <a:cubicBezTo>
                      <a:pt x="114" y="13"/>
                      <a:pt x="233" y="26"/>
                      <a:pt x="347" y="33"/>
                    </a:cubicBezTo>
                    <a:cubicBezTo>
                      <a:pt x="233" y="21"/>
                      <a:pt x="108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3" name="Freeform 24">
                <a:extLst>
                  <a:ext uri="{FF2B5EF4-FFF2-40B4-BE49-F238E27FC236}">
                    <a16:creationId xmlns="" xmlns:a16="http://schemas.microsoft.com/office/drawing/2014/main" id="{C7F29BFE-8477-4E04-874B-48F105DB3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3017838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4" name="文本框 32">
                <a:extLst>
                  <a:ext uri="{FF2B5EF4-FFF2-40B4-BE49-F238E27FC236}">
                    <a16:creationId xmlns="" xmlns:a16="http://schemas.microsoft.com/office/drawing/2014/main" id="{6081D2CC-DA38-45E7-B5EE-3524408009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1188924">
                <a:off x="3475429" y="3159917"/>
                <a:ext cx="3923377" cy="708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2024</a:t>
                </a:r>
                <a:r>
                  <a:rPr lang="ru-RU" altLang="zh-CN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год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" name="Прямоугольник 3"/>
          <p:cNvSpPr/>
          <p:nvPr/>
        </p:nvSpPr>
        <p:spPr>
          <a:xfrm>
            <a:off x="2095121" y="54960"/>
            <a:ext cx="677745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25373"/>
                </a:solidFill>
              </a:rPr>
              <a:t>Муниципальные программы города Брянска  2024-2026 годов (млн. руб.)</a:t>
            </a:r>
            <a:endParaRPr lang="ru-RU" sz="1400" dirty="0">
              <a:solidFill>
                <a:prstClr val="black"/>
              </a:solidFill>
            </a:endParaRPr>
          </a:p>
          <a:p>
            <a:endParaRPr lang="ru-RU" sz="2400" b="1" dirty="0">
              <a:solidFill>
                <a:srgbClr val="F2CB05"/>
              </a:solidFill>
            </a:endParaRPr>
          </a:p>
        </p:txBody>
      </p:sp>
      <p:sp>
        <p:nvSpPr>
          <p:cNvPr id="123" name="文本框 61"/>
          <p:cNvSpPr txBox="1"/>
          <p:nvPr/>
        </p:nvSpPr>
        <p:spPr>
          <a:xfrm>
            <a:off x="5004049" y="2340096"/>
            <a:ext cx="6973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C00000"/>
                </a:solidFill>
              </a:rPr>
              <a:t>10</a:t>
            </a:r>
            <a:r>
              <a:rPr lang="ru-RU" altLang="zh-CN" sz="1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ru-RU" altLang="zh-CN" sz="1000" b="1" dirty="0" smtClean="0">
                <a:solidFill>
                  <a:srgbClr val="C00000"/>
                </a:solidFill>
              </a:rPr>
              <a:t>991,0</a:t>
            </a:r>
            <a:endParaRPr lang="zh-CN" altLang="en-US" sz="1000" b="1" dirty="0">
              <a:solidFill>
                <a:srgbClr val="C00000"/>
              </a:solidFill>
            </a:endParaRPr>
          </a:p>
        </p:txBody>
      </p:sp>
      <p:sp>
        <p:nvSpPr>
          <p:cNvPr id="124" name="文本框 61"/>
          <p:cNvSpPr txBox="1"/>
          <p:nvPr/>
        </p:nvSpPr>
        <p:spPr>
          <a:xfrm>
            <a:off x="5004049" y="2802219"/>
            <a:ext cx="6973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C00000"/>
                </a:solidFill>
              </a:rPr>
              <a:t>9 363,7</a:t>
            </a:r>
            <a:endParaRPr lang="zh-CN" altLang="en-US" sz="1000" b="1" dirty="0">
              <a:solidFill>
                <a:srgbClr val="C00000"/>
              </a:solidFill>
            </a:endParaRPr>
          </a:p>
        </p:txBody>
      </p:sp>
      <p:sp>
        <p:nvSpPr>
          <p:cNvPr id="126" name="Google Shape;1803;p47">
            <a:extLst>
              <a:ext uri="{FF2B5EF4-FFF2-40B4-BE49-F238E27FC236}">
                <a16:creationId xmlns="" xmlns:a16="http://schemas.microsoft.com/office/drawing/2014/main" id="{38BD6998-18AD-4DF8-8336-554F9A6740EA}"/>
              </a:ext>
            </a:extLst>
          </p:cNvPr>
          <p:cNvSpPr/>
          <p:nvPr/>
        </p:nvSpPr>
        <p:spPr>
          <a:xfrm>
            <a:off x="8537796" y="3229766"/>
            <a:ext cx="590382" cy="361647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sym typeface="+mn-lt"/>
            </a:endParaRPr>
          </a:p>
        </p:txBody>
      </p:sp>
      <p:sp>
        <p:nvSpPr>
          <p:cNvPr id="130" name="文本框 47"/>
          <p:cNvSpPr txBox="1"/>
          <p:nvPr/>
        </p:nvSpPr>
        <p:spPr>
          <a:xfrm>
            <a:off x="6876256" y="2328050"/>
            <a:ext cx="76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0070C0"/>
                </a:solidFill>
              </a:rPr>
              <a:t>978,2</a:t>
            </a:r>
            <a:endParaRPr lang="zh-CN" altLang="en-US" sz="1000" b="1" dirty="0">
              <a:solidFill>
                <a:srgbClr val="0070C0"/>
              </a:solidFill>
            </a:endParaRPr>
          </a:p>
        </p:txBody>
      </p:sp>
      <p:sp>
        <p:nvSpPr>
          <p:cNvPr id="131" name="文本框 47"/>
          <p:cNvSpPr txBox="1"/>
          <p:nvPr/>
        </p:nvSpPr>
        <p:spPr>
          <a:xfrm>
            <a:off x="6876256" y="2792151"/>
            <a:ext cx="764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0070C0"/>
                </a:solidFill>
              </a:rPr>
              <a:t>911,6</a:t>
            </a:r>
            <a:endParaRPr lang="zh-CN" altLang="en-US" sz="1000" b="1" dirty="0">
              <a:solidFill>
                <a:srgbClr val="0070C0"/>
              </a:solidFill>
            </a:endParaRPr>
          </a:p>
        </p:txBody>
      </p:sp>
      <p:sp>
        <p:nvSpPr>
          <p:cNvPr id="132" name="文本框 40"/>
          <p:cNvSpPr txBox="1"/>
          <p:nvPr/>
        </p:nvSpPr>
        <p:spPr>
          <a:xfrm>
            <a:off x="7630443" y="2348864"/>
            <a:ext cx="6859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/>
              <a:t>999,5</a:t>
            </a:r>
            <a:endParaRPr lang="zh-CN" altLang="en-US" sz="1000" b="1" dirty="0"/>
          </a:p>
        </p:txBody>
      </p:sp>
      <p:sp>
        <p:nvSpPr>
          <p:cNvPr id="133" name="文本框 40"/>
          <p:cNvSpPr txBox="1"/>
          <p:nvPr/>
        </p:nvSpPr>
        <p:spPr>
          <a:xfrm>
            <a:off x="7636444" y="2805947"/>
            <a:ext cx="6799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/>
              <a:t>840,3</a:t>
            </a:r>
            <a:endParaRPr lang="zh-CN" altLang="en-US" sz="1000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8537796" y="2776220"/>
            <a:ext cx="830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12 </a:t>
            </a:r>
            <a:r>
              <a:rPr lang="ru-RU" sz="1000" b="1" dirty="0" smtClean="0">
                <a:solidFill>
                  <a:srgbClr val="002060"/>
                </a:solidFill>
              </a:rPr>
              <a:t>200,2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8537797" y="3285740"/>
            <a:ext cx="8292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11 </a:t>
            </a:r>
            <a:r>
              <a:rPr lang="ru-RU" sz="1000" b="1" dirty="0" smtClean="0">
                <a:solidFill>
                  <a:srgbClr val="002060"/>
                </a:solidFill>
              </a:rPr>
              <a:t>378,1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136" name="文本框 128"/>
          <p:cNvSpPr txBox="1"/>
          <p:nvPr/>
        </p:nvSpPr>
        <p:spPr>
          <a:xfrm>
            <a:off x="4644008" y="574427"/>
            <a:ext cx="114113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900" b="1" dirty="0" smtClean="0">
                <a:solidFill>
                  <a:srgbClr val="C00000"/>
                </a:solidFill>
              </a:rPr>
              <a:t>Программы социальной сферы</a:t>
            </a:r>
          </a:p>
          <a:p>
            <a:pPr algn="ctr"/>
            <a:endParaRPr lang="ru-RU" altLang="zh-CN" sz="9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algn="ctr"/>
            <a:endParaRPr lang="zh-CN" altLang="en-US" sz="9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38" name="文本框 128"/>
          <p:cNvSpPr txBox="1"/>
          <p:nvPr/>
        </p:nvSpPr>
        <p:spPr>
          <a:xfrm>
            <a:off x="7695519" y="560359"/>
            <a:ext cx="842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900" b="1" dirty="0" smtClean="0"/>
              <a:t>Прочие программы</a:t>
            </a:r>
            <a:endParaRPr lang="zh-CN" altLang="en-US" sz="900" b="1" dirty="0"/>
          </a:p>
        </p:txBody>
      </p:sp>
      <p:sp>
        <p:nvSpPr>
          <p:cNvPr id="139" name="文本框 128"/>
          <p:cNvSpPr txBox="1"/>
          <p:nvPr/>
        </p:nvSpPr>
        <p:spPr>
          <a:xfrm>
            <a:off x="6779967" y="566895"/>
            <a:ext cx="9155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900" b="1" dirty="0" smtClean="0">
                <a:solidFill>
                  <a:srgbClr val="0070C0"/>
                </a:solidFill>
              </a:rPr>
              <a:t>Программы совершенствования механизмов управления города Брянска</a:t>
            </a:r>
            <a:endParaRPr lang="zh-CN" altLang="en-US" sz="900" b="1" dirty="0">
              <a:solidFill>
                <a:srgbClr val="0070C0"/>
              </a:solidFill>
            </a:endParaRPr>
          </a:p>
        </p:txBody>
      </p:sp>
      <p:sp>
        <p:nvSpPr>
          <p:cNvPr id="141" name="文本框 61"/>
          <p:cNvSpPr txBox="1"/>
          <p:nvPr/>
        </p:nvSpPr>
        <p:spPr>
          <a:xfrm>
            <a:off x="5004049" y="3316273"/>
            <a:ext cx="6973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C00000"/>
                </a:solidFill>
              </a:rPr>
              <a:t>8 379,7</a:t>
            </a:r>
            <a:endParaRPr lang="zh-CN" altLang="en-US" sz="1050" b="1" dirty="0">
              <a:solidFill>
                <a:srgbClr val="C00000"/>
              </a:solidFill>
            </a:endParaRPr>
          </a:p>
        </p:txBody>
      </p:sp>
      <p:sp>
        <p:nvSpPr>
          <p:cNvPr id="143" name="文本框 47"/>
          <p:cNvSpPr txBox="1"/>
          <p:nvPr/>
        </p:nvSpPr>
        <p:spPr>
          <a:xfrm>
            <a:off x="6876256" y="3312455"/>
            <a:ext cx="777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0070C0"/>
                </a:solidFill>
              </a:rPr>
              <a:t>1 003,7</a:t>
            </a:r>
            <a:endParaRPr lang="zh-CN" altLang="en-US" sz="1000" b="1" dirty="0">
              <a:solidFill>
                <a:srgbClr val="0070C0"/>
              </a:solidFill>
            </a:endParaRPr>
          </a:p>
        </p:txBody>
      </p:sp>
      <p:sp>
        <p:nvSpPr>
          <p:cNvPr id="144" name="文本框 40"/>
          <p:cNvSpPr txBox="1"/>
          <p:nvPr/>
        </p:nvSpPr>
        <p:spPr>
          <a:xfrm>
            <a:off x="7599744" y="3326251"/>
            <a:ext cx="7166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/>
              <a:t>947,7</a:t>
            </a:r>
            <a:endParaRPr lang="zh-CN" altLang="en-US" sz="1000" b="1" dirty="0"/>
          </a:p>
        </p:txBody>
      </p:sp>
      <p:sp>
        <p:nvSpPr>
          <p:cNvPr id="5" name="Выгнутая вниз стрелка 4"/>
          <p:cNvSpPr/>
          <p:nvPr/>
        </p:nvSpPr>
        <p:spPr>
          <a:xfrm rot="20398627" flipH="1">
            <a:off x="3722101" y="4818353"/>
            <a:ext cx="5155952" cy="1077820"/>
          </a:xfrm>
          <a:prstGeom prst="curved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93" name="文本框 128"/>
          <p:cNvSpPr txBox="1"/>
          <p:nvPr/>
        </p:nvSpPr>
        <p:spPr>
          <a:xfrm>
            <a:off x="5701391" y="566895"/>
            <a:ext cx="1078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900" b="1" dirty="0">
                <a:solidFill>
                  <a:srgbClr val="FFFF00"/>
                </a:solidFill>
              </a:rPr>
              <a:t>Программы строительства жилищно-коммунального  и дорожного хозяйства</a:t>
            </a:r>
            <a:endParaRPr lang="zh-CN" altLang="en-US" sz="900" b="1" dirty="0">
              <a:solidFill>
                <a:srgbClr val="FFFF00"/>
              </a:solidFill>
            </a:endParaRPr>
          </a:p>
        </p:txBody>
      </p:sp>
      <p:sp>
        <p:nvSpPr>
          <p:cNvPr id="96" name="文本框 61"/>
          <p:cNvSpPr txBox="1"/>
          <p:nvPr/>
        </p:nvSpPr>
        <p:spPr>
          <a:xfrm>
            <a:off x="5994425" y="2340095"/>
            <a:ext cx="611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FFFF00"/>
                </a:solidFill>
              </a:rPr>
              <a:t>2 581,9</a:t>
            </a:r>
            <a:endParaRPr lang="zh-CN" altLang="en-US" sz="1000" b="1" dirty="0">
              <a:solidFill>
                <a:srgbClr val="FFFF00"/>
              </a:solidFill>
            </a:endParaRPr>
          </a:p>
        </p:txBody>
      </p:sp>
      <p:sp>
        <p:nvSpPr>
          <p:cNvPr id="97" name="文本框 61"/>
          <p:cNvSpPr txBox="1"/>
          <p:nvPr/>
        </p:nvSpPr>
        <p:spPr>
          <a:xfrm>
            <a:off x="5868144" y="2789119"/>
            <a:ext cx="911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>
                <a:solidFill>
                  <a:srgbClr val="FFFF00"/>
                </a:solidFill>
              </a:rPr>
              <a:t>1 </a:t>
            </a:r>
            <a:r>
              <a:rPr lang="ru-RU" altLang="zh-CN" sz="1000" b="1" dirty="0" smtClean="0">
                <a:solidFill>
                  <a:srgbClr val="FFFF00"/>
                </a:solidFill>
              </a:rPr>
              <a:t>084,6</a:t>
            </a:r>
            <a:endParaRPr lang="zh-CN" altLang="en-US" sz="1000" b="1" dirty="0">
              <a:solidFill>
                <a:srgbClr val="FFFF00"/>
              </a:solidFill>
            </a:endParaRPr>
          </a:p>
        </p:txBody>
      </p:sp>
      <p:sp>
        <p:nvSpPr>
          <p:cNvPr id="98" name="文本框 61"/>
          <p:cNvSpPr txBox="1"/>
          <p:nvPr/>
        </p:nvSpPr>
        <p:spPr>
          <a:xfrm>
            <a:off x="5976902" y="3299692"/>
            <a:ext cx="611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FFFF99"/>
                </a:solidFill>
              </a:rPr>
              <a:t>1 </a:t>
            </a:r>
            <a:r>
              <a:rPr lang="ru-RU" altLang="zh-CN" sz="1000" b="1" dirty="0">
                <a:solidFill>
                  <a:srgbClr val="FFFF00"/>
                </a:solidFill>
              </a:rPr>
              <a:t>046,9</a:t>
            </a:r>
            <a:endParaRPr lang="zh-CN" altLang="en-US" sz="1000" b="1" dirty="0">
              <a:solidFill>
                <a:srgbClr val="FFFF00"/>
              </a:solidFill>
            </a:endParaRPr>
          </a:p>
        </p:txBody>
      </p:sp>
      <p:sp>
        <p:nvSpPr>
          <p:cNvPr id="121" name="文本框 33">
            <a:extLst>
              <a:ext uri="{FF2B5EF4-FFF2-40B4-BE49-F238E27FC236}">
                <a16:creationId xmlns="" xmlns:a16="http://schemas.microsoft.com/office/drawing/2014/main" id="{86DA3E89-88A3-47B1-8C9E-69BE7476FFE5}"/>
              </a:ext>
            </a:extLst>
          </p:cNvPr>
          <p:cNvSpPr txBox="1">
            <a:spLocks noChangeArrowheads="1"/>
          </p:cNvSpPr>
          <p:nvPr/>
        </p:nvSpPr>
        <p:spPr bwMode="auto">
          <a:xfrm rot="937269">
            <a:off x="3670715" y="3499282"/>
            <a:ext cx="10647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r>
              <a:rPr lang="ru-RU" altLang="zh-CN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ru-RU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год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23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864125" y="-52661"/>
            <a:ext cx="7272000" cy="851026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целеполагания социально-экономического развития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39500" y="602433"/>
            <a:ext cx="71212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Решением Брянского городского Совета народных депутатов от 27.12.2018 № 1121 Стратегия социально-экономического развития города Брянска., которая определяет приоритетные направления и стратегические цели, основные задачи и ключевые мероприятия долгосрочного развития города Брянска в области устойчивого развития, городского планирования, развития промышленности и торговли, транспортных систем и достижения высокого качества жизни населения. Достижение </a:t>
            </a:r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поставленных целей и задач социально-экономического развития </a:t>
            </a: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 реализуется </a:t>
            </a:r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путем использования программно-целевого принципа распределения бюджетных расходов, т.е. составления и исполнения муниципальных программ </a:t>
            </a: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Брянска. </a:t>
            </a:r>
            <a:endParaRPr lang="ru-RU" sz="1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pp.userapi.com/c849020/v849020835/a6d00/GknGL0oCDe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3" y="1"/>
            <a:ext cx="1189819" cy="64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727" y="640679"/>
            <a:ext cx="1869687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Стратегическая</a:t>
            </a:r>
            <a:r>
              <a:rPr lang="ru-RU" sz="11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цель: </a:t>
            </a:r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качества человеческого капитала на основе социально – ориентированного типа экономического развития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="" xmlns:a16="http://schemas.microsoft.com/office/drawing/2014/main" id="{CB547C83-BA82-47CB-9809-C00AB3B6B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442465"/>
              </p:ext>
            </p:extLst>
          </p:nvPr>
        </p:nvGraphicFramePr>
        <p:xfrm>
          <a:off x="69813" y="1733682"/>
          <a:ext cx="8953246" cy="5079694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7166483">
                  <a:extLst>
                    <a:ext uri="{9D8B030D-6E8A-4147-A177-3AD203B41FA5}">
                      <a16:colId xmlns="" xmlns:a16="http://schemas.microsoft.com/office/drawing/2014/main" val="2253138750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556750590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2737166238"/>
                    </a:ext>
                  </a:extLst>
                </a:gridCol>
                <a:gridCol w="634635">
                  <a:extLst>
                    <a:ext uri="{9D8B030D-6E8A-4147-A177-3AD203B41FA5}">
                      <a16:colId xmlns="" xmlns:a16="http://schemas.microsoft.com/office/drawing/2014/main" val="1088987987"/>
                    </a:ext>
                  </a:extLst>
                </a:gridCol>
              </a:tblGrid>
              <a:tr h="25650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Стратегическое</a:t>
                      </a:r>
                      <a:r>
                        <a:rPr lang="ru-RU" sz="95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направление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ru-RU" sz="9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бюджета, </a:t>
                      </a:r>
                      <a:r>
                        <a:rPr lang="ru-RU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рублей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3280234"/>
                  </a:ext>
                </a:extLst>
              </a:tr>
              <a:tr h="1640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483325013"/>
                  </a:ext>
                </a:extLst>
              </a:tr>
              <a:tr h="18553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«Качество жизни и человеческий капитал»  (обеспечение </a:t>
                      </a:r>
                      <a:r>
                        <a:rPr lang="ru-RU" sz="95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достойных условий </a:t>
                      </a:r>
                      <a:r>
                        <a:rPr lang="ru-RU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жизни)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11 111,3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9 384,1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8 450,0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3507796816"/>
                  </a:ext>
                </a:extLst>
              </a:tr>
              <a:tr h="16851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9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«Стимулирование экономической активности в городе Брянске» 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4134956478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-подпрограмма </a:t>
                      </a:r>
                      <a:r>
                        <a:rPr lang="ru-RU" sz="950" i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«Обеспечение жильем  молодых семей»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20,3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20,3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20,3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3986138607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-подпрограмма «Поддержка малого и среднего предпринимательства»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1727765245"/>
                  </a:ext>
                </a:extLst>
              </a:tr>
              <a:tr h="18529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«Осуществление полномочий исполнительного органа МСУ города Брянска»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-защита прав и законных интересов несовершеннолетних, лиц из числа детей-сирот и детей, оставшихся без попечения родителей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81,3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41,3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116,3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«Молодежная и семейная политика города Брянска»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138,5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138,1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138,1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930549143"/>
                  </a:ext>
                </a:extLst>
              </a:tr>
              <a:tr h="15902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«Физическая культура и спорт в городе Брянске»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446,1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498,6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391,4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1932496075"/>
                  </a:ext>
                </a:extLst>
              </a:tr>
              <a:tr h="18553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в городе Брянске»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9 438,9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7 876,6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6 999,7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108725935"/>
                  </a:ext>
                </a:extLst>
              </a:tr>
              <a:tr h="18553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«Поддержка и сохранение культуры и искусства в городе Брянске»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967,5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850,5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850,5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585637603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«Высокопроизводительный труд в конкурентной </a:t>
                      </a:r>
                      <a:r>
                        <a:rPr lang="ru-RU" sz="95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качествоориентированной</a:t>
                      </a:r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цифровой экономике»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316,0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347,1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333,8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2903944534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«Стимулирование экономической активности» 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2745207619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-подпрограмма «поддержка малого и среднего предпринимательства»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5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5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2713252904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«Осуществление полномочий исполнительного органа МСУ города Брянска»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984378343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-выявление незаконно установленных конструкций и объектов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1962727068"/>
                  </a:ext>
                </a:extLst>
              </a:tr>
              <a:tr h="18822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«Управление муниципальными финансами</a:t>
                      </a:r>
                      <a:r>
                        <a:rPr lang="ru-RU" sz="9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города Брянска»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243,1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274,4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262,8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2570904704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</a:t>
                      </a:r>
                      <a:r>
                        <a:rPr lang="ru-RU" sz="9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«Управление и распоряжение  муниципальной собственностью города Брянска»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72,6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72,7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70,8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2184468877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 </a:t>
                      </a:r>
                      <a:r>
                        <a:rPr lang="ru-RU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«Транспортно-логистическое </a:t>
                      </a:r>
                      <a:r>
                        <a:rPr lang="ru-RU" sz="950" b="1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экобезопасное</a:t>
                      </a:r>
                      <a:r>
                        <a:rPr lang="ru-RU" sz="95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развитие инфраструктуры и управления»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3 697,8</a:t>
                      </a:r>
                      <a:endParaRPr lang="ru-RU" sz="9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5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022,2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2 097,4</a:t>
                      </a:r>
                      <a:endParaRPr lang="ru-RU" sz="9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617074095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9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«Стимулирование экономической активности в городе Брянске» 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984,1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820,0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929,2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3727301027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-подпрограмма «Организация транспортного обслуживания»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976,5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820,0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927,3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2695325186"/>
                  </a:ext>
                </a:extLst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- подпрограмма «Информационное</a:t>
                      </a:r>
                      <a:r>
                        <a:rPr lang="ru-RU" sz="95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обеспечение деятельности Брянской городской администрации»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«Повышение безопасности дорожного движения</a:t>
                      </a:r>
                      <a:r>
                        <a:rPr lang="ru-RU" sz="9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городе Брянске»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1 674,7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606,1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</a:tr>
              <a:tr h="15331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«Осуществление полномочий исполнительного органа МСУ города Брянска»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129,4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117,7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121,2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-подпрограмма «Повышение качества и доступности</a:t>
                      </a:r>
                      <a:r>
                        <a:rPr lang="ru-RU" sz="95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предоставления государственных и муниципальных услуг»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39,0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36,7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40,2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</a:tr>
              <a:tr h="1533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-улучшение положения отдельных категорий граждан, включая граждан пожилого возраста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90,4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81,0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81,0</a:t>
                      </a:r>
                      <a:endParaRPr lang="ru-RU" sz="95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1704489116"/>
                  </a:ext>
                </a:extLst>
              </a:tr>
              <a:tr h="16400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«Осуществление полномочий ОМСУ по участию в профилактике терроризма и экстремизма»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</a:tr>
              <a:tr h="16400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«Жилищно-коммунальное хозяйство города Брянска»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713,2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419,1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415,4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</a:tr>
              <a:tr h="16400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градостроительства на территории города Брянска»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59,3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3231996641"/>
                  </a:ext>
                </a:extLst>
              </a:tr>
              <a:tr h="11156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«Формирование современной городской среды города Брянска»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134,6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21" marR="3821" marT="5095" marB="0" anchor="ctr"/>
                </a:tc>
                <a:extLst>
                  <a:ext uri="{0D108BD9-81ED-4DB2-BD59-A6C34878D82A}">
                    <a16:rowId xmlns="" xmlns:a16="http://schemas.microsoft.com/office/drawing/2014/main" val="4129543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11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839" y="144000"/>
            <a:ext cx="7076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Непрограммные направления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24BBB14-F1AD-4D8C-8B06-333B7BE4ACF6}"/>
              </a:ext>
            </a:extLst>
          </p:cNvPr>
          <p:cNvSpPr/>
          <p:nvPr/>
        </p:nvSpPr>
        <p:spPr>
          <a:xfrm>
            <a:off x="117000" y="594000"/>
            <a:ext cx="8977500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10"/>
              </a:lnSpc>
              <a:spcBef>
                <a:spcPts val="180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Удельный вес непрограммных расходов составляет 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2024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0,74%,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2025 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2,0%,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2026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3,4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%.</a:t>
            </a:r>
          </a:p>
          <a:p>
            <a:pPr algn="just">
              <a:lnSpc>
                <a:spcPts val="151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состав бюджетных ассигнований на обеспечение непрограммных направлений деятельности включены следующие расходы: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="" xmlns:a16="http://schemas.microsoft.com/office/drawing/2014/main" id="{235EF270-3C9E-4E25-BDCE-E7693017C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825928"/>
              </p:ext>
            </p:extLst>
          </p:nvPr>
        </p:nvGraphicFramePr>
        <p:xfrm>
          <a:off x="117000" y="1484784"/>
          <a:ext cx="6421996" cy="4738777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018687">
                  <a:extLst>
                    <a:ext uri="{9D8B030D-6E8A-4147-A177-3AD203B41FA5}">
                      <a16:colId xmlns="" xmlns:a16="http://schemas.microsoft.com/office/drawing/2014/main" val="3781660361"/>
                    </a:ext>
                  </a:extLst>
                </a:gridCol>
                <a:gridCol w="801103">
                  <a:extLst>
                    <a:ext uri="{9D8B030D-6E8A-4147-A177-3AD203B41FA5}">
                      <a16:colId xmlns="" xmlns:a16="http://schemas.microsoft.com/office/drawing/2014/main" val="19276881"/>
                    </a:ext>
                  </a:extLst>
                </a:gridCol>
                <a:gridCol w="801103">
                  <a:extLst>
                    <a:ext uri="{9D8B030D-6E8A-4147-A177-3AD203B41FA5}">
                      <a16:colId xmlns="" xmlns:a16="http://schemas.microsoft.com/office/drawing/2014/main" val="885306826"/>
                    </a:ext>
                  </a:extLst>
                </a:gridCol>
                <a:gridCol w="801103">
                  <a:extLst>
                    <a:ext uri="{9D8B030D-6E8A-4147-A177-3AD203B41FA5}">
                      <a16:colId xmlns="" xmlns:a16="http://schemas.microsoft.com/office/drawing/2014/main" val="3567004903"/>
                    </a:ext>
                  </a:extLst>
                </a:gridCol>
              </a:tblGrid>
              <a:tr h="2357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4237595412"/>
                  </a:ext>
                </a:extLst>
              </a:tr>
              <a:tr h="3403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Брянский городской Совет народных депутатов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33504609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Контрольно-счетная палата города Брянска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08441442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Брянская городская администрация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937270704"/>
                  </a:ext>
                </a:extLst>
              </a:tr>
              <a:tr h="46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-организация и проведение выборов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1598519070"/>
                  </a:ext>
                </a:extLst>
              </a:tr>
              <a:tr h="46148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-обеспечение проведения мероприятий,          посвященным памятным и юбилейным датам, протокольных и других мероприятий местного значения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06066227"/>
                  </a:ext>
                </a:extLst>
              </a:tr>
              <a:tr h="46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управления Брянской городской администрации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859793240"/>
                  </a:ext>
                </a:extLst>
              </a:tr>
              <a:tr h="46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-условно утвержденные расходы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4067729434"/>
                  </a:ext>
                </a:extLst>
              </a:tr>
              <a:tr h="4555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-резервный фонд Брянской городской администрации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16970104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-резервные средства (обеспечение уровня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софиансирования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905823672"/>
                  </a:ext>
                </a:extLst>
              </a:tr>
              <a:tr h="2357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3418358450"/>
                  </a:ext>
                </a:extLst>
              </a:tr>
            </a:tbl>
          </a:graphicData>
        </a:graphic>
      </p:graphicFrame>
      <p:pic>
        <p:nvPicPr>
          <p:cNvPr id="4100" name="Picture 4" descr="https://dpru.obs.ru-moscow-1.hc.sbercloud.ru/images/article/2018/11/22/2F7A5EDA-B14D-46CE-8926-51C04F7FC402.jpg">
            <a:extLst>
              <a:ext uri="{FF2B5EF4-FFF2-40B4-BE49-F238E27FC236}">
                <a16:creationId xmlns="" xmlns:a16="http://schemas.microsoft.com/office/drawing/2014/main" id="{B02CA9B8-CB8D-46AD-8EC2-DC53DAA13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250" y="1484784"/>
            <a:ext cx="2176384" cy="19345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vos-mo.ru/upload/iblock/778/d41xqxpgi23o3az2mlzi4h30s69mkq9m/1.jpg">
            <a:extLst>
              <a:ext uri="{FF2B5EF4-FFF2-40B4-BE49-F238E27FC236}">
                <a16:creationId xmlns="" xmlns:a16="http://schemas.microsoft.com/office/drawing/2014/main" id="{C6F3A881-8DE4-488E-B64C-1990BED39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445" y="3419347"/>
            <a:ext cx="2176384" cy="19345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548" y="5349346"/>
            <a:ext cx="2207090" cy="137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34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683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Что такое «Бюджет для граждан»?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124744"/>
            <a:ext cx="8572500" cy="5447506"/>
          </a:xfrm>
        </p:spPr>
        <p:txBody>
          <a:bodyPr>
            <a:normAutofit/>
          </a:bodyPr>
          <a:lstStyle/>
          <a:p>
            <a:pPr marL="274320" indent="-274320" algn="just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1300" dirty="0" smtClean="0">
                <a:latin typeface="+mj-lt"/>
                <a:cs typeface="Times New Roman" pitchFamily="18" charset="0"/>
              </a:rPr>
              <a:t>«Бюджет для граждан» познакомит Вас с положениями проекта основного финансового документа города Брянска – Решения Брянского городского Совета народных депутатов о бюджете городского округа город Брянск на 2024 год и плановый период 2025 и 2026 годов.</a:t>
            </a:r>
          </a:p>
          <a:p>
            <a:pPr marL="273050" indent="441325" algn="just">
              <a:buNone/>
            </a:pPr>
            <a:r>
              <a:rPr lang="ru-RU" sz="1300" dirty="0" smtClean="0">
                <a:latin typeface="+mj-lt"/>
              </a:rPr>
              <a:t>«Бюджет </a:t>
            </a:r>
            <a:r>
              <a:rPr lang="ru-RU" sz="1300" dirty="0">
                <a:latin typeface="+mj-lt"/>
              </a:rPr>
              <a:t>для граждан» разработан для </a:t>
            </a:r>
            <a:r>
              <a:rPr lang="ru-RU" sz="1300" dirty="0" smtClean="0">
                <a:latin typeface="+mj-lt"/>
              </a:rPr>
              <a:t>предоставления </a:t>
            </a:r>
            <a:r>
              <a:rPr lang="ru-RU" sz="1300" dirty="0">
                <a:latin typeface="+mj-lt"/>
              </a:rPr>
              <a:t>в </a:t>
            </a:r>
            <a:r>
              <a:rPr lang="ru-RU" sz="1300" dirty="0" smtClean="0">
                <a:latin typeface="+mj-lt"/>
              </a:rPr>
              <a:t>удобной и </a:t>
            </a:r>
            <a:r>
              <a:rPr lang="ru-RU" sz="1300" dirty="0">
                <a:latin typeface="+mj-lt"/>
              </a:rPr>
              <a:t>доступной для населения форме основных показателей бюджета</a:t>
            </a:r>
            <a:r>
              <a:rPr lang="ru-RU" sz="1300" dirty="0" smtClean="0">
                <a:latin typeface="+mj-lt"/>
              </a:rPr>
              <a:t>, задач </a:t>
            </a:r>
            <a:r>
              <a:rPr lang="ru-RU" sz="1300" dirty="0">
                <a:latin typeface="+mj-lt"/>
              </a:rPr>
              <a:t>и приоритетных направлений бюджетной и </a:t>
            </a:r>
            <a:r>
              <a:rPr lang="ru-RU" sz="1300" dirty="0" smtClean="0">
                <a:latin typeface="+mj-lt"/>
              </a:rPr>
              <a:t>налоговой политики</a:t>
            </a:r>
            <a:r>
              <a:rPr lang="ru-RU" sz="1300" dirty="0">
                <a:latin typeface="+mj-lt"/>
              </a:rPr>
              <a:t>, основных правил формирования бюджета, а </a:t>
            </a:r>
            <a:r>
              <a:rPr lang="ru-RU" sz="1300" dirty="0" smtClean="0">
                <a:latin typeface="+mj-lt"/>
              </a:rPr>
              <a:t>также повышение </a:t>
            </a:r>
            <a:r>
              <a:rPr lang="ru-RU" sz="1300" dirty="0">
                <a:latin typeface="+mj-lt"/>
              </a:rPr>
              <a:t>уровня финансовой грамотности граждан.</a:t>
            </a:r>
          </a:p>
          <a:p>
            <a:pPr marL="273050" indent="-273050" algn="just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300" dirty="0" smtClean="0">
                <a:latin typeface="+mj-lt"/>
                <a:cs typeface="Times New Roman" pitchFamily="18" charset="0"/>
              </a:rPr>
              <a:t>               Представленная информация предназначена для широкого круга пользователей и будет интересна и полезна всем категориям населения.  </a:t>
            </a:r>
          </a:p>
          <a:p>
            <a:pPr marL="177800" indent="536575" algn="just">
              <a:spcBef>
                <a:spcPts val="580"/>
              </a:spcBef>
              <a:buNone/>
              <a:defRPr/>
            </a:pPr>
            <a:r>
              <a:rPr lang="ru-RU" sz="1300" dirty="0" smtClean="0">
                <a:latin typeface="+mj-lt"/>
                <a:cs typeface="Times New Roman" pitchFamily="18" charset="0"/>
              </a:rPr>
              <a:t> </a:t>
            </a:r>
            <a:r>
              <a:rPr lang="ru-RU" sz="1300" dirty="0"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Бюджет для граждан нацелен на </a:t>
            </a:r>
            <a:r>
              <a:rPr lang="ru-RU" sz="1300" dirty="0" smtClean="0"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получение обратной связи от граждан, которым интересны современные проблемы муниципальных финансов в городе Брянске</a:t>
            </a:r>
            <a:r>
              <a:rPr lang="ru-RU" sz="1300" dirty="0" smtClean="0">
                <a:latin typeface="+mj-lt"/>
                <a:cs typeface="Times New Roman" pitchFamily="18" charset="0"/>
              </a:rPr>
              <a:t>.</a:t>
            </a:r>
          </a:p>
          <a:p>
            <a:pPr marL="274320" indent="-274320" algn="just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БГСНД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Граждане               Образование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      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ГОРОДА  ГЛАВА БГА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Финансы            Культура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Экономика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Предприятия             Социальная политика</a:t>
            </a:r>
          </a:p>
        </p:txBody>
      </p:sp>
      <p:pic>
        <p:nvPicPr>
          <p:cNvPr id="8196" name="Рисунок 9" descr="бюджет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65104"/>
            <a:ext cx="285430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трелка вправо 10"/>
          <p:cNvSpPr/>
          <p:nvPr/>
        </p:nvSpPr>
        <p:spPr>
          <a:xfrm>
            <a:off x="2857500" y="5429250"/>
            <a:ext cx="928688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65163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326" y="146796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СТИМУЛИРОВАНИЕ ЭКОНОМИЧЕСКОЙ АКТИВНОСТИ В ГОРОДЕ БРЯНСКЕ»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9" y="979594"/>
            <a:ext cx="39064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</a:p>
          <a:p>
            <a:pPr algn="just"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Повышение качества жизни населения города Брянска на основе устойчивого, динамичного развития экономики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9123" y="979594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29.12.2018 № 4199-п «Об утверждении муниципальной программы «Стимулирование экономической активности в городе Брянске»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57" y="2008345"/>
            <a:ext cx="34414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</a:t>
            </a:r>
            <a:r>
              <a:rPr lang="ru-RU" sz="1400" b="1" dirty="0">
                <a:solidFill>
                  <a:schemeClr val="bg1"/>
                </a:solidFill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5591" y="4642228"/>
            <a:ext cx="374898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1400" b="1" dirty="0" smtClean="0">
              <a:solidFill>
                <a:srgbClr val="1C7A7A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1C7A7A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997,0 млн. рублей</a:t>
            </a:r>
          </a:p>
          <a:p>
            <a:pPr algn="ctr"/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6D99C5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62614" y="3394055"/>
            <a:ext cx="4709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  <a:p>
            <a:endParaRPr lang="ru-RU" sz="1400" dirty="0" smtClean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46531" y="4260510"/>
            <a:ext cx="3062857" cy="224474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7" name="Группа 36"/>
          <p:cNvGrpSpPr/>
          <p:nvPr/>
        </p:nvGrpSpPr>
        <p:grpSpPr>
          <a:xfrm>
            <a:off x="4499992" y="4106622"/>
            <a:ext cx="4277745" cy="2057123"/>
            <a:chOff x="8104822" y="6490739"/>
            <a:chExt cx="3368724" cy="3023781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8104822" y="6490739"/>
              <a:ext cx="1070859" cy="3023781"/>
              <a:chOff x="8104822" y="6490739"/>
              <a:chExt cx="1070859" cy="3023781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8104822" y="6490739"/>
                <a:ext cx="1070859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997,0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Скругленный прямоугольник 23"/>
              <p:cNvSpPr/>
              <p:nvPr/>
            </p:nvSpPr>
            <p:spPr>
              <a:xfrm>
                <a:off x="8434385" y="7006862"/>
                <a:ext cx="576000" cy="1960828"/>
              </a:xfrm>
              <a:prstGeom prst="roundRect">
                <a:avLst/>
              </a:prstGeom>
              <a:solidFill>
                <a:srgbClr val="E2C0C3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9509433" y="6815017"/>
              <a:ext cx="813296" cy="2699503"/>
              <a:chOff x="9503864" y="6815017"/>
              <a:chExt cx="813296" cy="2699503"/>
            </a:xfrm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9575864" y="7449088"/>
                <a:ext cx="576000" cy="1518600"/>
              </a:xfrm>
              <a:prstGeom prst="roundRect">
                <a:avLst/>
              </a:prstGeom>
              <a:solidFill>
                <a:srgbClr val="E2C0C3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9503864" y="6815017"/>
                <a:ext cx="813296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840,3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</a:t>
                </a:r>
                <a:r>
                  <a:rPr lang="ru-RU" sz="1400" b="1" dirty="0">
                    <a:latin typeface="Century Gothic" panose="020B0502020202020204" pitchFamily="34" charset="0"/>
                  </a:rPr>
                  <a:t>5</a:t>
                </a:r>
                <a:endParaRPr lang="ru-RU" sz="1400" b="1" dirty="0" smtClean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10629722" y="6780659"/>
              <a:ext cx="838687" cy="2733861"/>
              <a:chOff x="10629722" y="6780659"/>
              <a:chExt cx="838687" cy="2733861"/>
            </a:xfrm>
          </p:grpSpPr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10728481" y="7216906"/>
                <a:ext cx="576000" cy="1750782"/>
              </a:xfrm>
              <a:prstGeom prst="roundRect">
                <a:avLst/>
              </a:prstGeom>
              <a:solidFill>
                <a:srgbClr val="E2C0C3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0629722" y="6780659"/>
                <a:ext cx="838687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947,7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11" name="Прямая соединительная линия 10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6583652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34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309336" y="3860401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млн. рублей</a:t>
            </a:r>
            <a:endParaRPr lang="ru-RU" sz="1000" dirty="0">
              <a:latin typeface="Century Gothic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574" y="2269329"/>
            <a:ext cx="1898855" cy="12631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618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620" y="1851911"/>
            <a:ext cx="390645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</a:p>
          <a:p>
            <a:pPr algn="just"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Реализация полномочий органов местного самоуправления в сфере дорожной деятельности и обеспечения безопасности дорожного движения в границах муниципального образования «город Брянск»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9123" y="1126558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Брянской городской администрации от 29.12.2018 № 4194-п «Об утверждении муниципальной программы  «Повышение безопасности дорожного движения в городе Брянске</a:t>
            </a:r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5818" y="1126559"/>
            <a:ext cx="389860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2019-2025годы</a:t>
            </a:r>
            <a:endParaRPr lang="ru-RU" sz="1200" dirty="0">
              <a:solidFill>
                <a:schemeClr val="bg1"/>
              </a:solidFill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3848" y="4554833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1 674,7 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6D99C5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25947" y="3430859"/>
            <a:ext cx="4709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457256" y="3932731"/>
            <a:ext cx="3062857" cy="228859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7585" y="195784"/>
            <a:ext cx="8806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БЕЗОПАСНОСТИ ДОРОЖНОГО ДВИЖЕНИЯ В ГОРОДЕ БРЯНСКЕ»</a:t>
            </a:r>
            <a:r>
              <a:rPr lang="ru-RU" sz="1600" b="1" dirty="0"/>
              <a:t> </a:t>
            </a:r>
            <a:br>
              <a:rPr lang="ru-RU" sz="1600" b="1" dirty="0"/>
            </a:br>
            <a:endParaRPr lang="ru-RU" sz="1600" dirty="0"/>
          </a:p>
        </p:txBody>
      </p:sp>
      <p:grpSp>
        <p:nvGrpSpPr>
          <p:cNvPr id="38" name="Группа 37"/>
          <p:cNvGrpSpPr/>
          <p:nvPr/>
        </p:nvGrpSpPr>
        <p:grpSpPr>
          <a:xfrm>
            <a:off x="4798340" y="3738636"/>
            <a:ext cx="4022857" cy="2512243"/>
            <a:chOff x="8305546" y="5821756"/>
            <a:chExt cx="3168000" cy="3692764"/>
          </a:xfrm>
        </p:grpSpPr>
        <p:grpSp>
          <p:nvGrpSpPr>
            <p:cNvPr id="39" name="Группа 38"/>
            <p:cNvGrpSpPr/>
            <p:nvPr/>
          </p:nvGrpSpPr>
          <p:grpSpPr>
            <a:xfrm>
              <a:off x="8362385" y="5821756"/>
              <a:ext cx="740428" cy="3692764"/>
              <a:chOff x="8362385" y="5821756"/>
              <a:chExt cx="740428" cy="3692764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8382813" y="5821756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1 674,7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0" name="Скругленный прямоугольник 49"/>
              <p:cNvSpPr/>
              <p:nvPr/>
            </p:nvSpPr>
            <p:spPr>
              <a:xfrm>
                <a:off x="8434385" y="6319399"/>
                <a:ext cx="648000" cy="2648291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9509433" y="6070578"/>
              <a:ext cx="776109" cy="3443942"/>
              <a:chOff x="9503864" y="6070578"/>
              <a:chExt cx="776109" cy="3443942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578283" y="6742606"/>
                <a:ext cx="611388" cy="2225082"/>
              </a:xfrm>
              <a:prstGeom prst="roundRect">
                <a:avLst>
                  <a:gd name="adj" fmla="val 19026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9559973" y="6070578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606,1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1" name="Группа 40"/>
            <p:cNvGrpSpPr/>
            <p:nvPr/>
          </p:nvGrpSpPr>
          <p:grpSpPr>
            <a:xfrm>
              <a:off x="10584433" y="6597169"/>
              <a:ext cx="864096" cy="2917351"/>
              <a:chOff x="10584433" y="6597169"/>
              <a:chExt cx="864096" cy="2917351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10728481" y="7094812"/>
                <a:ext cx="576000" cy="1872876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0584433" y="6597169"/>
                <a:ext cx="864096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572,3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42" name="Прямая соединительная линия 41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66530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37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83347" y="3686510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087" y="2448018"/>
            <a:ext cx="2307027" cy="108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61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5818" y="97808"/>
            <a:ext cx="8748243" cy="871230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«ОСУЩЕСТВЛЕНИЕ ПОЛНОМОЧИЙ ИСПОЛНИТЕЛЬНОГО ОРГАНА МЕСТНОГО САМОУПРАВЛЕНИЯ ГОРОДА БРЯНСКА»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8" y="881618"/>
            <a:ext cx="402330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</a:p>
          <a:p>
            <a:pPr algn="just">
              <a:tabLst>
                <a:tab pos="199507" algn="l"/>
              </a:tabLst>
            </a:pPr>
            <a:endParaRPr lang="ru-RU" sz="300" b="1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FontTx/>
              <a:buChar char="-"/>
              <a:tabLst>
                <a:tab pos="199507" algn="l"/>
              </a:tabLst>
            </a:pPr>
            <a:r>
              <a:rPr lang="ru-RU" sz="11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Эффективное исполнение полномочий органа местного самоуправления города Брянска</a:t>
            </a:r>
          </a:p>
          <a:p>
            <a:pPr lvl="1" algn="just">
              <a:buFontTx/>
              <a:buChar char="-"/>
              <a:tabLst>
                <a:tab pos="199507" algn="l"/>
              </a:tabLst>
            </a:pPr>
            <a:endParaRPr lang="ru-RU" sz="1200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9123" y="881618"/>
            <a:ext cx="4421843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администрации города Брянска от 29.12.2018 № 4202-п «Об утверждении муниципальной программы «Осуществление полномочий исполнительного органа местного самоуправления города Брянска»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04" y="2035780"/>
            <a:ext cx="305405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5765" y="4324514"/>
            <a:ext cx="3759566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662,5 млн. рублей</a:t>
            </a:r>
          </a:p>
          <a:p>
            <a:pPr algn="ctr"/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85104" y="3126482"/>
            <a:ext cx="4709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528837" y="3686718"/>
            <a:ext cx="3062857" cy="252601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4572000" y="3796359"/>
            <a:ext cx="4022857" cy="2589198"/>
            <a:chOff x="8305546" y="5708638"/>
            <a:chExt cx="3168000" cy="3805882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8362385" y="5914676"/>
              <a:ext cx="720000" cy="3599844"/>
              <a:chOff x="8362385" y="5914676"/>
              <a:chExt cx="720000" cy="3599844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8362385" y="5914676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662,5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8398385" y="6530905"/>
                <a:ext cx="587636" cy="241516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9509433" y="6171043"/>
              <a:ext cx="720000" cy="3343477"/>
              <a:chOff x="9503864" y="6171043"/>
              <a:chExt cx="720000" cy="3343477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9575864" y="6695344"/>
                <a:ext cx="576000" cy="2250729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503864" y="6171043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564,4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10656481" y="5708638"/>
              <a:ext cx="720000" cy="3805882"/>
              <a:chOff x="10656481" y="5708638"/>
              <a:chExt cx="720000" cy="3805882"/>
            </a:xfrm>
          </p:grpSpPr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10728481" y="6206281"/>
                <a:ext cx="576000" cy="2801121"/>
              </a:xfrm>
              <a:prstGeom prst="roundRect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656481" y="5708638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670,2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2" name="Прямая соединительная линия 31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675091" y="6639672"/>
            <a:ext cx="2133600" cy="218328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40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92174" y="3440498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349" y="2017351"/>
            <a:ext cx="2225823" cy="166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09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МУНИЦИПАЛЬНЫМИ ФИНАНСАМИ ГОРОДА БРЯНСКА»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9787" y="734653"/>
            <a:ext cx="39064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Обеспечение среднесрочной сбалансированности и устойчивости бюджета </a:t>
            </a:r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города Брянска</a:t>
            </a:r>
            <a:endParaRPr lang="ru-RU" sz="1200" dirty="0">
              <a:solidFill>
                <a:schemeClr val="bg1"/>
              </a:solidFill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34653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Брянской городской администрации от 29.12.2018 № 4171-п "Об </a:t>
            </a: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утверждении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муниципальной программы  « управление муниципальными финансами города Брянска»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4380" y="2204297"/>
            <a:ext cx="34746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4380" y="4261799"/>
            <a:ext cx="3759566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243,1 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35260" y="2780928"/>
            <a:ext cx="64007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86195" y="3945650"/>
            <a:ext cx="3062857" cy="164092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80" name="Группа 79"/>
          <p:cNvGrpSpPr/>
          <p:nvPr/>
        </p:nvGrpSpPr>
        <p:grpSpPr>
          <a:xfrm>
            <a:off x="4735615" y="3847580"/>
            <a:ext cx="4022857" cy="2029163"/>
            <a:chOff x="8305546" y="6531839"/>
            <a:chExt cx="3168000" cy="2982682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8362385" y="6845945"/>
              <a:ext cx="781250" cy="2668575"/>
              <a:chOff x="8362385" y="6845945"/>
              <a:chExt cx="781250" cy="2668575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8423635" y="6845945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243,1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8423635" y="7484664"/>
                <a:ext cx="576000" cy="1516604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9509433" y="6531839"/>
              <a:ext cx="720000" cy="2982681"/>
              <a:chOff x="9503864" y="6531839"/>
              <a:chExt cx="720000" cy="2982681"/>
            </a:xfrm>
          </p:grpSpPr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9596113" y="7140703"/>
                <a:ext cx="576000" cy="1826987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9524113" y="6531839"/>
                <a:ext cx="699751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274,4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10656481" y="6537899"/>
              <a:ext cx="792000" cy="2976622"/>
              <a:chOff x="10656481" y="6537899"/>
              <a:chExt cx="792000" cy="2976622"/>
            </a:xfrm>
          </p:grpSpPr>
          <p:sp>
            <p:nvSpPr>
              <p:cNvPr id="97" name="Скругленный прямоугольник 96"/>
              <p:cNvSpPr/>
              <p:nvPr/>
            </p:nvSpPr>
            <p:spPr>
              <a:xfrm>
                <a:off x="10728481" y="7094766"/>
                <a:ext cx="576000" cy="1872921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0728481" y="6537899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262,8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0656481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90" name="Прямая соединительная линия 89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TextBox 119"/>
          <p:cNvSpPr txBox="1"/>
          <p:nvPr/>
        </p:nvSpPr>
        <p:spPr>
          <a:xfrm>
            <a:off x="6114661" y="3532665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412427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latin typeface="Calibri" pitchFamily="34" charset="0"/>
              </a:rPr>
              <a:t>43</a:t>
            </a:r>
            <a:endParaRPr lang="ru-RU" sz="1000" dirty="0">
              <a:latin typeface="Calibri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043" y="1916832"/>
            <a:ext cx="2091877" cy="1307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51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 В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ГОРОДЕ БРЯНСКЕ»</a:t>
            </a: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9" y="832629"/>
            <a:ext cx="390645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обеспечение развития муниципальных образовательных организаций города Брянска, доступности качественного образования в соответствии с федеральным, региональным и муниципальным законодательством в сфере образования и современными потребностями общества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80562" y="881617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29.12.2018  № 4170-п  «Об утверждении муниципальной программы « развитие образования в городе Брянске»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9913" y="2437420"/>
            <a:ext cx="34414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65818" y="4359774"/>
            <a:ext cx="3668127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9 438,9 млн. рублей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282036"/>
            <a:ext cx="59435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68452" y="3797051"/>
            <a:ext cx="3062857" cy="226813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1" name="Группа 70"/>
          <p:cNvGrpSpPr/>
          <p:nvPr/>
        </p:nvGrpSpPr>
        <p:grpSpPr>
          <a:xfrm>
            <a:off x="4572000" y="3728737"/>
            <a:ext cx="4022857" cy="2336446"/>
            <a:chOff x="8305546" y="6080163"/>
            <a:chExt cx="3168000" cy="3434358"/>
          </a:xfrm>
        </p:grpSpPr>
        <p:grpSp>
          <p:nvGrpSpPr>
            <p:cNvPr id="72" name="Группа 71"/>
            <p:cNvGrpSpPr/>
            <p:nvPr/>
          </p:nvGrpSpPr>
          <p:grpSpPr>
            <a:xfrm>
              <a:off x="8362385" y="6080163"/>
              <a:ext cx="792000" cy="3434357"/>
              <a:chOff x="8362385" y="6080163"/>
              <a:chExt cx="792000" cy="3434357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8434385" y="608016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9 438,9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3" name="Скругленный прямоугольник 82"/>
              <p:cNvSpPr/>
              <p:nvPr/>
            </p:nvSpPr>
            <p:spPr>
              <a:xfrm>
                <a:off x="8434385" y="6686904"/>
                <a:ext cx="576000" cy="2280783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73" name="Группа 72"/>
            <p:cNvGrpSpPr/>
            <p:nvPr/>
          </p:nvGrpSpPr>
          <p:grpSpPr>
            <a:xfrm>
              <a:off x="9470625" y="6510541"/>
              <a:ext cx="800047" cy="3003980"/>
              <a:chOff x="9465056" y="6510541"/>
              <a:chExt cx="800047" cy="3003980"/>
            </a:xfrm>
          </p:grpSpPr>
          <p:sp>
            <p:nvSpPr>
              <p:cNvPr id="79" name="Скругленный прямоугольник 78"/>
              <p:cNvSpPr/>
              <p:nvPr/>
            </p:nvSpPr>
            <p:spPr>
              <a:xfrm>
                <a:off x="9575864" y="7007730"/>
                <a:ext cx="576000" cy="1959956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9465056" y="6510541"/>
                <a:ext cx="800047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7 876,6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9503864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10656481" y="6686904"/>
              <a:ext cx="774264" cy="2827616"/>
              <a:chOff x="10656481" y="6686904"/>
              <a:chExt cx="774264" cy="2827616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10728481" y="7184547"/>
                <a:ext cx="576000" cy="1783140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0710745" y="6686904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6 999,7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75" name="Прямая соединительная линия 74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TextBox 86"/>
          <p:cNvSpPr txBox="1"/>
          <p:nvPr/>
        </p:nvSpPr>
        <p:spPr>
          <a:xfrm>
            <a:off x="6126459" y="3673941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46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596" y="1853617"/>
            <a:ext cx="2604294" cy="1736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90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И СОХРАНЕНИЕ КУЛЬТУРЫ И ИСКУССТВА В ГОРОДЕ БРЯНСКЕ»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787" y="919319"/>
            <a:ext cx="39064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Обеспечение прав граждан на доступ к культурным ценностям, на участие в культурной жизни и свободы творчества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1895" y="758689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29.12.2018 № 4172-п «Об утверждении муниципальной программы «Поддержка и сохранение культуры и искусства в городе Брянске»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6387" y="2348880"/>
            <a:ext cx="34746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9787" y="4452108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967,5 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6D99C5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63083" y="3184060"/>
            <a:ext cx="64007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701251" y="3779892"/>
            <a:ext cx="3062857" cy="2457419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80" name="Группа 79"/>
          <p:cNvGrpSpPr/>
          <p:nvPr/>
        </p:nvGrpSpPr>
        <p:grpSpPr>
          <a:xfrm>
            <a:off x="4663439" y="3641942"/>
            <a:ext cx="4022857" cy="2234800"/>
            <a:chOff x="8305546" y="6229571"/>
            <a:chExt cx="3168000" cy="3284950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8362385" y="6229571"/>
              <a:ext cx="720000" cy="3284949"/>
              <a:chOff x="8362385" y="6229571"/>
              <a:chExt cx="720000" cy="3284949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8362385" y="6229571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967,5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8434385" y="6814723"/>
                <a:ext cx="576000" cy="2152963"/>
              </a:xfrm>
              <a:prstGeom prst="roundRect">
                <a:avLst/>
              </a:prstGeom>
              <a:solidFill>
                <a:srgbClr val="9966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9509433" y="6539694"/>
              <a:ext cx="779842" cy="2974826"/>
              <a:chOff x="9503864" y="6539694"/>
              <a:chExt cx="779842" cy="2974826"/>
            </a:xfrm>
          </p:grpSpPr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9575864" y="7186705"/>
                <a:ext cx="576000" cy="1780983"/>
              </a:xfrm>
              <a:prstGeom prst="roundRect">
                <a:avLst/>
              </a:prstGeom>
              <a:solidFill>
                <a:srgbClr val="9966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9563706" y="6539694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850,5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10656481" y="6565902"/>
              <a:ext cx="720000" cy="2948619"/>
              <a:chOff x="10656481" y="6565902"/>
              <a:chExt cx="720000" cy="2948619"/>
            </a:xfrm>
          </p:grpSpPr>
          <p:sp>
            <p:nvSpPr>
              <p:cNvPr id="97" name="Скругленный прямоугольник 96"/>
              <p:cNvSpPr/>
              <p:nvPr/>
            </p:nvSpPr>
            <p:spPr>
              <a:xfrm>
                <a:off x="10728481" y="7186706"/>
                <a:ext cx="576000" cy="1780981"/>
              </a:xfrm>
              <a:prstGeom prst="roundRect">
                <a:avLst/>
              </a:prstGeom>
              <a:solidFill>
                <a:srgbClr val="9966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0656481" y="6565902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850,5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0656481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90" name="Прямая соединительная линия 89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TextBox 119"/>
          <p:cNvSpPr txBox="1"/>
          <p:nvPr/>
        </p:nvSpPr>
        <p:spPr>
          <a:xfrm>
            <a:off x="6383548" y="3395721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412427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latin typeface="Calibri" pitchFamily="34" charset="0"/>
              </a:rPr>
              <a:t>43</a:t>
            </a:r>
            <a:endParaRPr lang="ru-RU" sz="1000" dirty="0">
              <a:latin typeface="Calibri" pitchFamily="34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642" y="1732416"/>
            <a:ext cx="2272831" cy="160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55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675091" y="6639672"/>
            <a:ext cx="2133600" cy="218328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40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5818" y="97808"/>
            <a:ext cx="8748243" cy="1332895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ОСУЩЕСТВЛЕНИЕ ПОЛНОМОЧИЙ ИСПОЛНИТЕЛЬНОГО ОРГАНА МЕСТНОГО САМОУПРАВЛЕНИЯ ПО УЧАСТИЮ В ПРОФИЛАКТИКЕ ТЕРРОРИЗМА И ЭКСТРЕМИЗМА, МИНИМИЗАЦИИ И (ИЛИ) ЛИКВИДАЦИИ ПОСЛЕДСТВИЙ ИХ ПРОЯВЛЕНИЙ НА ТЕРРИТОРИИ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БРЯНСКА»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8" y="1458699"/>
            <a:ext cx="402330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Цели программы </a:t>
            </a:r>
          </a:p>
          <a:p>
            <a:pPr algn="just">
              <a:tabLst>
                <a:tab pos="199507" algn="l"/>
              </a:tabLst>
            </a:pPr>
            <a:endParaRPr lang="ru-RU" sz="300" b="1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Предупреждение на территории муниципального образования «город Брянск» проявлений террористической и экстремистской направленности, обеспечение общественной безопасности и правопорядка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21516" y="1458699"/>
            <a:ext cx="442184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29.12.2018 № 4173-п «Об утверждении муниципальной программы «Осуществление полномочий исполнительного органа местного самоуправления по участию в профилактике терроризма и экстремизма, минимизации и (или) ликвидации последствий их проявлений на территории муниципального образования «город Брянск»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56" y="3044777"/>
            <a:ext cx="3826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4986" y="4328486"/>
            <a:ext cx="3759566" cy="846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2,5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</a:p>
          <a:p>
            <a:pPr algn="ctr"/>
            <a:endParaRPr lang="ru-RU" sz="3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77470" y="3869893"/>
            <a:ext cx="4709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755575" y="4177670"/>
            <a:ext cx="3062857" cy="21889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4586339" y="4146057"/>
            <a:ext cx="4022857" cy="2322832"/>
            <a:chOff x="8305546" y="6100172"/>
            <a:chExt cx="3168000" cy="3414348"/>
          </a:xfrm>
          <a:scene3d>
            <a:camera prst="perspectiveLeft"/>
            <a:lightRig rig="threePt" dir="t"/>
          </a:scene3d>
        </p:grpSpPr>
        <p:grpSp>
          <p:nvGrpSpPr>
            <p:cNvPr id="25" name="Группа 24"/>
            <p:cNvGrpSpPr/>
            <p:nvPr/>
          </p:nvGrpSpPr>
          <p:grpSpPr>
            <a:xfrm>
              <a:off x="8309357" y="7237659"/>
              <a:ext cx="935583" cy="2276861"/>
              <a:chOff x="8309357" y="7237659"/>
              <a:chExt cx="935583" cy="2276861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8309357" y="7237659"/>
                <a:ext cx="935583" cy="316683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b="1" dirty="0" smtClean="0">
                    <a:solidFill>
                      <a:schemeClr val="accent3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11</a:t>
                </a:r>
                <a:endParaRPr lang="ru-RU" sz="800" b="1" dirty="0">
                  <a:solidFill>
                    <a:schemeClr val="accent3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8532371" y="7318569"/>
                <a:ext cx="585807" cy="1650889"/>
              </a:xfrm>
              <a:prstGeom prst="roundRect">
                <a:avLst/>
              </a:prstGeom>
              <a:solidFill>
                <a:srgbClr val="C00000"/>
              </a:solidFill>
              <a:ln>
                <a:solidFill>
                  <a:schemeClr val="bg1">
                    <a:lumMod val="50000"/>
                  </a:schemeClr>
                </a:solidFill>
              </a:ln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001">
                <a:schemeClr val="dk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8437798" y="9062116"/>
                <a:ext cx="720000" cy="452404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8645784" y="6583217"/>
              <a:ext cx="1583649" cy="2931303"/>
              <a:chOff x="8640215" y="6583217"/>
              <a:chExt cx="1583649" cy="2931303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9575864" y="8900482"/>
                <a:ext cx="576000" cy="67203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8640215" y="6583217"/>
                <a:ext cx="1413610" cy="407163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1200" b="1" dirty="0">
                  <a:solidFill>
                    <a:schemeClr val="accent3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10595793" y="6100172"/>
              <a:ext cx="780688" cy="3414348"/>
              <a:chOff x="10595793" y="6100172"/>
              <a:chExt cx="780688" cy="3414348"/>
            </a:xfrm>
          </p:grpSpPr>
          <p:sp>
            <p:nvSpPr>
              <p:cNvPr id="33" name="Скругленный прямоугольник 32"/>
              <p:cNvSpPr/>
              <p:nvPr/>
            </p:nvSpPr>
            <p:spPr>
              <a:xfrm rot="10800000">
                <a:off x="10728478" y="8880484"/>
                <a:ext cx="576000" cy="67203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595793" y="6100172"/>
                <a:ext cx="720000" cy="316683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800" b="1" dirty="0">
                  <a:solidFill>
                    <a:schemeClr val="accent3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2" name="Прямая соединительная линия 31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sp3d>
              <a:bevelT w="139700" h="139700" prst="divot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6292109" y="3746782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361" y="4246884"/>
            <a:ext cx="2258514" cy="868017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119" y="5160262"/>
            <a:ext cx="1292705" cy="100790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185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ЖИЛИЩНО-КОММУНАЛЬНОЕ ХОЗЯЙСТВО ГОРОДА БРЯНСКА»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787" y="734653"/>
            <a:ext cx="390645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Обеспечение выполнения и создание условий для реализации единой государственной политики в области жилищно-коммунального хозяйства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34653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29.12.2018 № 4195-п «Об утверждении муниципальной программы «Жилищно-коммунальное хозяйство города Брянска»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1816" y="2296607"/>
            <a:ext cx="34746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4380" y="4404748"/>
            <a:ext cx="3759566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713,2 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63083" y="3184060"/>
            <a:ext cx="64007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40135" y="3757366"/>
            <a:ext cx="3062857" cy="222317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80" name="Группа 79"/>
          <p:cNvGrpSpPr/>
          <p:nvPr/>
        </p:nvGrpSpPr>
        <p:grpSpPr>
          <a:xfrm>
            <a:off x="4663439" y="3832160"/>
            <a:ext cx="4022857" cy="2101335"/>
            <a:chOff x="8305546" y="6425754"/>
            <a:chExt cx="3168000" cy="3088767"/>
          </a:xfrm>
          <a:effectLst/>
        </p:grpSpPr>
        <p:grpSp>
          <p:nvGrpSpPr>
            <p:cNvPr id="81" name="Группа 80"/>
            <p:cNvGrpSpPr/>
            <p:nvPr/>
          </p:nvGrpSpPr>
          <p:grpSpPr>
            <a:xfrm>
              <a:off x="8362385" y="6425754"/>
              <a:ext cx="782995" cy="3088766"/>
              <a:chOff x="8362385" y="6425754"/>
              <a:chExt cx="782995" cy="3088766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8425380" y="6425754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713,2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8434385" y="6944762"/>
                <a:ext cx="576000" cy="2022926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9509433" y="6529271"/>
              <a:ext cx="722992" cy="2985249"/>
              <a:chOff x="9503864" y="6529271"/>
              <a:chExt cx="722992" cy="2985249"/>
            </a:xfrm>
          </p:grpSpPr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9575864" y="7193583"/>
                <a:ext cx="576000" cy="1774105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9506856" y="6529271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419,1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10656481" y="6695940"/>
              <a:ext cx="720000" cy="2818581"/>
              <a:chOff x="10656481" y="6695940"/>
              <a:chExt cx="720000" cy="2818581"/>
            </a:xfrm>
          </p:grpSpPr>
          <p:sp>
            <p:nvSpPr>
              <p:cNvPr id="97" name="Скругленный прямоугольник 96"/>
              <p:cNvSpPr/>
              <p:nvPr/>
            </p:nvSpPr>
            <p:spPr>
              <a:xfrm>
                <a:off x="10673467" y="7337635"/>
                <a:ext cx="576000" cy="1682967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0656481" y="6695940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415,4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0656481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90" name="Прямая соединительная линия 89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TextBox 119"/>
          <p:cNvSpPr txBox="1"/>
          <p:nvPr/>
        </p:nvSpPr>
        <p:spPr>
          <a:xfrm>
            <a:off x="6474977" y="3261957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412427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latin typeface="Calibri" pitchFamily="34" charset="0"/>
              </a:rPr>
              <a:t>43</a:t>
            </a:r>
            <a:endParaRPr lang="ru-RU" sz="1000" dirty="0">
              <a:latin typeface="Calibri" pitchFamily="34" charset="0"/>
            </a:endParaRP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127" y="1889238"/>
            <a:ext cx="2185263" cy="1543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05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46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ГРАДОСТРОИТЕЛЬСТВА НА ТЕРРИТОРИИ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БРЯНСКА»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238" y="917524"/>
            <a:ext cx="3906458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199507" algn="l"/>
              </a:tabLst>
            </a:pPr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Регулирование градостроительной деятельности, создание здоровой и сбалансированной среды обитания людей, ограничение вредного воздействия хозяйственной и иной деятельности на окружающую среду посредством проведения мероприятий, улучшени</a:t>
            </a:r>
            <a:r>
              <a:rPr lang="ru-RU" sz="11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я</a:t>
            </a:r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экологической обстановки, развитие инженерной, транспортной и социальной инфраструктур на территории города Брянска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80562" y="881617"/>
            <a:ext cx="442184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11.02.2019 № 380-п «Об утверждении муниципальной программы «Развитие градостроительства на территории муниципального образования – городской округ  «город Брянск»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02" y="2936557"/>
            <a:ext cx="34414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2374" y="4232520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59,3 млн.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FF9A7C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282036"/>
            <a:ext cx="59435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307102" y="3625204"/>
            <a:ext cx="3559150" cy="221545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1" name="Группа 70"/>
          <p:cNvGrpSpPr/>
          <p:nvPr/>
        </p:nvGrpSpPr>
        <p:grpSpPr>
          <a:xfrm>
            <a:off x="4572000" y="3893966"/>
            <a:ext cx="4022857" cy="2171215"/>
            <a:chOff x="8305546" y="6323037"/>
            <a:chExt cx="3168000" cy="3191484"/>
          </a:xfrm>
        </p:grpSpPr>
        <p:grpSp>
          <p:nvGrpSpPr>
            <p:cNvPr id="72" name="Группа 71"/>
            <p:cNvGrpSpPr/>
            <p:nvPr/>
          </p:nvGrpSpPr>
          <p:grpSpPr>
            <a:xfrm>
              <a:off x="8353380" y="6323037"/>
              <a:ext cx="729005" cy="3191483"/>
              <a:chOff x="8353380" y="6323037"/>
              <a:chExt cx="729005" cy="3191483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8353380" y="6323037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59,3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3" name="Скругленный прямоугольник 82"/>
              <p:cNvSpPr/>
              <p:nvPr/>
            </p:nvSpPr>
            <p:spPr>
              <a:xfrm>
                <a:off x="8434385" y="6820680"/>
                <a:ext cx="576000" cy="2147007"/>
              </a:xfrm>
              <a:prstGeom prst="roundRect">
                <a:avLst/>
              </a:prstGeom>
              <a:solidFill>
                <a:srgbClr val="CC660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73" name="Группа 72"/>
            <p:cNvGrpSpPr/>
            <p:nvPr/>
          </p:nvGrpSpPr>
          <p:grpSpPr>
            <a:xfrm>
              <a:off x="9495159" y="6361543"/>
              <a:ext cx="734274" cy="3152978"/>
              <a:chOff x="9489590" y="6361543"/>
              <a:chExt cx="734274" cy="3152978"/>
            </a:xfrm>
          </p:grpSpPr>
          <p:sp>
            <p:nvSpPr>
              <p:cNvPr id="79" name="Скругленный прямоугольник 78"/>
              <p:cNvSpPr/>
              <p:nvPr/>
            </p:nvSpPr>
            <p:spPr>
              <a:xfrm>
                <a:off x="9575864" y="6820682"/>
                <a:ext cx="576000" cy="2147006"/>
              </a:xfrm>
              <a:prstGeom prst="roundRect">
                <a:avLst/>
              </a:prstGeom>
              <a:solidFill>
                <a:srgbClr val="CC66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9489590" y="636154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59,3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9503864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10656481" y="6327763"/>
              <a:ext cx="741473" cy="3186757"/>
              <a:chOff x="10656481" y="6327763"/>
              <a:chExt cx="741473" cy="3186757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10728481" y="6820683"/>
                <a:ext cx="576000" cy="2147005"/>
              </a:xfrm>
              <a:prstGeom prst="roundRect">
                <a:avLst/>
              </a:prstGeom>
              <a:solidFill>
                <a:srgbClr val="CC66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0677954" y="632776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59,3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75" name="Прямая соединительная линия 74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TextBox 86"/>
          <p:cNvSpPr txBox="1"/>
          <p:nvPr/>
        </p:nvSpPr>
        <p:spPr>
          <a:xfrm>
            <a:off x="6126459" y="3673941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650" y="5757404"/>
            <a:ext cx="1779956" cy="98366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163" y="2123555"/>
            <a:ext cx="2610837" cy="174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204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49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СОВРЕМЕННОЙ ГОРОДСКОЙ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СРЕДЫ ГОРОДА БРЯНСКА»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787" y="880846"/>
            <a:ext cx="390645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5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199507" algn="l"/>
              </a:tabLst>
            </a:pPr>
            <a:r>
              <a:rPr lang="ru-RU" sz="5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 </a:t>
            </a:r>
          </a:p>
          <a:p>
            <a:pPr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Совершенствование городской среды путем создания современной и эстетической территории жизнедеятельности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34653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30.11.2017 № 4151-п «Об утверждении муниципальной программы «Формирование современной городской среды»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9961" y="2598764"/>
            <a:ext cx="356611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2018-2026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8809" y="4479428"/>
            <a:ext cx="3825597" cy="1338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134,6 млн. рублей</a:t>
            </a:r>
            <a:r>
              <a:rPr lang="ru-RU" sz="32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4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331024"/>
            <a:ext cx="61822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365821" y="3869892"/>
            <a:ext cx="3337172" cy="2295411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142" name="Группа 141"/>
          <p:cNvGrpSpPr/>
          <p:nvPr/>
        </p:nvGrpSpPr>
        <p:grpSpPr>
          <a:xfrm>
            <a:off x="4663439" y="3869892"/>
            <a:ext cx="4082579" cy="2132767"/>
            <a:chOff x="8305546" y="6379549"/>
            <a:chExt cx="3215031" cy="3134971"/>
          </a:xfrm>
        </p:grpSpPr>
        <p:grpSp>
          <p:nvGrpSpPr>
            <p:cNvPr id="143" name="Группа 142"/>
            <p:cNvGrpSpPr/>
            <p:nvPr/>
          </p:nvGrpSpPr>
          <p:grpSpPr>
            <a:xfrm>
              <a:off x="8330139" y="6601986"/>
              <a:ext cx="752246" cy="2912534"/>
              <a:chOff x="8330139" y="6601986"/>
              <a:chExt cx="752246" cy="2912534"/>
            </a:xfrm>
          </p:grpSpPr>
          <p:sp>
            <p:nvSpPr>
              <p:cNvPr id="153" name="TextBox 152"/>
              <p:cNvSpPr txBox="1"/>
              <p:nvPr/>
            </p:nvSpPr>
            <p:spPr>
              <a:xfrm>
                <a:off x="8330139" y="6601986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134,6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4" name="Скругленный прямоугольник 153"/>
              <p:cNvSpPr/>
              <p:nvPr/>
            </p:nvSpPr>
            <p:spPr>
              <a:xfrm>
                <a:off x="8434385" y="7319154"/>
                <a:ext cx="576000" cy="1648534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28AFB0"/>
                  </a:solidFill>
                </a:endParaRPr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44" name="Группа 143"/>
            <p:cNvGrpSpPr/>
            <p:nvPr/>
          </p:nvGrpSpPr>
          <p:grpSpPr>
            <a:xfrm>
              <a:off x="9464978" y="6379549"/>
              <a:ext cx="864096" cy="3134971"/>
              <a:chOff x="9459409" y="6379549"/>
              <a:chExt cx="864096" cy="3134971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9575864" y="8900485"/>
                <a:ext cx="576000" cy="67203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28AFB0"/>
                  </a:solidFill>
                </a:endParaRPr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9459409" y="6379549"/>
                <a:ext cx="864096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45" name="Группа 144"/>
            <p:cNvGrpSpPr/>
            <p:nvPr/>
          </p:nvGrpSpPr>
          <p:grpSpPr>
            <a:xfrm>
              <a:off x="10656481" y="6412675"/>
              <a:ext cx="864096" cy="3101845"/>
              <a:chOff x="10656481" y="6412675"/>
              <a:chExt cx="864096" cy="3101845"/>
            </a:xfrm>
          </p:grpSpPr>
          <p:sp>
            <p:nvSpPr>
              <p:cNvPr id="147" name="Скругленный прямоугольник 146"/>
              <p:cNvSpPr/>
              <p:nvPr/>
            </p:nvSpPr>
            <p:spPr>
              <a:xfrm flipV="1">
                <a:off x="10728481" y="8967686"/>
                <a:ext cx="576000" cy="67203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28AFB0"/>
                  </a:solidFill>
                </a:endParaRPr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10656481" y="6412675"/>
                <a:ext cx="864096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16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146" name="Прямая соединительная линия 145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7425829" y="3638801"/>
            <a:ext cx="9557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328" y="1974197"/>
            <a:ext cx="2243152" cy="149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93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4"/>
          <p:cNvSpPr>
            <a:spLocks noChangeArrowheads="1"/>
          </p:cNvSpPr>
          <p:nvPr/>
        </p:nvSpPr>
        <p:spPr bwMode="auto">
          <a:xfrm>
            <a:off x="1131371" y="1707306"/>
            <a:ext cx="6858000" cy="569565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Расходные обязательства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обязанность публично-правового образования предоставить физическому или юридическому лицу средства из соответствующего бюджета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AutoShape 5"/>
          <p:cNvSpPr>
            <a:spLocks noChangeArrowheads="1"/>
          </p:cNvSpPr>
          <p:nvPr/>
        </p:nvSpPr>
        <p:spPr bwMode="auto">
          <a:xfrm>
            <a:off x="1154535" y="3140968"/>
            <a:ext cx="6858000" cy="648072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предельные объемы денежных средств, предусмотренных в соответствующем финансовом году для исполнения бюджетных обязательств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1133303" y="2420888"/>
            <a:ext cx="6858000" cy="576064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обязательства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расходные обязательства, подлежащие исполнению в соответствующем финансовом году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AutoShape 7"/>
          <p:cNvSpPr>
            <a:spLocks noChangeArrowheads="1"/>
          </p:cNvSpPr>
          <p:nvPr/>
        </p:nvSpPr>
        <p:spPr bwMode="auto">
          <a:xfrm>
            <a:off x="1143000" y="4005064"/>
            <a:ext cx="6859588" cy="648072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Сводная бюджетная роспись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документ, который составляется и ведется финансовым органом в соответствии с Бюджетным кодексом Российской Федерации в целях организации и исполнения бюджета по расходам и источникам финансирования дефицита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6" name="AutoShape 10"/>
          <p:cNvSpPr>
            <a:spLocks noChangeArrowheads="1"/>
          </p:cNvSpPr>
          <p:nvPr/>
        </p:nvSpPr>
        <p:spPr bwMode="auto">
          <a:xfrm>
            <a:off x="755576" y="620688"/>
            <a:ext cx="7775575" cy="1008112"/>
          </a:xfrm>
          <a:prstGeom prst="ellipseRibbon2">
            <a:avLst>
              <a:gd name="adj1" fmla="val 25000"/>
              <a:gd name="adj2" fmla="val 67009"/>
              <a:gd name="adj3" fmla="val 12500"/>
            </a:avLst>
          </a:prstGeom>
          <a:solidFill>
            <a:srgbClr val="FFFF00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Основные термины и понятия по бюджету</a:t>
            </a:r>
            <a:endParaRPr lang="ru-RU" altLang="ru-RU" sz="20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60290" y="4869160"/>
            <a:ext cx="6858000" cy="57606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нормативные обязательства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обязательства государственным и муниципальных органов перед физическим лицом, подлежащее исполнению в денежной форме в размере, установленном соответствующим законом или иным нормативным правовым актом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1745"/>
            <a:ext cx="669925" cy="798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160290" y="5625244"/>
            <a:ext cx="6859760" cy="61206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–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обязательства, возникшие в связи с привлечением кредитов в кредитных организациях, получением бюджетных кредитов от других бюджетов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144" y="-192596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05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«МОЛОДЕЖНАЯ 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СЕМЕЙНАЯ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ГОРОДА БРЯНСКА»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9" y="832629"/>
            <a:ext cx="39064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Создание условий для эффективной социализации и самореализации граждан города Брянска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80562" y="881617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29.12.2018 № 4191-п «Об утверждении муниципальной программы «Молодежная и семейная политика города Брянска»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9660" y="2130195"/>
            <a:ext cx="34414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4380" y="4365104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138,5 млн. рублей</a:t>
            </a:r>
          </a:p>
          <a:p>
            <a:pPr algn="ctr"/>
            <a:endParaRPr lang="ru-RU" sz="300" b="1" dirty="0" smtClean="0">
              <a:solidFill>
                <a:srgbClr val="FF9A7C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282036"/>
            <a:ext cx="59435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509997" y="4056535"/>
            <a:ext cx="3062857" cy="200864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46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133" y="2060848"/>
            <a:ext cx="2606362" cy="147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Группа 27"/>
          <p:cNvGrpSpPr/>
          <p:nvPr/>
        </p:nvGrpSpPr>
        <p:grpSpPr>
          <a:xfrm>
            <a:off x="4572000" y="3893966"/>
            <a:ext cx="4022857" cy="2171215"/>
            <a:chOff x="8305546" y="6323037"/>
            <a:chExt cx="3168000" cy="3191484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8353380" y="6323037"/>
              <a:ext cx="729005" cy="3191483"/>
              <a:chOff x="8353380" y="6323037"/>
              <a:chExt cx="729005" cy="3191483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8353380" y="6323037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138,5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8434385" y="6820680"/>
                <a:ext cx="576000" cy="2147007"/>
              </a:xfrm>
              <a:prstGeom prst="roundRect">
                <a:avLst/>
              </a:prstGeom>
              <a:solidFill>
                <a:srgbClr val="FFFF0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9495159" y="6361543"/>
              <a:ext cx="734274" cy="3152978"/>
              <a:chOff x="9489590" y="6361543"/>
              <a:chExt cx="734274" cy="3152978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9575864" y="7015566"/>
                <a:ext cx="576000" cy="1952121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489590" y="636154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138,1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503864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10656481" y="6327763"/>
              <a:ext cx="741473" cy="3186757"/>
              <a:chOff x="10656481" y="6327763"/>
              <a:chExt cx="741473" cy="3186757"/>
            </a:xfrm>
          </p:grpSpPr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10728481" y="7015566"/>
                <a:ext cx="576000" cy="1952122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677954" y="632776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138,1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2" name="Прямая соединительная линия 31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104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ФИЗИЧЕСКАЯ КУЛЬТУРА И СПОРТ В ГОРОДЕ БРЯНСКЕ»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875" y="908720"/>
            <a:ext cx="3906458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5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199507" algn="l"/>
              </a:tabLst>
            </a:pPr>
            <a:r>
              <a:rPr lang="ru-RU" sz="5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 </a:t>
            </a:r>
          </a:p>
          <a:p>
            <a:pPr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Создание условий, ориентирующих граждан различных слоев населения и возраста на здоровый образ жизни, в том числе на занятия физической культурой и массовым спортом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34653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29.12.2018 № 4192-п «Об утверждении муниципальной программы  «Физическая культура и спорт в городе Брянске» 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1433" y="2476043"/>
            <a:ext cx="356611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81433" y="4351921"/>
            <a:ext cx="3759566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446,1 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331024"/>
            <a:ext cx="61822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40135" y="3789040"/>
            <a:ext cx="3062857" cy="2376264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49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28042" y="3630809"/>
            <a:ext cx="9557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885" y="1916832"/>
            <a:ext cx="2181457" cy="163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Группа 24"/>
          <p:cNvGrpSpPr/>
          <p:nvPr/>
        </p:nvGrpSpPr>
        <p:grpSpPr>
          <a:xfrm>
            <a:off x="4603885" y="3808446"/>
            <a:ext cx="4022857" cy="2467016"/>
            <a:chOff x="8305546" y="5912497"/>
            <a:chExt cx="3168000" cy="3626282"/>
          </a:xfrm>
        </p:grpSpPr>
        <p:grpSp>
          <p:nvGrpSpPr>
            <p:cNvPr id="28" name="Группа 25"/>
            <p:cNvGrpSpPr/>
            <p:nvPr/>
          </p:nvGrpSpPr>
          <p:grpSpPr>
            <a:xfrm>
              <a:off x="8362385" y="6267074"/>
              <a:ext cx="720409" cy="3247447"/>
              <a:chOff x="8362385" y="6267074"/>
              <a:chExt cx="720409" cy="3247447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8362794" y="6267074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446,1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9" name="Скругленный прямоугольник 38"/>
              <p:cNvSpPr/>
              <p:nvPr/>
            </p:nvSpPr>
            <p:spPr>
              <a:xfrm>
                <a:off x="8434385" y="6824202"/>
                <a:ext cx="576000" cy="2143489"/>
              </a:xfrm>
              <a:prstGeom prst="roundRect">
                <a:avLst/>
              </a:prstGeom>
              <a:solidFill>
                <a:srgbClr val="00B0F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8362385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9" name="Группа 36"/>
            <p:cNvGrpSpPr/>
            <p:nvPr/>
          </p:nvGrpSpPr>
          <p:grpSpPr>
            <a:xfrm>
              <a:off x="9509433" y="5912497"/>
              <a:ext cx="740113" cy="3602023"/>
              <a:chOff x="9503864" y="5912497"/>
              <a:chExt cx="740113" cy="3602023"/>
            </a:xfrm>
          </p:grpSpPr>
          <p:sp>
            <p:nvSpPr>
              <p:cNvPr id="35" name="Скругленный прямоугольник 34"/>
              <p:cNvSpPr/>
              <p:nvPr/>
            </p:nvSpPr>
            <p:spPr>
              <a:xfrm>
                <a:off x="9595976" y="6575378"/>
                <a:ext cx="576000" cy="2392309"/>
              </a:xfrm>
              <a:prstGeom prst="roundRect">
                <a:avLst/>
              </a:prstGeom>
              <a:solidFill>
                <a:srgbClr val="00B0F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9523977" y="5912497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498,6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Группа 37"/>
            <p:cNvGrpSpPr/>
            <p:nvPr/>
          </p:nvGrpSpPr>
          <p:grpSpPr>
            <a:xfrm>
              <a:off x="10613925" y="6432785"/>
              <a:ext cx="779962" cy="3105994"/>
              <a:chOff x="10613925" y="6432785"/>
              <a:chExt cx="779962" cy="3105994"/>
            </a:xfrm>
          </p:grpSpPr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10745886" y="7181047"/>
                <a:ext cx="576000" cy="1845248"/>
              </a:xfrm>
              <a:prstGeom prst="roundRect">
                <a:avLst/>
              </a:prstGeom>
              <a:solidFill>
                <a:srgbClr val="00B0F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0613925" y="6432785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391,4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673887" y="9086376"/>
                <a:ext cx="720000" cy="4524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1" name="Прямая соединительная линия 30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656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57" y="783642"/>
            <a:ext cx="390645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</a:p>
          <a:p>
            <a:pPr>
              <a:tabLst>
                <a:tab pos="199507" algn="l"/>
              </a:tabLst>
            </a:pPr>
            <a:r>
              <a:rPr lang="ru-RU" sz="14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Создание системы управления и условий эффективного использования муниципального имущества и земельных участков, направленных на решение проблем комплексного развития территории города Брянска</a:t>
            </a:r>
            <a:endParaRPr lang="ru-RU" sz="14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91542"/>
            <a:ext cx="442184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29.12.2018 № 4190-п «Об утверждении муниципальной программы «Управление и распоряжение муниципальной собственностью города Брянска»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1024" y="2492896"/>
            <a:ext cx="34746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2019 - 2026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6130" y="4031369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72,6 млн.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6D99C5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77471" y="2890131"/>
            <a:ext cx="5133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  <a:p>
            <a:endParaRPr lang="ru-RU" sz="1400" dirty="0" smtClean="0">
              <a:solidFill>
                <a:schemeClr val="bg1"/>
              </a:solidFill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575089" y="3567222"/>
            <a:ext cx="3062857" cy="216603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7645" y="43683"/>
            <a:ext cx="8806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«УПРАВЛЕНИЕ И РАСПОРЯЖЕНИЕ МУНИЦИПАЛЬНОЙ СОБСТВЕННОСТЬЮ ГОРОДА БРЯНСКА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40800406"/>
              </p:ext>
            </p:extLst>
          </p:nvPr>
        </p:nvGraphicFramePr>
        <p:xfrm>
          <a:off x="-5852015" y="2792154"/>
          <a:ext cx="3611802" cy="1597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Группа 24"/>
          <p:cNvGrpSpPr/>
          <p:nvPr/>
        </p:nvGrpSpPr>
        <p:grpSpPr>
          <a:xfrm>
            <a:off x="4663439" y="3397945"/>
            <a:ext cx="4022857" cy="2467016"/>
            <a:chOff x="8305546" y="5912497"/>
            <a:chExt cx="3168000" cy="3626282"/>
          </a:xfrm>
        </p:grpSpPr>
        <p:grpSp>
          <p:nvGrpSpPr>
            <p:cNvPr id="5" name="Группа 25"/>
            <p:cNvGrpSpPr/>
            <p:nvPr/>
          </p:nvGrpSpPr>
          <p:grpSpPr>
            <a:xfrm>
              <a:off x="8362385" y="6158639"/>
              <a:ext cx="720409" cy="3355882"/>
              <a:chOff x="8362385" y="6158639"/>
              <a:chExt cx="720409" cy="3355882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8362794" y="6158639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72,6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7" name="Скругленный прямоугольник 46"/>
              <p:cNvSpPr/>
              <p:nvPr/>
            </p:nvSpPr>
            <p:spPr>
              <a:xfrm>
                <a:off x="8434385" y="6824202"/>
                <a:ext cx="576000" cy="2143489"/>
              </a:xfrm>
              <a:prstGeom prst="roundRect">
                <a:avLst/>
              </a:prstGeom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8362385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" name="Группа 36"/>
            <p:cNvGrpSpPr/>
            <p:nvPr/>
          </p:nvGrpSpPr>
          <p:grpSpPr>
            <a:xfrm>
              <a:off x="9509433" y="5912497"/>
              <a:ext cx="740113" cy="3602023"/>
              <a:chOff x="9503864" y="5912497"/>
              <a:chExt cx="740113" cy="3602023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9595976" y="6575378"/>
                <a:ext cx="576000" cy="2392309"/>
              </a:xfrm>
              <a:prstGeom prst="roundRect">
                <a:avLst/>
              </a:prstGeom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523977" y="5912497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72,7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4" name="Группа 37"/>
            <p:cNvGrpSpPr/>
            <p:nvPr/>
          </p:nvGrpSpPr>
          <p:grpSpPr>
            <a:xfrm>
              <a:off x="10613925" y="6432785"/>
              <a:ext cx="779962" cy="3105994"/>
              <a:chOff x="10613925" y="6432785"/>
              <a:chExt cx="779962" cy="3105994"/>
            </a:xfrm>
          </p:grpSpPr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10728481" y="7122440"/>
                <a:ext cx="576000" cy="1845248"/>
              </a:xfrm>
              <a:prstGeom prst="roundRect">
                <a:avLst/>
              </a:prstGeom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0613925" y="6432785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70,7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0673887" y="9086376"/>
                <a:ext cx="720000" cy="4524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9" name="Прямая соединительная линия 38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66530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52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847292"/>
            <a:ext cx="1253849" cy="79998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447" y="1855099"/>
            <a:ext cx="1944215" cy="1296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58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356" y="574991"/>
            <a:ext cx="902128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В планируемом периоде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бюджетных инвестиций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объекты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инфраструктуры города Брянска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(строительство и реконструкция объектов) составляет в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2 788,9 млн.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в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году– 1 220,1 млн.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в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году– 129,8 млн.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3250" y="174881"/>
            <a:ext cx="29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91D4C626-799C-42E8-9B5F-6951DD9E144F}"/>
              </a:ext>
            </a:extLst>
          </p:cNvPr>
          <p:cNvSpPr/>
          <p:nvPr/>
        </p:nvSpPr>
        <p:spPr>
          <a:xfrm>
            <a:off x="388561" y="2669523"/>
            <a:ext cx="24961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объекты строительства и реконструкции в сфере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AE247EC-3C9B-4C8C-B470-1960A06F1654}"/>
              </a:ext>
            </a:extLst>
          </p:cNvPr>
          <p:cNvSpPr/>
          <p:nvPr/>
        </p:nvSpPr>
        <p:spPr>
          <a:xfrm>
            <a:off x="141456" y="3401729"/>
            <a:ext cx="2990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в р-не старого аэропорта – 519,1 млн. рублей, строительство школы 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1650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</a:p>
          <a:p>
            <a:pPr algn="ctr" font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Амосова – 878,2 млн. рублей, строительство школы по ул. Флотской – 670,2 млн. рублей, строительство пристройки к СОШ №13 </a:t>
            </a:r>
          </a:p>
          <a:p>
            <a:pPr algn="ctr" font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 И.Б. </a:t>
            </a:r>
            <a:r>
              <a:rPr lang="ru-RU" sz="12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Катунина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108,5 млн. рублей 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xn----7sbgmb5alfjdwc.xn--p1ai/sites/default/files/images/25_06_2020/3D_maket_school_site.jpg">
            <a:extLst>
              <a:ext uri="{FF2B5EF4-FFF2-40B4-BE49-F238E27FC236}">
                <a16:creationId xmlns="" xmlns:a16="http://schemas.microsoft.com/office/drawing/2014/main" id="{BE66A429-E16F-4DE4-89F6-C2584CF85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0" y="5345084"/>
            <a:ext cx="1923750" cy="106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9C276766-1E9B-496E-BC22-99748FB9D9CC}"/>
              </a:ext>
            </a:extLst>
          </p:cNvPr>
          <p:cNvSpPr/>
          <p:nvPr/>
        </p:nvSpPr>
        <p:spPr>
          <a:xfrm>
            <a:off x="6328678" y="1685716"/>
            <a:ext cx="23962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объекты строительства и реконструкции в сфере </a:t>
            </a:r>
            <a:r>
              <a:rPr lang="ru-RU" sz="1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</a:p>
          <a:p>
            <a:pPr algn="ctr"/>
            <a:endParaRPr lang="ru-RU" sz="1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здания  МБУ ДО «Детская школа искусств № 10 по ул. </a:t>
            </a:r>
            <a:r>
              <a:rPr lang="ru-RU" sz="1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Б.Хмельницкого</a:t>
            </a:r>
            <a:r>
              <a:rPr lang="ru-RU" sz="1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79 – </a:t>
            </a:r>
          </a:p>
          <a:p>
            <a:pPr algn="ctr"/>
            <a:r>
              <a:rPr lang="ru-RU" sz="1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117,1 млн. рублей</a:t>
            </a:r>
            <a:endParaRPr lang="ru-RU" sz="1200" dirty="0">
              <a:solidFill>
                <a:srgbClr val="7030A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88931391-C1FF-48C0-BC92-52DA20BD2356}"/>
              </a:ext>
            </a:extLst>
          </p:cNvPr>
          <p:cNvSpPr/>
          <p:nvPr/>
        </p:nvSpPr>
        <p:spPr>
          <a:xfrm>
            <a:off x="3449566" y="2668869"/>
            <a:ext cx="2603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объекты строительства, реконструкции в сфере дорожного хозяйства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0EA94A13-BCFB-4633-B2CC-ED2827600DDA}"/>
              </a:ext>
            </a:extLst>
          </p:cNvPr>
          <p:cNvSpPr/>
          <p:nvPr/>
        </p:nvSpPr>
        <p:spPr>
          <a:xfrm>
            <a:off x="3203825" y="3390099"/>
            <a:ext cx="30951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дорожной деятельности в отношении автомобильных дорог местного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значения, строительство сетей уличного освещения – 390,6 млн.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B8D3190F-1ABA-433B-A7C3-94AC768C8867}"/>
              </a:ext>
            </a:extLst>
          </p:cNvPr>
          <p:cNvSpPr/>
          <p:nvPr/>
        </p:nvSpPr>
        <p:spPr>
          <a:xfrm>
            <a:off x="6366640" y="4140392"/>
            <a:ext cx="2407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объекты строительства, реконструкции в сфере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 и спорта </a:t>
            </a:r>
            <a:endParaRPr lang="ru-RU" sz="12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DEE69AB6-1FC1-4AC0-8474-D1C72FCAF1E5}"/>
              </a:ext>
            </a:extLst>
          </p:cNvPr>
          <p:cNvSpPr/>
          <p:nvPr/>
        </p:nvSpPr>
        <p:spPr>
          <a:xfrm>
            <a:off x="6366640" y="5155451"/>
            <a:ext cx="2496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Дворца зимних видов спорта в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Фокинском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р-не </a:t>
            </a:r>
          </a:p>
          <a:p>
            <a:pPr algn="ctr" font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Брянска – 60,6 млн.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73F42CC9-2E2E-4467-937B-8671AC8C31D3}"/>
              </a:ext>
            </a:extLst>
          </p:cNvPr>
          <p:cNvSpPr/>
          <p:nvPr/>
        </p:nvSpPr>
        <p:spPr>
          <a:xfrm>
            <a:off x="3410560" y="4720812"/>
            <a:ext cx="2888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объекты строительства, реконструкции в сфере </a:t>
            </a:r>
            <a:r>
              <a:rPr lang="ru-RU" sz="12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коммунального хозяйства </a:t>
            </a:r>
            <a:endParaRPr lang="ru-RU" sz="12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BECA0722-9A88-4A72-AFEB-B7CF59195234}"/>
              </a:ext>
            </a:extLst>
          </p:cNvPr>
          <p:cNvSpPr/>
          <p:nvPr/>
        </p:nvSpPr>
        <p:spPr>
          <a:xfrm>
            <a:off x="3617468" y="5493476"/>
            <a:ext cx="25387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Канализационные и водопроводные сети – 44,6 млн. рублей</a:t>
            </a:r>
            <a:endParaRPr lang="ru-RU" sz="12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0">
            <a:extLst>
              <a:ext uri="{FF2B5EF4-FFF2-40B4-BE49-F238E27FC236}">
                <a16:creationId xmlns="" xmlns:a16="http://schemas.microsoft.com/office/drawing/2014/main" id="{AA87A5D3-A417-4A57-8E07-C62183FA3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836456"/>
              </p:ext>
            </p:extLst>
          </p:nvPr>
        </p:nvGraphicFramePr>
        <p:xfrm>
          <a:off x="204260" y="1252099"/>
          <a:ext cx="6069809" cy="1267664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506618">
                  <a:extLst>
                    <a:ext uri="{9D8B030D-6E8A-4147-A177-3AD203B41FA5}">
                      <a16:colId xmlns="" xmlns:a16="http://schemas.microsoft.com/office/drawing/2014/main" val="2794744864"/>
                    </a:ext>
                  </a:extLst>
                </a:gridCol>
                <a:gridCol w="896567">
                  <a:extLst>
                    <a:ext uri="{9D8B030D-6E8A-4147-A177-3AD203B41FA5}">
                      <a16:colId xmlns="" xmlns:a16="http://schemas.microsoft.com/office/drawing/2014/main" val="1110596796"/>
                    </a:ext>
                  </a:extLst>
                </a:gridCol>
                <a:gridCol w="833312">
                  <a:extLst>
                    <a:ext uri="{9D8B030D-6E8A-4147-A177-3AD203B41FA5}">
                      <a16:colId xmlns="" xmlns:a16="http://schemas.microsoft.com/office/drawing/2014/main" val="2647880189"/>
                    </a:ext>
                  </a:extLst>
                </a:gridCol>
                <a:gridCol w="833312">
                  <a:extLst>
                    <a:ext uri="{9D8B030D-6E8A-4147-A177-3AD203B41FA5}">
                      <a16:colId xmlns="" xmlns:a16="http://schemas.microsoft.com/office/drawing/2014/main" val="81499282"/>
                    </a:ext>
                  </a:extLst>
                </a:gridCol>
              </a:tblGrid>
              <a:tr h="2317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расходов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3431989500"/>
                  </a:ext>
                </a:extLst>
              </a:tr>
              <a:tr h="17964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инвестиции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2 788,9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1 220,1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580446122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сфере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дорожного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коммунального хозяйства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91206558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сфере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2 176,1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2524488899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сфере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2890415147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сфере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физической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культуры и спорта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31979662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791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142875" y="274638"/>
            <a:ext cx="8858250" cy="106613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200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</a:t>
            </a:r>
            <a:r>
              <a:rPr lang="ru-RU" alt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ефицит бюджета города Брянска</a:t>
            </a:r>
          </a:p>
        </p:txBody>
      </p:sp>
      <p:graphicFrame>
        <p:nvGraphicFramePr>
          <p:cNvPr id="2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4546436"/>
              </p:ext>
            </p:extLst>
          </p:nvPr>
        </p:nvGraphicFramePr>
        <p:xfrm>
          <a:off x="323528" y="1052736"/>
          <a:ext cx="8496944" cy="4881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0768"/>
            <a:ext cx="2232248" cy="138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61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-91375" y="260649"/>
            <a:ext cx="8548084" cy="386798"/>
          </a:xfrm>
          <a:prstGeom prst="rect">
            <a:avLst/>
          </a:prstGeom>
        </p:spPr>
        <p:txBody>
          <a:bodyPr vert="horz" lIns="0" tIns="50402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defTabSz="179388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</a:t>
            </a:r>
            <a:r>
              <a:rPr lang="ru-RU" sz="2400" b="1" spc="-27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anose="020B0604020202020204" pitchFamily="34" charset="0"/>
              </a:rPr>
              <a:t>Муниципальный долг города Брянска</a:t>
            </a:r>
            <a:endParaRPr lang="ru-RU" sz="2400" b="1" spc="-27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  <a:cs typeface="Arial" panose="020B0604020202020204" pitchFamily="34" charset="0"/>
            </a:endParaRPr>
          </a:p>
        </p:txBody>
      </p:sp>
      <p:sp>
        <p:nvSpPr>
          <p:cNvPr id="60" name="TextBox 1"/>
          <p:cNvSpPr txBox="1"/>
          <p:nvPr/>
        </p:nvSpPr>
        <p:spPr>
          <a:xfrm>
            <a:off x="7293293" y="803402"/>
            <a:ext cx="1575901" cy="21543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млн. рублей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Century Gothic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54535" y="803402"/>
            <a:ext cx="8434930" cy="3650577"/>
            <a:chOff x="282546" y="1186053"/>
            <a:chExt cx="6642508" cy="3557734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282546" y="1186053"/>
              <a:ext cx="6642508" cy="3557734"/>
              <a:chOff x="8334462" y="1264149"/>
              <a:chExt cx="6642508" cy="3557734"/>
            </a:xfrm>
          </p:grpSpPr>
          <p:grpSp>
            <p:nvGrpSpPr>
              <p:cNvPr id="8" name="Группа 7"/>
              <p:cNvGrpSpPr/>
              <p:nvPr/>
            </p:nvGrpSpPr>
            <p:grpSpPr>
              <a:xfrm>
                <a:off x="8334462" y="1264149"/>
                <a:ext cx="6078240" cy="3069699"/>
                <a:chOff x="8322229" y="1264149"/>
                <a:chExt cx="6078240" cy="3069699"/>
              </a:xfrm>
            </p:grpSpPr>
            <p:grpSp>
              <p:nvGrpSpPr>
                <p:cNvPr id="7" name="Группа 6"/>
                <p:cNvGrpSpPr/>
                <p:nvPr/>
              </p:nvGrpSpPr>
              <p:grpSpPr>
                <a:xfrm>
                  <a:off x="8322229" y="1828286"/>
                  <a:ext cx="1383580" cy="2481061"/>
                  <a:chOff x="8322229" y="1828286"/>
                  <a:chExt cx="1383580" cy="2481061"/>
                </a:xfrm>
              </p:grpSpPr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8402189" y="4009398"/>
                    <a:ext cx="1212208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endParaRPr lang="ru-RU" sz="1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6" name="Группа 5"/>
                  <p:cNvGrpSpPr/>
                  <p:nvPr/>
                </p:nvGrpSpPr>
                <p:grpSpPr>
                  <a:xfrm>
                    <a:off x="8322229" y="1828286"/>
                    <a:ext cx="1383580" cy="1389607"/>
                    <a:chOff x="8322229" y="1828286"/>
                    <a:chExt cx="1383580" cy="1389607"/>
                  </a:xfrm>
                </p:grpSpPr>
                <p:sp>
                  <p:nvSpPr>
                    <p:cNvPr id="21" name="TextBox 20"/>
                    <p:cNvSpPr txBox="1"/>
                    <p:nvPr/>
                  </p:nvSpPr>
                  <p:spPr>
                    <a:xfrm>
                      <a:off x="8322229" y="1828286"/>
                      <a:ext cx="1000721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endParaRPr lang="ru-RU" sz="1600" b="1" dirty="0">
                        <a:solidFill>
                          <a:srgbClr val="6D99C5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19" name="TextBox 18"/>
                    <p:cNvSpPr txBox="1"/>
                    <p:nvPr/>
                  </p:nvSpPr>
                  <p:spPr>
                    <a:xfrm>
                      <a:off x="8985809" y="2887949"/>
                      <a:ext cx="720000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endParaRPr lang="ru-RU" sz="1600" b="1" dirty="0">
                        <a:solidFill>
                          <a:srgbClr val="FF595E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8" name="Группа 27"/>
                <p:cNvGrpSpPr/>
                <p:nvPr/>
              </p:nvGrpSpPr>
              <p:grpSpPr>
                <a:xfrm>
                  <a:off x="9606777" y="1264149"/>
                  <a:ext cx="1431364" cy="3045198"/>
                  <a:chOff x="8292611" y="1264149"/>
                  <a:chExt cx="1431364" cy="3045198"/>
                </a:xfrm>
              </p:grpSpPr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8409809" y="4009398"/>
                    <a:ext cx="1188458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endParaRPr lang="ru-RU" sz="1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31" name="Группа 30"/>
                  <p:cNvGrpSpPr/>
                  <p:nvPr/>
                </p:nvGrpSpPr>
                <p:grpSpPr>
                  <a:xfrm>
                    <a:off x="8292611" y="1264149"/>
                    <a:ext cx="1431364" cy="1951032"/>
                    <a:chOff x="8292611" y="1264149"/>
                    <a:chExt cx="1431364" cy="1951032"/>
                  </a:xfrm>
                </p:grpSpPr>
                <p:sp>
                  <p:nvSpPr>
                    <p:cNvPr id="32" name="TextBox 31"/>
                    <p:cNvSpPr txBox="1"/>
                    <p:nvPr/>
                  </p:nvSpPr>
                  <p:spPr>
                    <a:xfrm>
                      <a:off x="8292611" y="1264149"/>
                      <a:ext cx="877473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endParaRPr lang="ru-RU" sz="1600" b="1" dirty="0">
                        <a:solidFill>
                          <a:srgbClr val="6D99C5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35" name="TextBox 34"/>
                    <p:cNvSpPr txBox="1"/>
                    <p:nvPr/>
                  </p:nvSpPr>
                  <p:spPr>
                    <a:xfrm>
                      <a:off x="9003975" y="2885237"/>
                      <a:ext cx="720000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endParaRPr lang="ru-RU" sz="1600" b="1" dirty="0">
                        <a:solidFill>
                          <a:srgbClr val="FF595E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6" name="Группа 35"/>
                <p:cNvGrpSpPr/>
                <p:nvPr/>
              </p:nvGrpSpPr>
              <p:grpSpPr>
                <a:xfrm>
                  <a:off x="8813490" y="1501696"/>
                  <a:ext cx="1360752" cy="2807652"/>
                  <a:chOff x="6185158" y="1501696"/>
                  <a:chExt cx="1360752" cy="2807652"/>
                </a:xfrm>
              </p:grpSpPr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6185159" y="4009399"/>
                    <a:ext cx="1360751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400" b="1" dirty="0" smtClean="0">
                        <a:latin typeface="Century Gothic" panose="020B0502020202020204" pitchFamily="34" charset="0"/>
                      </a:rPr>
                      <a:t>2024 год</a:t>
                    </a:r>
                    <a:endParaRPr lang="ru-RU" sz="1400" b="1" dirty="0"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38" name="Группа 37"/>
                  <p:cNvGrpSpPr/>
                  <p:nvPr/>
                </p:nvGrpSpPr>
                <p:grpSpPr>
                  <a:xfrm>
                    <a:off x="6185158" y="1501696"/>
                    <a:ext cx="1360752" cy="2413273"/>
                    <a:chOff x="6185158" y="1501696"/>
                    <a:chExt cx="1360752" cy="2413273"/>
                  </a:xfrm>
                </p:grpSpPr>
                <p:sp>
                  <p:nvSpPr>
                    <p:cNvPr id="39" name="TextBox 38"/>
                    <p:cNvSpPr txBox="1"/>
                    <p:nvPr/>
                  </p:nvSpPr>
                  <p:spPr>
                    <a:xfrm>
                      <a:off x="6185158" y="1501696"/>
                      <a:ext cx="736780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2 857,6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40" name="Скругленный прямоугольник 39"/>
                    <p:cNvSpPr/>
                    <p:nvPr/>
                  </p:nvSpPr>
                  <p:spPr>
                    <a:xfrm>
                      <a:off x="6259370" y="1893496"/>
                      <a:ext cx="623769" cy="2006916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4"/>
                    </a:lnRef>
                    <a:fillRef idx="3">
                      <a:schemeClr val="accent4"/>
                    </a:fillRef>
                    <a:effectRef idx="3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1" name="Скругленный прямоугольник 40"/>
                    <p:cNvSpPr/>
                    <p:nvPr/>
                  </p:nvSpPr>
                  <p:spPr>
                    <a:xfrm>
                      <a:off x="6986067" y="3331735"/>
                      <a:ext cx="559843" cy="583234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6"/>
                    </a:lnRef>
                    <a:fillRef idx="3">
                      <a:schemeClr val="accent6"/>
                    </a:fillRef>
                    <a:effectRef idx="3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2" name="TextBox 41"/>
                    <p:cNvSpPr txBox="1"/>
                    <p:nvPr/>
                  </p:nvSpPr>
                  <p:spPr>
                    <a:xfrm>
                      <a:off x="6986066" y="2737536"/>
                      <a:ext cx="559843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203,9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43" name="Группа 42"/>
                <p:cNvGrpSpPr/>
                <p:nvPr/>
              </p:nvGrpSpPr>
              <p:grpSpPr>
                <a:xfrm>
                  <a:off x="10725222" y="1543334"/>
                  <a:ext cx="1433740" cy="2766014"/>
                  <a:chOff x="6782724" y="1543334"/>
                  <a:chExt cx="1433740" cy="2766014"/>
                </a:xfrm>
              </p:grpSpPr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6995488" y="4009399"/>
                    <a:ext cx="1204588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400" b="1" dirty="0" smtClean="0">
                        <a:latin typeface="Century Gothic" panose="020B0502020202020204" pitchFamily="34" charset="0"/>
                      </a:rPr>
                      <a:t>2025 год</a:t>
                    </a:r>
                    <a:endParaRPr lang="ru-RU" sz="1400" b="1" dirty="0"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45" name="Группа 44"/>
                  <p:cNvGrpSpPr/>
                  <p:nvPr/>
                </p:nvGrpSpPr>
                <p:grpSpPr>
                  <a:xfrm>
                    <a:off x="6782724" y="1543334"/>
                    <a:ext cx="1433740" cy="2380855"/>
                    <a:chOff x="6782724" y="1543334"/>
                    <a:chExt cx="1433740" cy="2380855"/>
                  </a:xfrm>
                </p:grpSpPr>
                <p:sp>
                  <p:nvSpPr>
                    <p:cNvPr id="46" name="TextBox 45"/>
                    <p:cNvSpPr txBox="1"/>
                    <p:nvPr/>
                  </p:nvSpPr>
                  <p:spPr>
                    <a:xfrm>
                      <a:off x="6782724" y="1543334"/>
                      <a:ext cx="737182" cy="56990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2 857,6</a:t>
                      </a:r>
                    </a:p>
                    <a:p>
                      <a:pPr algn="ctr"/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47" name="Скругленный прямоугольник 46"/>
                    <p:cNvSpPr/>
                    <p:nvPr/>
                  </p:nvSpPr>
                  <p:spPr>
                    <a:xfrm>
                      <a:off x="6862486" y="1893495"/>
                      <a:ext cx="616797" cy="2021474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4"/>
                    </a:lnRef>
                    <a:fillRef idx="3">
                      <a:schemeClr val="accent4"/>
                    </a:fillRef>
                    <a:effectRef idx="3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8" name="Скругленный прямоугольник 47"/>
                    <p:cNvSpPr/>
                    <p:nvPr/>
                  </p:nvSpPr>
                  <p:spPr>
                    <a:xfrm>
                      <a:off x="7655851" y="3050209"/>
                      <a:ext cx="560613" cy="873980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6"/>
                    </a:lnRef>
                    <a:fillRef idx="3">
                      <a:schemeClr val="accent6"/>
                    </a:fillRef>
                    <a:effectRef idx="3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9" name="TextBox 48"/>
                    <p:cNvSpPr txBox="1"/>
                    <p:nvPr/>
                  </p:nvSpPr>
                  <p:spPr>
                    <a:xfrm>
                      <a:off x="7655851" y="2659444"/>
                      <a:ext cx="560613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234,9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50" name="Группа 49"/>
                <p:cNvGrpSpPr/>
                <p:nvPr/>
              </p:nvGrpSpPr>
              <p:grpSpPr>
                <a:xfrm>
                  <a:off x="12818432" y="1498341"/>
                  <a:ext cx="1582037" cy="2835507"/>
                  <a:chOff x="7561768" y="1498341"/>
                  <a:chExt cx="1582037" cy="2835507"/>
                </a:xfrm>
              </p:grpSpPr>
              <p:sp>
                <p:nvSpPr>
                  <p:cNvPr id="51" name="TextBox 50"/>
                  <p:cNvSpPr txBox="1"/>
                  <p:nvPr/>
                </p:nvSpPr>
                <p:spPr>
                  <a:xfrm>
                    <a:off x="7842575" y="4033899"/>
                    <a:ext cx="1207513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400" b="1" dirty="0" smtClean="0">
                        <a:latin typeface="Century Gothic" panose="020B0502020202020204" pitchFamily="34" charset="0"/>
                      </a:rPr>
                      <a:t>2025 год</a:t>
                    </a:r>
                    <a:endParaRPr lang="ru-RU" sz="1400" b="1" dirty="0"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52" name="Группа 51"/>
                  <p:cNvGrpSpPr/>
                  <p:nvPr/>
                </p:nvGrpSpPr>
                <p:grpSpPr>
                  <a:xfrm>
                    <a:off x="7561768" y="1498341"/>
                    <a:ext cx="1582037" cy="2425848"/>
                    <a:chOff x="7561768" y="1498341"/>
                    <a:chExt cx="1582037" cy="2425848"/>
                  </a:xfrm>
                </p:grpSpPr>
                <p:sp>
                  <p:nvSpPr>
                    <p:cNvPr id="53" name="TextBox 52"/>
                    <p:cNvSpPr txBox="1"/>
                    <p:nvPr/>
                  </p:nvSpPr>
                  <p:spPr>
                    <a:xfrm>
                      <a:off x="7561768" y="1498341"/>
                      <a:ext cx="874634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2 857,6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54" name="Скругленный прямоугольник 53"/>
                    <p:cNvSpPr/>
                    <p:nvPr/>
                  </p:nvSpPr>
                  <p:spPr>
                    <a:xfrm>
                      <a:off x="7697938" y="1865316"/>
                      <a:ext cx="602294" cy="2049658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4"/>
                    </a:lnRef>
                    <a:fillRef idx="3">
                      <a:schemeClr val="accent4"/>
                    </a:fillRef>
                    <a:effectRef idx="3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55" name="Скругленный прямоугольник 54"/>
                    <p:cNvSpPr/>
                    <p:nvPr/>
                  </p:nvSpPr>
                  <p:spPr>
                    <a:xfrm>
                      <a:off x="8436402" y="3158151"/>
                      <a:ext cx="574239" cy="766038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6"/>
                    </a:lnRef>
                    <a:fillRef idx="3">
                      <a:schemeClr val="accent6"/>
                    </a:fillRef>
                    <a:effectRef idx="3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56" name="TextBox 55"/>
                    <p:cNvSpPr txBox="1"/>
                    <p:nvPr/>
                  </p:nvSpPr>
                  <p:spPr>
                    <a:xfrm>
                      <a:off x="8436403" y="2576770"/>
                      <a:ext cx="707402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223,2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9" name="TextBox 8"/>
              <p:cNvSpPr txBox="1"/>
              <p:nvPr/>
            </p:nvSpPr>
            <p:spPr>
              <a:xfrm>
                <a:off x="8363018" y="4521934"/>
                <a:ext cx="6613952" cy="299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 smtClean="0">
                    <a:solidFill>
                      <a:srgbClr val="6D99C5"/>
                    </a:solidFill>
                    <a:latin typeface="Century Gothic" panose="020B0502020202020204" pitchFamily="34" charset="0"/>
                  </a:rPr>
                  <a:t>      </a:t>
                </a:r>
                <a:r>
                  <a:rPr lang="ru-RU" sz="1400" b="1" dirty="0" smtClean="0">
                    <a:latin typeface="Century Gothic" panose="020B0502020202020204" pitchFamily="34" charset="0"/>
                  </a:rPr>
                  <a:t>Муниципальный долг</a:t>
                </a:r>
                <a:r>
                  <a:rPr lang="ru-RU" sz="1400" dirty="0" smtClean="0">
                    <a:latin typeface="Century Gothic" panose="020B0502020202020204" pitchFamily="34" charset="0"/>
                  </a:rPr>
                  <a:t>                       </a:t>
                </a:r>
                <a:r>
                  <a:rPr lang="ru-RU" sz="1400" b="1" dirty="0" smtClean="0">
                    <a:latin typeface="Century Gothic" panose="020B0502020202020204" pitchFamily="34" charset="0"/>
                  </a:rPr>
                  <a:t>Расходы на обслуживание долга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0" name="Скругленный прямоугольник 9"/>
            <p:cNvSpPr/>
            <p:nvPr/>
          </p:nvSpPr>
          <p:spPr>
            <a:xfrm>
              <a:off x="411197" y="4485894"/>
              <a:ext cx="164917" cy="224881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2765300" y="4485894"/>
              <a:ext cx="164917" cy="224881"/>
            </a:xfrm>
            <a:prstGeom prst="round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3" name="Номер слайда 12"/>
          <p:cNvSpPr>
            <a:spLocks noGrp="1"/>
          </p:cNvSpPr>
          <p:nvPr>
            <p:ph type="sldNum" sz="quarter" idx="7"/>
          </p:nvPr>
        </p:nvSpPr>
        <p:spPr>
          <a:xfrm>
            <a:off x="8473356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+mn-cs"/>
              </a:rPr>
              <a:t>86</a:t>
            </a:r>
            <a:endParaRPr lang="ru-RU" sz="1000" b="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+mn-cs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242062" y="4016857"/>
            <a:ext cx="86400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100000">
                  <a:srgbClr val="FF595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252000" y="3541344"/>
            <a:ext cx="86400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100000">
                  <a:srgbClr val="FF595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Скругленный прямоугольник 63"/>
          <p:cNvSpPr/>
          <p:nvPr/>
        </p:nvSpPr>
        <p:spPr>
          <a:xfrm>
            <a:off x="470118" y="5022365"/>
            <a:ext cx="8183888" cy="845717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tabLst>
                <a:tab pos="6224986" algn="l"/>
              </a:tabLst>
            </a:pP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   Объем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муниципального долга к общему объему доходов без учета безвозмездных поступлений и поступлений по дополнительным нормативам отчислений от налога на доходы составляет: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75,3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% в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2024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году,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70,5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% в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2025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году и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67,0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% в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2026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году</a:t>
            </a:r>
          </a:p>
          <a:p>
            <a:pPr>
              <a:tabLst>
                <a:tab pos="6224986" algn="l"/>
              </a:tabLst>
            </a:pPr>
            <a:r>
              <a:rPr lang="ru-RU" sz="9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   </a:t>
            </a:r>
            <a:endParaRPr lang="ru-RU" sz="900" dirty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55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435280" cy="13716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Основные показатели социально-экономического развития </a:t>
            </a:r>
            <a:br>
              <a:rPr lang="ru-RU" sz="2800" dirty="0" smtClean="0"/>
            </a:br>
            <a:r>
              <a:rPr lang="ru-RU" sz="2800" dirty="0" smtClean="0"/>
              <a:t>города </a:t>
            </a:r>
            <a:r>
              <a:rPr lang="ru-RU" sz="2800" dirty="0"/>
              <a:t>Б</a:t>
            </a:r>
            <a:r>
              <a:rPr lang="ru-RU" sz="2800" dirty="0" smtClean="0"/>
              <a:t>рянска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433402"/>
              </p:ext>
            </p:extLst>
          </p:nvPr>
        </p:nvGraphicFramePr>
        <p:xfrm>
          <a:off x="899592" y="1772816"/>
          <a:ext cx="7931224" cy="4862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6651"/>
                <a:gridCol w="798189"/>
                <a:gridCol w="936104"/>
                <a:gridCol w="1008112"/>
                <a:gridCol w="1008112"/>
                <a:gridCol w="5040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показателей</a:t>
                      </a:r>
                      <a:endParaRPr lang="ru-RU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 год </a:t>
                      </a:r>
                      <a:r>
                        <a:rPr lang="ru-RU" sz="1400" dirty="0" smtClean="0"/>
                        <a:t>(отчет)</a:t>
                      </a:r>
                      <a:endParaRPr lang="ru-RU" sz="1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 год </a:t>
                      </a:r>
                      <a:r>
                        <a:rPr lang="ru-RU" sz="1400" dirty="0" smtClean="0"/>
                        <a:t>(оценка)</a:t>
                      </a:r>
                      <a:endParaRPr lang="ru-RU" sz="1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 год </a:t>
                      </a:r>
                      <a:r>
                        <a:rPr lang="ru-RU" sz="1400" dirty="0" smtClean="0"/>
                        <a:t>(прогноз)</a:t>
                      </a:r>
                      <a:endParaRPr lang="ru-RU" sz="1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 год </a:t>
                      </a:r>
                      <a:r>
                        <a:rPr lang="ru-RU" sz="1400" dirty="0" smtClean="0"/>
                        <a:t>(прогноз)</a:t>
                      </a:r>
                      <a:endParaRPr lang="ru-RU" sz="1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 год </a:t>
                      </a:r>
                      <a:r>
                        <a:rPr lang="ru-RU" sz="1400" dirty="0" smtClean="0"/>
                        <a:t>(прогноз)</a:t>
                      </a:r>
                      <a:endParaRPr lang="ru-RU" sz="1400" dirty="0"/>
                    </a:p>
                  </a:txBody>
                  <a:tcPr marL="84667" marR="84667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Объем отгруженных товаров собственного производства, выполненных работ и услуг собственными силами предприятий по всем видам экономической деятельности (млрд. рублей)</a:t>
                      </a:r>
                      <a:endParaRPr lang="ru-RU" sz="1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193,4</a:t>
                      </a:r>
                      <a:endParaRPr lang="ru-RU" sz="16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227,1</a:t>
                      </a:r>
                      <a:endParaRPr lang="ru-RU" sz="16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242,4</a:t>
                      </a:r>
                      <a:endParaRPr lang="ru-RU" sz="16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257,1</a:t>
                      </a:r>
                      <a:endParaRPr lang="ru-RU" sz="16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272,8</a:t>
                      </a:r>
                      <a:endParaRPr lang="ru-RU" sz="1600" dirty="0"/>
                    </a:p>
                  </a:txBody>
                  <a:tcPr marL="84667" marR="84667"/>
                </a:tc>
              </a:tr>
              <a:tr h="509776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Объем инвестиций в основной капитал по крупным</a:t>
                      </a:r>
                      <a:r>
                        <a:rPr lang="ru-RU" sz="1200" baseline="0" dirty="0" smtClean="0"/>
                        <a:t> и средним предприятиям</a:t>
                      </a:r>
                      <a:r>
                        <a:rPr lang="ru-RU" sz="1200" dirty="0" smtClean="0"/>
                        <a:t> 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(млрд. рублей)</a:t>
                      </a:r>
                      <a:endParaRPr lang="ru-RU" sz="12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20,2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21,0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23,3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25,8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28,7</a:t>
                      </a:r>
                      <a:endParaRPr lang="ru-RU" sz="1600" dirty="0"/>
                    </a:p>
                  </a:txBody>
                  <a:tcPr marL="84667" marR="84667" anchor="ctr"/>
                </a:tc>
              </a:tr>
              <a:tr h="426968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Фонд заработной платы (млрд.</a:t>
                      </a:r>
                      <a:r>
                        <a:rPr lang="ru-RU" sz="1200" baseline="0" dirty="0" smtClean="0"/>
                        <a:t> рублей)</a:t>
                      </a:r>
                      <a:endParaRPr lang="ru-RU" sz="12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70,6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74,8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79,9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85,8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92,0</a:t>
                      </a:r>
                      <a:endParaRPr lang="ru-RU" sz="1600" dirty="0"/>
                    </a:p>
                  </a:txBody>
                  <a:tcPr marL="84667" marR="84667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Среднемесячная заработная плата по крупным и средним предприятиям (тыс. рублей)</a:t>
                      </a:r>
                      <a:endParaRPr lang="ru-RU" sz="12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38,8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42,0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44,6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47,5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50,7</a:t>
                      </a:r>
                      <a:endParaRPr lang="ru-RU" sz="1600" dirty="0"/>
                    </a:p>
                  </a:txBody>
                  <a:tcPr marL="84667" marR="84667" anchor="ctr"/>
                </a:tc>
              </a:tr>
              <a:tr h="686792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Индекс потребительских цен (%)</a:t>
                      </a:r>
                      <a:endParaRPr lang="ru-RU" sz="12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103,2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103,8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104,0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104,1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104,0</a:t>
                      </a:r>
                      <a:endParaRPr lang="ru-RU" sz="1600" dirty="0"/>
                    </a:p>
                  </a:txBody>
                  <a:tcPr marL="84667" marR="84667" anchor="ctr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7962" y="3820"/>
            <a:ext cx="9877426" cy="8359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23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28596" y="116632"/>
            <a:ext cx="8422436" cy="13716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На чем основано составление проекта бюджета города Брянска</a:t>
            </a:r>
          </a:p>
        </p:txBody>
      </p:sp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428596" y="1714488"/>
            <a:ext cx="8501122" cy="1071570"/>
          </a:xfrm>
          <a:prstGeom prst="round2Same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Составление проекта бюджета  </a:t>
            </a:r>
            <a:endParaRPr lang="ru-RU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города Брянска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основывается на: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3429000"/>
            <a:ext cx="2714644" cy="30718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Прогнозе социально – экономического развития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86116" y="3429000"/>
            <a:ext cx="2786082" cy="300039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налоговой и бюджетной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политики города Брянска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388" y="3429000"/>
            <a:ext cx="2500330" cy="30718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Муниципальных программах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2857496"/>
            <a:ext cx="2714644" cy="500066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57554" y="2857496"/>
            <a:ext cx="2714644" cy="500066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86512" y="2857496"/>
            <a:ext cx="2643206" cy="428628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137160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Основные показатели социально-экономического развития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города </a:t>
            </a:r>
            <a:r>
              <a:rPr lang="ru-RU" sz="2800" dirty="0"/>
              <a:t>Брянска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1844824"/>
            <a:ext cx="3816424" cy="504056"/>
          </a:xfrm>
        </p:spPr>
        <p:txBody>
          <a:bodyPr>
            <a:normAutofit lnSpcReduction="10000"/>
          </a:bodyPr>
          <a:lstStyle/>
          <a:p>
            <a:r>
              <a:rPr lang="ru-RU" sz="1400" cap="none" dirty="0" smtClean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+mj-cs"/>
              </a:rPr>
              <a:t>Среднегодовая численность постоянного населения, тыс. человек</a:t>
            </a:r>
            <a:endParaRPr lang="ru-RU" sz="1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5004048" y="1628800"/>
            <a:ext cx="4041775" cy="657199"/>
          </a:xfrm>
        </p:spPr>
        <p:txBody>
          <a:bodyPr>
            <a:normAutofit/>
          </a:bodyPr>
          <a:lstStyle/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1400" cap="none" dirty="0" smtClean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Показатели</a:t>
            </a:r>
            <a:r>
              <a:rPr lang="ru-RU" sz="1400" cap="none" dirty="0" smtClean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> рождаемости, смертности</a:t>
            </a:r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82875293"/>
              </p:ext>
            </p:extLst>
          </p:nvPr>
        </p:nvGraphicFramePr>
        <p:xfrm>
          <a:off x="755576" y="2276872"/>
          <a:ext cx="388843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058599403"/>
              </p:ext>
            </p:extLst>
          </p:nvPr>
        </p:nvGraphicFramePr>
        <p:xfrm>
          <a:off x="4895529" y="2708920"/>
          <a:ext cx="4248471" cy="376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891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760" y="743789"/>
            <a:ext cx="8003232" cy="77809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Промышленное производство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246" y="165488"/>
            <a:ext cx="3365500" cy="515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8685440"/>
              </p:ext>
            </p:extLst>
          </p:nvPr>
        </p:nvGraphicFramePr>
        <p:xfrm>
          <a:off x="1187624" y="1376361"/>
          <a:ext cx="7300914" cy="5481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506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01122" cy="69269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заработная плата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(руб.)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7151718"/>
              </p:ext>
            </p:extLst>
          </p:nvPr>
        </p:nvGraphicFramePr>
        <p:xfrm>
          <a:off x="2" y="692695"/>
          <a:ext cx="9143997" cy="648074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1584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49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78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441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240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867,5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093,5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208,9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143,5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113,0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629509541"/>
              </p:ext>
            </p:extLst>
          </p:nvPr>
        </p:nvGraphicFramePr>
        <p:xfrm>
          <a:off x="179512" y="1484784"/>
          <a:ext cx="8208912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653136"/>
            <a:ext cx="3960440" cy="208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162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30343</TotalTime>
  <Words>3907</Words>
  <Application>Microsoft Office PowerPoint</Application>
  <PresentationFormat>Экран (4:3)</PresentationFormat>
  <Paragraphs>1043</Paragraphs>
  <Slides>45</Slides>
  <Notes>24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Апекс</vt:lpstr>
      <vt:lpstr>Диаграмма</vt:lpstr>
      <vt:lpstr>ПРОЕКТ БЮДЖЕТА для ГРАЖДАН на 2024 год и на плановый период 2025 и 2026 годов</vt:lpstr>
      <vt:lpstr>Публичные слушания</vt:lpstr>
      <vt:lpstr>Что такое «Бюджет для граждан»?</vt:lpstr>
      <vt:lpstr>Презентация PowerPoint</vt:lpstr>
      <vt:lpstr>Основные показатели социально-экономического развития  города Брянска</vt:lpstr>
      <vt:lpstr>На чем основано составление проекта бюджета города Брянска</vt:lpstr>
      <vt:lpstr>Основные показатели социально-экономического развития  города Брянска</vt:lpstr>
      <vt:lpstr>Промышленное производство</vt:lpstr>
      <vt:lpstr>Средняя заработная плата (руб.)</vt:lpstr>
      <vt:lpstr>Доходы бюджета города Брянска</vt:lpstr>
      <vt:lpstr>Межбюджетные трансферты – основной вид безвозмездных перечислений</vt:lpstr>
      <vt:lpstr>Презентация PowerPoint</vt:lpstr>
      <vt:lpstr>Основные направления бюджетной политики города Брянска</vt:lpstr>
      <vt:lpstr>Дефицит и профицит</vt:lpstr>
      <vt:lpstr>Основные параметры бюджета города Брянска         (млн. рублей)</vt:lpstr>
      <vt:lpstr>Основные характеристики проекта бюджета  города Брянска на 2024 и на плановый период 2025 и 2026 годов                                                                                                      млн. рублей</vt:lpstr>
      <vt:lpstr>Параметры бюджета на 2024 год</vt:lpstr>
      <vt:lpstr>Доходы бюджета города Брянска,  млн. рублей</vt:lpstr>
      <vt:lpstr>                 Структура собственных доходов бюджета  на 2024 год, млн.руб.</vt:lpstr>
      <vt:lpstr>Безвозмездные поступления в бюджет города Брянска      (млн. рублей)</vt:lpstr>
      <vt:lpstr>Динамика расходов бюджета   города Брянска</vt:lpstr>
      <vt:lpstr>РАСХОДЫ  БЮДЖЕТА  города БРЯНСКА  на  2024 год</vt:lpstr>
      <vt:lpstr>Структура расходов бюджета города Брянска</vt:lpstr>
      <vt:lpstr>Структура расходов бюджета  города Брянска </vt:lpstr>
      <vt:lpstr>Распределение расходов «социального блока» 2024-2026 годов</vt:lpstr>
      <vt:lpstr>Презентация PowerPoint</vt:lpstr>
      <vt:lpstr>Презентация PowerPoint</vt:lpstr>
      <vt:lpstr>Система целеполагания социально-экономического развития города Брянска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Дефицит бюджета города Брянска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Фин</dc:creator>
  <cp:lastModifiedBy>Светлана Н. Воронцова</cp:lastModifiedBy>
  <cp:revision>1015</cp:revision>
  <cp:lastPrinted>2023-12-07T13:49:46Z</cp:lastPrinted>
  <dcterms:created xsi:type="dcterms:W3CDTF">2013-11-19T11:05:07Z</dcterms:created>
  <dcterms:modified xsi:type="dcterms:W3CDTF">2023-12-07T14:27:18Z</dcterms:modified>
</cp:coreProperties>
</file>