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charts/chart10.xml" ContentType="application/vnd.openxmlformats-officedocument.drawingml.chart+xml"/>
  <Override PartName="/ppt/drawings/drawing5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charts/chart11.xml" ContentType="application/vnd.openxmlformats-officedocument.drawingml.chart+xml"/>
  <Override PartName="/ppt/drawings/drawing6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2.xml" ContentType="application/vnd.openxmlformats-officedocument.drawingml.chart+xml"/>
  <Override PartName="/ppt/drawings/drawing7.xml" ContentType="application/vnd.openxmlformats-officedocument.drawingml.chartshapes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3"/>
  </p:notesMasterIdLst>
  <p:sldIdLst>
    <p:sldId id="265" r:id="rId2"/>
    <p:sldId id="275" r:id="rId3"/>
    <p:sldId id="278" r:id="rId4"/>
    <p:sldId id="279" r:id="rId5"/>
    <p:sldId id="282" r:id="rId6"/>
    <p:sldId id="281" r:id="rId7"/>
    <p:sldId id="284" r:id="rId8"/>
    <p:sldId id="355" r:id="rId9"/>
    <p:sldId id="356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337" r:id="rId19"/>
    <p:sldId id="338" r:id="rId20"/>
    <p:sldId id="340" r:id="rId21"/>
    <p:sldId id="341" r:id="rId22"/>
    <p:sldId id="342" r:id="rId23"/>
    <p:sldId id="344" r:id="rId24"/>
    <p:sldId id="345" r:id="rId25"/>
    <p:sldId id="346" r:id="rId26"/>
    <p:sldId id="357" r:id="rId27"/>
    <p:sldId id="347" r:id="rId28"/>
    <p:sldId id="348" r:id="rId29"/>
    <p:sldId id="349" r:id="rId30"/>
    <p:sldId id="353" r:id="rId31"/>
    <p:sldId id="350" r:id="rId32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94637" autoAdjust="0"/>
  </p:normalViewPr>
  <p:slideViewPr>
    <p:cSldViewPr>
      <p:cViewPr>
        <p:scale>
          <a:sx n="100" d="100"/>
          <a:sy n="100" d="100"/>
        </p:scale>
        <p:origin x="-1944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</a:t>
            </a:r>
            <a:r>
              <a:rPr lang="ru-RU" sz="1600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основных параметров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c:rich>
      </c:tx>
      <c:layout>
        <c:manualLayout>
          <c:xMode val="edge"/>
          <c:yMode val="edge"/>
          <c:x val="1.1069195623421901E-2"/>
          <c:y val="3.605073217996222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1.4202202459664906E-2"/>
          <c:y val="0.18773259762981762"/>
          <c:w val="0.94792525764789537"/>
          <c:h val="0.51769012343204202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ln>
              <a:solidFill>
                <a:schemeClr val="accent3">
                  <a:lumMod val="75000"/>
                </a:schemeClr>
              </a:solidFill>
            </a:ln>
          </c:spPr>
          <c:marker>
            <c:spPr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c:spPr>
          </c:marker>
          <c:dPt>
            <c:idx val="0"/>
            <c:bubble3D val="0"/>
            <c:spPr>
              <a:ln>
                <a:solidFill>
                  <a:schemeClr val="accent3">
                    <a:lumMod val="75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5.7854227674346857E-2"/>
                  <c:y val="1.31175213704177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7827797842221116E-2"/>
                  <c:y val="7.10467318736431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2278127000129478E-2"/>
                  <c:y val="7.10467318736431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2278127000129562E-2"/>
                  <c:y val="7.10467318736431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2304608210717129E-2"/>
                  <c:y val="8.28878538525836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8571.07</c:v>
                </c:pt>
                <c:pt idx="1">
                  <c:v>11448.22</c:v>
                </c:pt>
                <c:pt idx="2">
                  <c:v>11845.99</c:v>
                </c:pt>
                <c:pt idx="3">
                  <c:v>12961.16</c:v>
                </c:pt>
                <c:pt idx="4">
                  <c:v>16522.14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dLbls>
            <c:dLbl>
              <c:idx val="0"/>
              <c:layout>
                <c:manualLayout>
                  <c:x val="-5.1178785315946225E-2"/>
                  <c:y val="-6.5126170884172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0052962421175294E-2"/>
                  <c:y val="-6.5126170884172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6728456158037848E-2"/>
                  <c:y val="-6.5126170884172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5629114473854657E-2"/>
                  <c:y val="-6.5126170884172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5629114473854581E-2"/>
                  <c:y val="-7.10467318736430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8803.0300000000007</c:v>
                </c:pt>
                <c:pt idx="1">
                  <c:v>11484.75</c:v>
                </c:pt>
                <c:pt idx="2">
                  <c:v>11868.25</c:v>
                </c:pt>
                <c:pt idx="3">
                  <c:v>12730.57</c:v>
                </c:pt>
                <c:pt idx="4">
                  <c:v>16937.310000000001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0322688"/>
        <c:axId val="120562816"/>
      </c:lineChart>
      <c:catAx>
        <c:axId val="120322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latin typeface="Aharoni" panose="02010803020104030203" pitchFamily="2" charset="-79"/>
                <a:cs typeface="Aharoni" panose="02010803020104030203" pitchFamily="2" charset="-79"/>
              </a:defRPr>
            </a:pPr>
            <a:endParaRPr lang="ru-RU"/>
          </a:p>
        </c:txPr>
        <c:crossAx val="120562816"/>
        <c:crosses val="autoZero"/>
        <c:auto val="1"/>
        <c:lblAlgn val="ctr"/>
        <c:lblOffset val="100"/>
        <c:noMultiLvlLbl val="0"/>
      </c:catAx>
      <c:valAx>
        <c:axId val="120562816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12032268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290881421860396"/>
          <c:y val="0.84932591849112404"/>
          <c:w val="0.45597606127448925"/>
          <c:h val="0.15067408150887596"/>
        </c:manualLayout>
      </c:layout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txPr>
              <a:bodyPr/>
              <a:lstStyle/>
              <a:p>
                <a:pPr algn="ctr">
                  <a:defRPr lang="ru-RU" sz="16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СУБВЕНЦИИ</c:v>
                </c:pt>
                <c:pt idx="1">
                  <c:v>ИНЫЕ МЕЖБЮДЖЕТНЫЕ ТРАНСФЕРТЫ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4461.6099999999997</c:v>
                </c:pt>
                <c:pt idx="1">
                  <c:v>955.3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 algn="ctr">
                  <a:defRPr lang="ru-RU" sz="16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СУБВЕНЦИИ</c:v>
                </c:pt>
                <c:pt idx="1">
                  <c:v>ИНЫЕ МЕЖБЮДЖЕТНЫЕ ТРАНСФЕРТЫ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4442.6000000000004</c:v>
                </c:pt>
                <c:pt idx="1">
                  <c:v>893.18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32073600"/>
        <c:axId val="32075136"/>
      </c:barChart>
      <c:catAx>
        <c:axId val="32073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 marL="0" algn="l" defTabSz="816296" rtl="0" eaLnBrk="1" latinLnBrk="0" hangingPunct="1">
              <a:defRPr lang="ru-RU" sz="1800" b="1" kern="120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defRPr>
            </a:pPr>
            <a:endParaRPr lang="ru-RU"/>
          </a:p>
        </c:txPr>
        <c:crossAx val="32075136"/>
        <c:crosses val="autoZero"/>
        <c:auto val="1"/>
        <c:lblAlgn val="ctr"/>
        <c:lblOffset val="100"/>
        <c:noMultiLvlLbl val="0"/>
      </c:catAx>
      <c:valAx>
        <c:axId val="32075136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32073600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602632523762091E-2"/>
          <c:y val="1.4003976397276995E-3"/>
          <c:w val="0.98544914590613331"/>
          <c:h val="0.9720302403573443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6699FF"/>
            </a:solidFill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c:spPr>
          <c:invertIfNegative val="0"/>
          <c:dLbls>
            <c:dLbl>
              <c:idx val="1"/>
              <c:layout>
                <c:manualLayout>
                  <c:x val="2.3569752971442301E-2"/>
                  <c:y val="4.5095699301549289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56,6</a:t>
                    </a:r>
                  </a:p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4996801127298938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117,6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428114446756991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383,4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428114446756991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433,8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6423849283155575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500,3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8.7850897439012213E-2"/>
                  <c:y val="3.4688999462730223E-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670,3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0.1285622889351398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</a:t>
                    </a:r>
                    <a:r>
                      <a:rPr lang="ru-RU" b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115,2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.33854736086253484"/>
                  <c:y val="3.4688999462730223E-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5</a:t>
                    </a:r>
                    <a:r>
                      <a:rPr lang="ru-RU" b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316,7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0.48639399313794562"/>
                  <c:y val="1.0406699838819066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8</a:t>
                    </a:r>
                    <a:r>
                      <a:rPr lang="ru-RU" b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340,3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Лист1!$A$2:$A$11</c:f>
              <c:strCache>
                <c:ptCount val="10"/>
                <c:pt idx="0">
                  <c:v>Национальная оборона</c:v>
                </c:pt>
                <c:pt idx="1">
                  <c:v>Национальная безопасность</c:v>
                </c:pt>
                <c:pt idx="2">
                  <c:v>Обслуживание госдолга</c:v>
                </c:pt>
                <c:pt idx="3">
                  <c:v>Социальная политика</c:v>
                </c:pt>
                <c:pt idx="4">
                  <c:v>Физкультура и спорт</c:v>
                </c:pt>
                <c:pt idx="5">
                  <c:v>Культура, кинематография</c:v>
                </c:pt>
                <c:pt idx="6">
                  <c:v>Общегосударственные вопросы</c:v>
                </c:pt>
                <c:pt idx="7">
                  <c:v>ЖКХ</c:v>
                </c:pt>
                <c:pt idx="8">
                  <c:v>Национальная экономика</c:v>
                </c:pt>
                <c:pt idx="9">
                  <c:v>Образование</c:v>
                </c:pt>
              </c:strCache>
            </c:strRef>
          </c:cat>
          <c:val>
            <c:numRef>
              <c:f>Лист1!$B$2:$B$11</c:f>
              <c:numCache>
                <c:formatCode>#,##0.0</c:formatCode>
                <c:ptCount val="10"/>
                <c:pt idx="0">
                  <c:v>3.1</c:v>
                </c:pt>
                <c:pt idx="1">
                  <c:v>56.6</c:v>
                </c:pt>
                <c:pt idx="2">
                  <c:v>117.6</c:v>
                </c:pt>
                <c:pt idx="3">
                  <c:v>383.4</c:v>
                </c:pt>
                <c:pt idx="4">
                  <c:v>433.8</c:v>
                </c:pt>
                <c:pt idx="5">
                  <c:v>500.3</c:v>
                </c:pt>
                <c:pt idx="6">
                  <c:v>670.3</c:v>
                </c:pt>
                <c:pt idx="7">
                  <c:v>1115.2</c:v>
                </c:pt>
                <c:pt idx="8">
                  <c:v>5316.7</c:v>
                </c:pt>
                <c:pt idx="9">
                  <c:v>8340.2999999999993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3A1-4A06-9323-C8640FFB7AE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Лист1!$A$2:$A$11</c:f>
              <c:strCache>
                <c:ptCount val="10"/>
                <c:pt idx="0">
                  <c:v>Национальная оборона</c:v>
                </c:pt>
                <c:pt idx="1">
                  <c:v>Национальная безопасность</c:v>
                </c:pt>
                <c:pt idx="2">
                  <c:v>Обслуживание госдолга</c:v>
                </c:pt>
                <c:pt idx="3">
                  <c:v>Социальная политика</c:v>
                </c:pt>
                <c:pt idx="4">
                  <c:v>Физкультура и спорт</c:v>
                </c:pt>
                <c:pt idx="5">
                  <c:v>Культура, кинематография</c:v>
                </c:pt>
                <c:pt idx="6">
                  <c:v>Общегосударственные вопросы</c:v>
                </c:pt>
                <c:pt idx="7">
                  <c:v>ЖКХ</c:v>
                </c:pt>
                <c:pt idx="8">
                  <c:v>Национальная экономика</c:v>
                </c:pt>
                <c:pt idx="9">
                  <c:v>Образование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3A1-4A06-9323-C8640FFB7AE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Лист1!$A$2:$A$11</c:f>
              <c:strCache>
                <c:ptCount val="10"/>
                <c:pt idx="0">
                  <c:v>Национальная оборона</c:v>
                </c:pt>
                <c:pt idx="1">
                  <c:v>Национальная безопасность</c:v>
                </c:pt>
                <c:pt idx="2">
                  <c:v>Обслуживание госдолга</c:v>
                </c:pt>
                <c:pt idx="3">
                  <c:v>Социальная политика</c:v>
                </c:pt>
                <c:pt idx="4">
                  <c:v>Физкультура и спорт</c:v>
                </c:pt>
                <c:pt idx="5">
                  <c:v>Культура, кинематография</c:v>
                </c:pt>
                <c:pt idx="6">
                  <c:v>Общегосударственные вопросы</c:v>
                </c:pt>
                <c:pt idx="7">
                  <c:v>ЖКХ</c:v>
                </c:pt>
                <c:pt idx="8">
                  <c:v>Национальная экономика</c:v>
                </c:pt>
                <c:pt idx="9">
                  <c:v>Образование</c:v>
                </c:pt>
              </c:strCache>
            </c:strRef>
          </c:cat>
          <c:val>
            <c:numRef>
              <c:f>Лист1!$D$2:$D$11</c:f>
              <c:numCache>
                <c:formatCode>General</c:formatCode>
                <c:ptCount val="10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3A1-4A06-9323-C8640FFB7AE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overlap val="100"/>
        <c:axId val="63011840"/>
        <c:axId val="63021824"/>
      </c:barChart>
      <c:catAx>
        <c:axId val="630118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crossAx val="63021824"/>
        <c:crosses val="autoZero"/>
        <c:auto val="1"/>
        <c:lblAlgn val="ctr"/>
        <c:lblOffset val="100"/>
        <c:tickMarkSkip val="2"/>
        <c:noMultiLvlLbl val="0"/>
      </c:catAx>
      <c:valAx>
        <c:axId val="63021824"/>
        <c:scaling>
          <c:orientation val="minMax"/>
          <c:max val="10000"/>
          <c:min val="10"/>
        </c:scaling>
        <c:delete val="0"/>
        <c:axPos val="b"/>
        <c:numFmt formatCode="#,##0.0" sourceLinked="1"/>
        <c:majorTickMark val="none"/>
        <c:minorTickMark val="none"/>
        <c:tickLblPos val="none"/>
        <c:crossAx val="63011840"/>
        <c:crosses val="autoZero"/>
        <c:crossBetween val="between"/>
        <c:majorUnit val="1000"/>
        <c:minorUnit val="100"/>
        <c:dispUnits>
          <c:builtInUnit val="millions"/>
          <c:dispUnitsLbl>
            <c:layout/>
          </c:dispUnitsLbl>
        </c:dispUnits>
      </c:valAx>
    </c:plotArea>
    <c:plotVisOnly val="1"/>
    <c:dispBlanksAs val="zero"/>
    <c:showDLblsOverMax val="0"/>
  </c:chart>
  <c:txPr>
    <a:bodyPr/>
    <a:lstStyle/>
    <a:p>
      <a:pPr>
        <a:defRPr sz="2000"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147788628666568E-2"/>
          <c:y val="1.7904951472813006E-2"/>
          <c:w val="0.95549977591013091"/>
          <c:h val="0.737154041239386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МП Управление финансами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100000">
                    <a:schemeClr val="tx2">
                      <a:lumMod val="40000"/>
                      <a:lumOff val="60000"/>
                    </a:schemeClr>
                  </a:gs>
                  <a:gs pos="10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BC5-41E0-8954-B58BDF8433D4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100000">
                    <a:schemeClr val="tx2">
                      <a:lumMod val="40000"/>
                      <a:lumOff val="6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BC5-41E0-8954-B58BDF8433D4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100000">
                    <a:schemeClr val="tx2">
                      <a:lumMod val="40000"/>
                      <a:lumOff val="6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BC5-41E0-8954-B58BDF8433D4}"/>
              </c:ext>
            </c:extLst>
          </c:dPt>
          <c:dLbls>
            <c:dLbl>
              <c:idx val="0"/>
              <c:layout>
                <c:manualLayout>
                  <c:x val="-3.2319590458558881E-2"/>
                  <c:y val="0.6041839236404068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203,8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5BC5-41E0-8954-B58BDF8433D4}"/>
                </c:ext>
              </c:extLst>
            </c:dLbl>
            <c:dLbl>
              <c:idx val="1"/>
              <c:layout>
                <c:manualLayout>
                  <c:x val="-1.5390281170742324E-2"/>
                  <c:y val="0.525750801736247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177,2</a:t>
                    </a:r>
                    <a:r>
                      <a:rPr lang="en-US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   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5BC5-41E0-8954-B58BDF8433D4}"/>
                </c:ext>
              </c:extLst>
            </c:dLbl>
            <c:dLbl>
              <c:idx val="2"/>
              <c:layout>
                <c:manualLayout>
                  <c:x val="-1.3851253053668092E-2"/>
                  <c:y val="0.4505610295039451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151,7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5BC5-41E0-8954-B58BDF8433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203.8</c:v>
                </c:pt>
                <c:pt idx="1">
                  <c:v>177.2</c:v>
                </c:pt>
                <c:pt idx="2">
                  <c:v>151.69999999999999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BC5-41E0-8954-B58BDF8433D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Обслуживание долга</c:v>
                </c:pt>
              </c:strCache>
            </c:strRef>
          </c:tx>
          <c:spPr>
            <a:gradFill rotWithShape="1">
              <a:gsLst>
                <a:gs pos="100000">
                  <a:schemeClr val="accent2">
                    <a:lumMod val="40000"/>
                    <a:lumOff val="6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100000">
                    <a:schemeClr val="accent2">
                      <a:lumMod val="75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5BC5-41E0-8954-B58BDF8433D4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100000">
                    <a:schemeClr val="accent2">
                      <a:lumMod val="75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5BC5-41E0-8954-B58BDF8433D4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100000">
                    <a:schemeClr val="accent2">
                      <a:lumMod val="75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5BC5-41E0-8954-B58BDF8433D4}"/>
              </c:ext>
            </c:extLst>
          </c:dPt>
          <c:dLbls>
            <c:dLbl>
              <c:idx val="0"/>
              <c:layout>
                <c:manualLayout>
                  <c:x val="9.2341687024453944E-3"/>
                  <c:y val="-6.511823702884456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171,9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5BC5-41E0-8954-B58BDF8433D4}"/>
                </c:ext>
              </c:extLst>
            </c:dLbl>
            <c:dLbl>
              <c:idx val="1"/>
              <c:layout>
                <c:manualLayout>
                  <c:x val="1.3851253053668092E-2"/>
                  <c:y val="-2.9845513860297491E-17"/>
                </c:manualLayout>
              </c:layout>
              <c:tx>
                <c:rich>
                  <a:bodyPr/>
                  <a:lstStyle/>
                  <a:p>
                    <a:r>
                      <a:rPr lang="ru-RU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144,2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6936674809781578E-2"/>
                  <c:y val="0.19798841049203494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117,7</a:t>
                    </a:r>
                    <a:endParaRPr lang="en-US" sz="18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endParaRPr lang="en-US" sz="18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endParaRPr lang="en-US" sz="1800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endParaRPr lang="en-US" sz="1800" dirty="0">
                      <a:solidFill>
                        <a:schemeClr val="tx1"/>
                      </a:solidFill>
                    </a:endParaRP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5BC5-41E0-8954-B58BDF8433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171.9</c:v>
                </c:pt>
                <c:pt idx="1">
                  <c:v>144.19999999999999</c:v>
                </c:pt>
                <c:pt idx="2">
                  <c:v>117.7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5BC5-41E0-8954-B58BDF8433D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358080"/>
        <c:axId val="63359616"/>
      </c:barChart>
      <c:catAx>
        <c:axId val="6335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3359616"/>
        <c:crosses val="autoZero"/>
        <c:auto val="1"/>
        <c:lblAlgn val="ctr"/>
        <c:lblOffset val="100"/>
        <c:noMultiLvlLbl val="0"/>
      </c:catAx>
      <c:valAx>
        <c:axId val="6335961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crossAx val="63358080"/>
        <c:crosses val="autoZero"/>
        <c:crossBetween val="between"/>
      </c:valAx>
      <c:spPr>
        <a:noFill/>
        <a:ln w="25400">
          <a:noFill/>
        </a:ln>
        <a:effectLst/>
        <a:sp3d/>
      </c:spPr>
    </c:plotArea>
    <c:legend>
      <c:legendPos val="r"/>
      <c:layout/>
      <c:overlay val="0"/>
      <c:txPr>
        <a:bodyPr/>
        <a:lstStyle/>
        <a:p>
          <a:pPr>
            <a:defRPr sz="1600" b="1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9541855533425194"/>
          <c:y val="0.12307433626226097"/>
          <c:w val="0.30876915030271901"/>
          <c:h val="0.4527288419022747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dPt>
            <c:idx val="0"/>
            <c:bubble3D val="0"/>
            <c:explosion val="3"/>
            <c:spPr>
              <a:solidFill>
                <a:srgbClr val="88A5C4"/>
              </a:solidFill>
              <a:ln w="6350" cap="flat" cmpd="sng" algn="ctr">
                <a:solidFill>
                  <a:schemeClr val="accent4"/>
                </a:solidFill>
                <a:prstDash val="solid"/>
                <a:miter lim="8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6E5-4673-8CA0-081CC783B79A}"/>
              </c:ext>
            </c:extLst>
          </c:dPt>
          <c:dPt>
            <c:idx val="1"/>
            <c:bubble3D val="0"/>
            <c:spPr>
              <a:solidFill>
                <a:srgbClr val="6CADB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6E5-4673-8CA0-081CC783B79A}"/>
              </c:ext>
            </c:extLst>
          </c:dPt>
          <c:dPt>
            <c:idx val="2"/>
            <c:bubble3D val="0"/>
            <c:spPr>
              <a:solidFill>
                <a:srgbClr val="CCCCF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6E5-4673-8CA0-081CC783B79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6E5-4673-8CA0-081CC783B79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6E5-4673-8CA0-081CC783B7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НП "Образование"</c:v>
                </c:pt>
                <c:pt idx="1">
                  <c:v>НП "Жилье и городская среда"</c:v>
                </c:pt>
                <c:pt idx="2">
                  <c:v>НП "Демография"</c:v>
                </c:pt>
                <c:pt idx="3">
                  <c:v>НП "Безопасные и качественные дороги"</c:v>
                </c:pt>
                <c:pt idx="4">
                  <c:v>НП Культура"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494.2</c:v>
                </c:pt>
                <c:pt idx="1">
                  <c:v>540</c:v>
                </c:pt>
                <c:pt idx="2">
                  <c:v>372.7</c:v>
                </c:pt>
                <c:pt idx="3">
                  <c:v>2158.8000000000002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66E5-4673-8CA0-081CC783B7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6118166602370184E-4"/>
          <c:y val="0.58696527918383423"/>
          <c:w val="0.64262360468718671"/>
          <c:h val="0.409698134384039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626629869291776"/>
          <c:y val="0.15261184191508501"/>
          <c:w val="0.68840084670493273"/>
          <c:h val="0.7710472504231230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88A5C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253-4816-9782-AEB628DD5231}"/>
              </c:ext>
            </c:extLst>
          </c:dPt>
          <c:dPt>
            <c:idx val="1"/>
            <c:bubble3D val="0"/>
            <c:spPr>
              <a:solidFill>
                <a:srgbClr val="6CADB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253-4816-9782-AEB628DD5231}"/>
              </c:ext>
            </c:extLst>
          </c:dPt>
          <c:dPt>
            <c:idx val="2"/>
            <c:bubble3D val="0"/>
            <c:spPr>
              <a:solidFill>
                <a:srgbClr val="CCCCF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253-4816-9782-AEB628DD523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253-4816-9782-AEB628DD523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253-4816-9782-AEB628DD5231}"/>
              </c:ext>
            </c:extLst>
          </c:dPt>
          <c:dLbls>
            <c:dLbl>
              <c:idx val="0"/>
              <c:layout>
                <c:manualLayout>
                  <c:x val="-9.4436680949019594E-2"/>
                  <c:y val="0.16316433697114666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1.483312154283151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0792710423037026"/>
                  <c:y val="-0.1779980424951412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10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 </a:t>
                    </a:r>
                    <a:r>
                      <a:rPr lang="en-US" sz="10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140</a:t>
                    </a:r>
                    <a:endParaRPr lang="en-US" sz="10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НП "Образование"</c:v>
                </c:pt>
                <c:pt idx="1">
                  <c:v>НП "Жилье и городская среда"</c:v>
                </c:pt>
                <c:pt idx="2">
                  <c:v>НП "Демография"</c:v>
                </c:pt>
                <c:pt idx="3">
                  <c:v>НП "Безопасные и качественные дороги"</c:v>
                </c:pt>
                <c:pt idx="4">
                  <c:v>НП "Культура"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416.9</c:v>
                </c:pt>
                <c:pt idx="1">
                  <c:v>203.4</c:v>
                </c:pt>
                <c:pt idx="2">
                  <c:v>125.9</c:v>
                </c:pt>
                <c:pt idx="3">
                  <c:v>2139.6999999999998</c:v>
                </c:pt>
                <c:pt idx="4">
                  <c:v>88.6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3253-4816-9782-AEB628DD52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132522625098309"/>
          <c:y val="0.14401435331631202"/>
          <c:w val="0.68840084670493273"/>
          <c:h val="0.7710472504231230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dPt>
            <c:idx val="0"/>
            <c:bubble3D val="0"/>
            <c:spPr>
              <a:solidFill>
                <a:srgbClr val="88A5C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F21-4EAC-BB3D-575760BC7A78}"/>
              </c:ext>
            </c:extLst>
          </c:dPt>
          <c:dPt>
            <c:idx val="1"/>
            <c:bubble3D val="0"/>
            <c:spPr>
              <a:solidFill>
                <a:srgbClr val="6CADB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F21-4EAC-BB3D-575760BC7A78}"/>
              </c:ext>
            </c:extLst>
          </c:dPt>
          <c:dPt>
            <c:idx val="2"/>
            <c:bubble3D val="0"/>
            <c:spPr>
              <a:solidFill>
                <a:srgbClr val="CCCCF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F21-4EAC-BB3D-575760BC7A7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F21-4EAC-BB3D-575760BC7A7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F21-4EAC-BB3D-575760BC7A78}"/>
              </c:ext>
            </c:extLst>
          </c:dPt>
          <c:dLbls>
            <c:dLbl>
              <c:idx val="0"/>
              <c:layout>
                <c:manualLayout>
                  <c:x val="-0.22980866683283846"/>
                  <c:y val="0.11873662747487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31400934796247743"/>
                      <c:h val="0.179624521301533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F21-4EAC-BB3D-575760BC7A78}"/>
                </c:ext>
              </c:extLst>
            </c:dLbl>
            <c:dLbl>
              <c:idx val="1"/>
              <c:layout>
                <c:manualLayout>
                  <c:x val="-0.17811772721644017"/>
                  <c:y val="-0.1333175091206944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531108721283874"/>
                      <c:h val="0.101742629228832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5F21-4EAC-BB3D-575760BC7A78}"/>
                </c:ext>
              </c:extLst>
            </c:dLbl>
            <c:dLbl>
              <c:idx val="2"/>
              <c:layout>
                <c:manualLayout>
                  <c:x val="-3.984216515101347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9017882245147313"/>
                  <c:y val="1.554645508916128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834841767837939"/>
                      <c:h val="9.133551852058764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5F21-4EAC-BB3D-575760BC7A7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НП "Образование"</c:v>
                </c:pt>
                <c:pt idx="1">
                  <c:v>НП "Жилье и городская среда"</c:v>
                </c:pt>
                <c:pt idx="2">
                  <c:v>НП "Демогрфия"</c:v>
                </c:pt>
                <c:pt idx="3">
                  <c:v>НП "Безопасные и качественные дороги"</c:v>
                </c:pt>
                <c:pt idx="4">
                  <c:v>НП "Культура"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970.5</c:v>
                </c:pt>
                <c:pt idx="1">
                  <c:v>634.5</c:v>
                </c:pt>
                <c:pt idx="2">
                  <c:v>43.6</c:v>
                </c:pt>
                <c:pt idx="3">
                  <c:v>1680.8</c:v>
                </c:pt>
                <c:pt idx="4">
                  <c:v>10.199999999999999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5F21-4EAC-BB3D-575760BC7A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600268967559841"/>
          <c:y val="3.6305894705108845E-2"/>
          <c:w val="0.63706357264115065"/>
          <c:h val="0.9273882105898154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"/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CE88-41D2-808C-7DE476F2C649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E88-41D2-808C-7DE476F2C649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CE88-41D2-808C-7DE476F2C649}"/>
              </c:ext>
            </c:extLst>
          </c:dPt>
          <c:cat>
            <c:numRef>
              <c:f>Лист1!$A$2:$A$4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Лист1!$B$2:$B$4</c:f>
              <c:numCache>
                <c:formatCode>0.00</c:formatCode>
                <c:ptCount val="3"/>
                <c:pt idx="0">
                  <c:v>3236.998</c:v>
                </c:pt>
                <c:pt idx="1">
                  <c:v>500.31430000000006</c:v>
                </c:pt>
                <c:pt idx="2" formatCode="General">
                  <c:v>12784.83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CE88-41D2-808C-7DE476F2C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6"/>
        <c:holeSize val="6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815532527104672E-2"/>
          <c:y val="8.6152987723854997E-3"/>
          <c:w val="0.96802771398544241"/>
          <c:h val="0.9368044631991930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2</c:v>
                </c:pt>
              </c:strCache>
            </c:strRef>
          </c:tx>
          <c:dLbls>
            <c:dLbl>
              <c:idx val="0"/>
              <c:layout>
                <c:manualLayout>
                  <c:x val="-6.1794911717063444E-2"/>
                  <c:y val="0.284731575631102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6894273061802553E-2"/>
                  <c:y val="0.217385586533403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2339011267040537E-2"/>
                  <c:y val="0.284731575631102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7646946102047111E-2"/>
                  <c:y val="0.171611528923469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5338205836824023E-2"/>
                  <c:y val="0.190037342983160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050">
                    <a:solidFill>
                      <a:srgbClr val="E46C0A"/>
                    </a:solidFill>
                    <a:latin typeface="Arial Black" panose="020B0A040201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3060.5</c:v>
                </c:pt>
                <c:pt idx="1">
                  <c:v>3119.8</c:v>
                </c:pt>
                <c:pt idx="2">
                  <c:v>3095.8</c:v>
                </c:pt>
                <c:pt idx="3">
                  <c:v>3354.1</c:v>
                </c:pt>
                <c:pt idx="4">
                  <c:v>3737.3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3802496"/>
        <c:axId val="168187008"/>
      </c:lineChart>
      <c:catAx>
        <c:axId val="163802496"/>
        <c:scaling>
          <c:orientation val="minMax"/>
        </c:scaling>
        <c:delete val="1"/>
        <c:axPos val="b"/>
        <c:majorTickMark val="none"/>
        <c:minorTickMark val="none"/>
        <c:tickLblPos val="nextTo"/>
        <c:crossAx val="168187008"/>
        <c:crosses val="autoZero"/>
        <c:auto val="1"/>
        <c:lblAlgn val="ctr"/>
        <c:lblOffset val="100"/>
        <c:noMultiLvlLbl val="0"/>
      </c:catAx>
      <c:valAx>
        <c:axId val="168187008"/>
        <c:scaling>
          <c:orientation val="minMax"/>
        </c:scaling>
        <c:delete val="1"/>
        <c:axPos val="l"/>
        <c:numFmt formatCode="#,##0.00" sourceLinked="1"/>
        <c:majorTickMark val="none"/>
        <c:minorTickMark val="none"/>
        <c:tickLblPos val="nextTo"/>
        <c:crossAx val="1638024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4.2459102341025311E-2"/>
          <c:w val="0.99590142441637652"/>
          <c:h val="0.9150817953179494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576.20000000000005</c:v>
                </c:pt>
                <c:pt idx="1">
                  <c:v>473.2</c:v>
                </c:pt>
                <c:pt idx="2">
                  <c:v>395.7</c:v>
                </c:pt>
                <c:pt idx="3">
                  <c:v>398.8</c:v>
                </c:pt>
                <c:pt idx="4">
                  <c:v>500.3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2484.3000000000002</c:v>
                </c:pt>
                <c:pt idx="1">
                  <c:v>2646.6</c:v>
                </c:pt>
                <c:pt idx="2">
                  <c:v>2700.1</c:v>
                </c:pt>
                <c:pt idx="3">
                  <c:v>2955.3</c:v>
                </c:pt>
                <c:pt idx="4">
                  <c:v>3237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201726976"/>
        <c:axId val="211985152"/>
      </c:barChart>
      <c:catAx>
        <c:axId val="2017269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1985152"/>
        <c:crosses val="autoZero"/>
        <c:auto val="1"/>
        <c:lblAlgn val="ctr"/>
        <c:lblOffset val="100"/>
        <c:noMultiLvlLbl val="0"/>
      </c:catAx>
      <c:valAx>
        <c:axId val="2119851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017269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351189521504591"/>
          <c:y val="1.3114026663123522E-2"/>
          <c:w val="0.91280175915510564"/>
          <c:h val="0.8528585375575701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НДФЛ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1476712159327912E-3"/>
                  <c:y val="-9.17077425886423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4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1365.9</c:v>
                </c:pt>
                <c:pt idx="1">
                  <c:v>1503.4</c:v>
                </c:pt>
                <c:pt idx="2">
                  <c:v>1537.1</c:v>
                </c:pt>
                <c:pt idx="3">
                  <c:v>1796.8</c:v>
                </c:pt>
                <c:pt idx="4">
                  <c:v>2103.6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имущественные налоги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036273945492465E-2"/>
                  <c:y val="-4.58538712943211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2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Лист1!$C$2:$C$6</c:f>
              <c:numCache>
                <c:formatCode>0.0</c:formatCode>
                <c:ptCount val="5"/>
                <c:pt idx="0">
                  <c:v>683.4</c:v>
                </c:pt>
                <c:pt idx="1">
                  <c:v>724.1</c:v>
                </c:pt>
                <c:pt idx="2">
                  <c:v>805.6</c:v>
                </c:pt>
                <c:pt idx="3">
                  <c:v>834.3</c:v>
                </c:pt>
                <c:pt idx="4">
                  <c:v>867.9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налоги на совокупный доход (ЕНВД+ патент)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7772054591193491E-3"/>
                  <c:y val="2.29269356471605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1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Лист1!$D$2:$D$6</c:f>
              <c:numCache>
                <c:formatCode>0.0</c:formatCode>
                <c:ptCount val="5"/>
                <c:pt idx="0">
                  <c:v>344.9</c:v>
                </c:pt>
                <c:pt idx="1">
                  <c:v>319.2</c:v>
                </c:pt>
                <c:pt idx="2">
                  <c:v>259.5</c:v>
                </c:pt>
                <c:pt idx="3">
                  <c:v>225</c:v>
                </c:pt>
                <c:pt idx="4">
                  <c:v>154.80000000000001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прочие налоговые доходы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481451409470135E-3"/>
                  <c:y val="-5.54867948071754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557793420736248E-3"/>
                  <c:y val="-8.2573073740246125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8708495313741799E-3"/>
                  <c:y val="-2.84312054730025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8160612540638914E-3"/>
                  <c:y val="-2.56781679248198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2207857229191298E-3"/>
                  <c:y val="-5.5042698258419426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1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Лист1!$E$2:$E$6</c:f>
              <c:numCache>
                <c:formatCode>0.0</c:formatCode>
                <c:ptCount val="5"/>
                <c:pt idx="0">
                  <c:v>90.1</c:v>
                </c:pt>
                <c:pt idx="1">
                  <c:v>99.9</c:v>
                </c:pt>
                <c:pt idx="2">
                  <c:v>97.9</c:v>
                </c:pt>
                <c:pt idx="3">
                  <c:v>99.2</c:v>
                </c:pt>
                <c:pt idx="4">
                  <c:v>110.7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прочие неналоговые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777205459119349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295342431865581E-3"/>
                  <c:y val="2.29269356471605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2953424318655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259068486372996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100" b="1" i="0" u="none" strike="noStrike" kern="1200" baseline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Лист1!$F$2:$F$6</c:f>
              <c:numCache>
                <c:formatCode>0.0</c:formatCode>
                <c:ptCount val="5"/>
                <c:pt idx="0">
                  <c:v>490.70000000000005</c:v>
                </c:pt>
                <c:pt idx="1">
                  <c:v>391.29999999999995</c:v>
                </c:pt>
                <c:pt idx="2">
                  <c:v>359.5</c:v>
                </c:pt>
                <c:pt idx="3">
                  <c:v>370.5</c:v>
                </c:pt>
                <c:pt idx="4">
                  <c:v>448.5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штрафы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147671215932791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259068486373116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 baseline="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Лист1!$G$2:$G$6</c:f>
              <c:numCache>
                <c:formatCode>0.0</c:formatCode>
                <c:ptCount val="5"/>
                <c:pt idx="0">
                  <c:v>85.5</c:v>
                </c:pt>
                <c:pt idx="1">
                  <c:v>81.900000000000006</c:v>
                </c:pt>
                <c:pt idx="2">
                  <c:v>36.200000000000003</c:v>
                </c:pt>
                <c:pt idx="3">
                  <c:v>28.4</c:v>
                </c:pt>
                <c:pt idx="4">
                  <c:v>51.8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443513088"/>
        <c:axId val="443541760"/>
        <c:axId val="0"/>
      </c:bar3DChart>
      <c:catAx>
        <c:axId val="443513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43541760"/>
        <c:crosses val="autoZero"/>
        <c:auto val="1"/>
        <c:lblAlgn val="ctr"/>
        <c:lblOffset val="100"/>
        <c:noMultiLvlLbl val="0"/>
      </c:catAx>
      <c:valAx>
        <c:axId val="443541760"/>
        <c:scaling>
          <c:orientation val="minMax"/>
          <c:max val="4000"/>
        </c:scaling>
        <c:delete val="1"/>
        <c:axPos val="l"/>
        <c:numFmt formatCode="#,##0.0" sourceLinked="1"/>
        <c:majorTickMark val="none"/>
        <c:minorTickMark val="none"/>
        <c:tickLblPos val="nextTo"/>
        <c:crossAx val="443513088"/>
        <c:crosses val="autoZero"/>
        <c:crossBetween val="between"/>
        <c:majorUnit val="200"/>
      </c:valAx>
    </c:plotArea>
    <c:legend>
      <c:legendPos val="b"/>
      <c:layout>
        <c:manualLayout>
          <c:xMode val="edge"/>
          <c:yMode val="edge"/>
          <c:x val="3.6617174161797099E-2"/>
          <c:y val="0.90915571830269915"/>
          <c:w val="0.95955470346454375"/>
          <c:h val="9.084428169730091E-2"/>
        </c:manualLayout>
      </c:layout>
      <c:overlay val="0"/>
      <c:txPr>
        <a:bodyPr/>
        <a:lstStyle/>
        <a:p>
          <a:pPr>
            <a:defRPr sz="1100" b="1" i="0" baseline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696601107890179"/>
          <c:y val="0.11828126772525056"/>
          <c:w val="0.65979324921990379"/>
          <c:h val="0.6756817610429269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571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FF0000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A6-4B05-A3D3-AF757E1EEAF9}"/>
              </c:ext>
            </c:extLst>
          </c:dPt>
          <c:dPt>
            <c:idx val="1"/>
            <c:bubble3D val="0"/>
            <c:spPr>
              <a:solidFill>
                <a:srgbClr val="2860A8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DA6-4B05-A3D3-AF757E1EEAF9}"/>
              </c:ext>
            </c:extLst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 w="57150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AC5-4AF5-8995-A8CE516364A3}"/>
              </c:ext>
            </c:extLst>
          </c:dPt>
          <c:dLbls>
            <c:dLbl>
              <c:idx val="0"/>
              <c:layout>
                <c:manualLayout>
                  <c:x val="0.23189630201795886"/>
                  <c:y val="-0.14631973975882928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Дотации     1 463,8    11,4%</a:t>
                    </a:r>
                    <a:endParaRPr lang="ru-RU" sz="105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2239316104974877"/>
                  <c:y val="0.2428874158513690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Субсидии    6 012,0       46,9%</a:t>
                    </a:r>
                    <a:endParaRPr lang="ru-RU" sz="105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7478067861080362"/>
                  <c:y val="0.1688378980803841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Субвенции   </a:t>
                    </a:r>
                    <a:r>
                      <a: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4 </a:t>
                    </a:r>
                    <a:r>
                      <a: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442,6  34,7%</a:t>
                    </a:r>
                    <a:endParaRPr lang="ru-RU" sz="10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33020864441754932"/>
                  <c:y val="-8.9655914242235638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Иные </a:t>
                    </a:r>
                    <a:r>
                      <a: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межбюджетные трансферты 893,2          7%</a:t>
                    </a:r>
                    <a:endParaRPr lang="ru-RU" sz="10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i="0" normalizeH="0" baseline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1463.8</c:v>
                </c:pt>
                <c:pt idx="1">
                  <c:v>6012</c:v>
                </c:pt>
                <c:pt idx="2">
                  <c:v>4442.6000000000004</c:v>
                </c:pt>
                <c:pt idx="3">
                  <c:v>893.2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DA6-4B05-A3D3-AF757E1EEAF9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 algn="just">
        <a:defRPr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042961915793096E-2"/>
          <c:y val="0.14913865543695357"/>
          <c:w val="0.9314505375391724"/>
          <c:h val="0.85086123101936939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31750"/>
          </c:spPr>
          <c:dLbls>
            <c:dLbl>
              <c:idx val="0"/>
              <c:layout>
                <c:manualLayout>
                  <c:x val="-3.7390615887724125E-2"/>
                  <c:y val="0.122022629165970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4927077258482751E-2"/>
                  <c:y val="8.81274543976453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7390615887724125E-2"/>
                  <c:y val="9.4906489351310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3622385202344814E-2"/>
                  <c:y val="8.1348419443980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5579423286551718E-2"/>
                  <c:y val="0.108464559258640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chemeClr val="bg2">
                        <a:lumMod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5510.6</c:v>
                </c:pt>
                <c:pt idx="1">
                  <c:v>8328.4</c:v>
                </c:pt>
                <c:pt idx="2">
                  <c:v>8750.2000000000007</c:v>
                </c:pt>
                <c:pt idx="3">
                  <c:v>9607</c:v>
                </c:pt>
                <c:pt idx="4">
                  <c:v>12784.8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242304"/>
        <c:axId val="28243840"/>
      </c:lineChart>
      <c:catAx>
        <c:axId val="282423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8243840"/>
        <c:crosses val="autoZero"/>
        <c:auto val="1"/>
        <c:lblAlgn val="ctr"/>
        <c:lblOffset val="100"/>
        <c:noMultiLvlLbl val="0"/>
      </c:catAx>
      <c:valAx>
        <c:axId val="28243840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28242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75"/>
      <c:rotY val="346"/>
      <c:rAngAx val="1"/>
    </c:view3D>
    <c:floor>
      <c:thickness val="0"/>
    </c:floor>
    <c:sideWall>
      <c:thickness val="0"/>
      <c:spPr>
        <a:noFill/>
        <a:ln w="25386">
          <a:noFill/>
        </a:ln>
      </c:spPr>
    </c:sideWall>
    <c:backWall>
      <c:thickness val="0"/>
      <c:spPr>
        <a:noFill/>
        <a:ln w="25386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9.482117715265085E-3"/>
          <c:w val="1"/>
          <c:h val="0.9685602468187776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ln w="14025"/>
  </c:spPr>
  <c:txPr>
    <a:bodyPr/>
    <a:lstStyle/>
    <a:p>
      <a:pPr>
        <a:defRPr sz="1988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92120624693789E-2"/>
          <c:y val="2.7864376599770004E-2"/>
          <c:w val="0.95549977591013091"/>
          <c:h val="0.787617999567497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-6.0970162372562557E-3"/>
                  <c:y val="-9.50914181198212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4973787515840787E-3"/>
                  <c:y val="-2.902184358326626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10</a:t>
                    </a:r>
                    <a:r>
                      <a:rPr lang="ru-RU" sz="160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103,4</a:t>
                    </a:r>
                    <a:r>
                      <a: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  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2381184031264507E-3"/>
                  <c:y val="1.5358738130043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4">
                  <c:v>7174.68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4"/>
              <c:layout>
                <c:manualLayout>
                  <c:x val="1.0616021833896875E-2"/>
                  <c:y val="0"/>
                </c:manualLayout>
              </c:layout>
              <c:spPr/>
              <c:txPr>
                <a:bodyPr/>
                <a:lstStyle/>
                <a:p>
                  <a:pPr algn="ctr">
                    <a:defRPr lang="en-US" sz="1600" b="1" i="0" u="none" strike="noStrike" kern="1200" baseline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</c:strCache>
            </c: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1620.2278264300001</c:v>
                </c:pt>
                <c:pt idx="1">
                  <c:v>2277.3107609899998</c:v>
                </c:pt>
                <c:pt idx="2">
                  <c:v>2390.3359999999998</c:v>
                </c:pt>
                <c:pt idx="3">
                  <c:v>1874.5458084899999</c:v>
                </c:pt>
                <c:pt idx="4">
                  <c:v>6012.02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2004736"/>
        <c:axId val="32006528"/>
      </c:barChart>
      <c:catAx>
        <c:axId val="32004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2006528"/>
        <c:crosses val="autoZero"/>
        <c:auto val="1"/>
        <c:lblAlgn val="ctr"/>
        <c:lblOffset val="100"/>
        <c:noMultiLvlLbl val="0"/>
      </c:catAx>
      <c:valAx>
        <c:axId val="320065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2004736"/>
        <c:crosses val="autoZero"/>
        <c:crossBetween val="between"/>
      </c:valAx>
      <c:spPr>
        <a:noFill/>
        <a:ln w="25400">
          <a:noFill/>
        </a:ln>
        <a:effectLst/>
        <a:sp3d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4F8A99-211D-4D81-9CB6-2D473E27A42F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8B22FB-AD39-457C-8EE4-E35407F3FF45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«Отраслевая структура» бюджета  города Брянска</a:t>
          </a:r>
          <a:endParaRPr lang="ru-RU" sz="1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52A718-0BDA-42AF-9083-FD3F95DA8A7A}" type="parTrans" cxnId="{B6C4651D-A499-4277-9A66-F1B0D7A99F82}">
      <dgm:prSet/>
      <dgm:spPr/>
      <dgm:t>
        <a:bodyPr/>
        <a:lstStyle/>
        <a:p>
          <a:endParaRPr lang="ru-RU"/>
        </a:p>
      </dgm:t>
    </dgm:pt>
    <dgm:pt modelId="{925D5B5C-3D05-4BA6-BB9E-294CEBD1EC0C}" type="sibTrans" cxnId="{B6C4651D-A499-4277-9A66-F1B0D7A99F82}">
      <dgm:prSet/>
      <dgm:spPr/>
      <dgm:t>
        <a:bodyPr/>
        <a:lstStyle/>
        <a:p>
          <a:endParaRPr lang="ru-RU"/>
        </a:p>
      </dgm:t>
    </dgm:pt>
    <dgm:pt modelId="{A32D8DEB-4B40-4167-AF2A-106B8A1F4095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«Программная структура» бюджета города Брянска</a:t>
          </a:r>
          <a:endParaRPr lang="ru-RU" sz="1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629DE0A-7B93-4A96-8C6A-2A18F4ABE6C6}" type="parTrans" cxnId="{2A81BBBF-8FB4-4F95-9AA9-C5EE81730EB2}">
      <dgm:prSet/>
      <dgm:spPr/>
      <dgm:t>
        <a:bodyPr/>
        <a:lstStyle/>
        <a:p>
          <a:endParaRPr lang="ru-RU"/>
        </a:p>
      </dgm:t>
    </dgm:pt>
    <dgm:pt modelId="{6359F186-A79E-48A3-978A-1B6AE3B48340}" type="sibTrans" cxnId="{2A81BBBF-8FB4-4F95-9AA9-C5EE81730EB2}">
      <dgm:prSet/>
      <dgm:spPr/>
      <dgm:t>
        <a:bodyPr/>
        <a:lstStyle/>
        <a:p>
          <a:endParaRPr lang="ru-RU"/>
        </a:p>
      </dgm:t>
    </dgm:pt>
    <dgm:pt modelId="{27998288-C37B-41F0-9E69-7CFDBBE177CE}">
      <dgm:prSet custT="1"/>
      <dgm:spPr>
        <a:solidFill>
          <a:srgbClr val="0070C0"/>
        </a:solidFill>
      </dgm:spPr>
      <dgm:t>
        <a:bodyPr lIns="36000" rIns="36000"/>
        <a:lstStyle/>
        <a:p>
          <a:r>
            <a: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«Экономическая структура» расходов бюджета города Брянска</a:t>
          </a:r>
          <a:endParaRPr lang="ru-RU" sz="1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DEB99FC-A486-4CB1-9A53-FB5F40A27D97}" type="parTrans" cxnId="{970B8F79-B234-45BA-B679-C01DC8343F14}">
      <dgm:prSet/>
      <dgm:spPr/>
      <dgm:t>
        <a:bodyPr/>
        <a:lstStyle/>
        <a:p>
          <a:endParaRPr lang="ru-RU"/>
        </a:p>
      </dgm:t>
    </dgm:pt>
    <dgm:pt modelId="{223E3DB3-D46B-4FD8-835A-B676B284458B}" type="sibTrans" cxnId="{970B8F79-B234-45BA-B679-C01DC8343F14}">
      <dgm:prSet/>
      <dgm:spPr/>
      <dgm:t>
        <a:bodyPr/>
        <a:lstStyle/>
        <a:p>
          <a:endParaRPr lang="ru-RU"/>
        </a:p>
      </dgm:t>
    </dgm:pt>
    <dgm:pt modelId="{B16B2A32-B737-4683-A971-9E3B197AEF67}">
      <dgm:prSet custT="1"/>
      <dgm:spPr>
        <a:solidFill>
          <a:srgbClr val="0070C0"/>
        </a:solidFill>
      </dgm:spPr>
      <dgm:t>
        <a:bodyPr/>
        <a:lstStyle/>
        <a:p>
          <a:r>
            <a: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«Ведомственная структура» бюджета города Брянска</a:t>
          </a:r>
          <a:endParaRPr lang="ru-RU" sz="1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D9FE471-617D-4705-B515-BA193476ECA3}" type="sibTrans" cxnId="{4805E3F0-666B-4840-A277-4757914B17CE}">
      <dgm:prSet/>
      <dgm:spPr/>
      <dgm:t>
        <a:bodyPr/>
        <a:lstStyle/>
        <a:p>
          <a:endParaRPr lang="ru-RU"/>
        </a:p>
      </dgm:t>
    </dgm:pt>
    <dgm:pt modelId="{1BFAE69F-B89D-4848-9322-C61159214A77}" type="parTrans" cxnId="{4805E3F0-666B-4840-A277-4757914B17CE}">
      <dgm:prSet/>
      <dgm:spPr/>
      <dgm:t>
        <a:bodyPr/>
        <a:lstStyle/>
        <a:p>
          <a:endParaRPr lang="ru-RU"/>
        </a:p>
      </dgm:t>
    </dgm:pt>
    <dgm:pt modelId="{4FBB6068-C631-4CB6-9BF1-C15F818740CD}" type="pres">
      <dgm:prSet presAssocID="{EF4F8A99-211D-4D81-9CB6-2D473E27A42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469122A-5936-4BE2-B220-B60417978186}" type="pres">
      <dgm:prSet presAssocID="{C68B22FB-AD39-457C-8EE4-E35407F3FF45}" presName="linNode" presStyleCnt="0"/>
      <dgm:spPr/>
    </dgm:pt>
    <dgm:pt modelId="{57DE9B3F-2EBB-4DD1-A7CF-802A6B3D916A}" type="pres">
      <dgm:prSet presAssocID="{C68B22FB-AD39-457C-8EE4-E35407F3FF45}" presName="parentShp" presStyleLbl="node1" presStyleIdx="0" presStyleCnt="4" custScaleX="207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0A08B5-07B5-475C-9608-9B0A2FAA6218}" type="pres">
      <dgm:prSet presAssocID="{C68B22FB-AD39-457C-8EE4-E35407F3FF45}" presName="childShp" presStyleLbl="bgAccFollowNode1" presStyleIdx="0" presStyleCnt="4" custScaleX="24772">
        <dgm:presLayoutVars>
          <dgm:bulletEnabled val="1"/>
        </dgm:presLayoutVars>
      </dgm:prSet>
      <dgm:spPr>
        <a:solidFill>
          <a:srgbClr val="00B050"/>
        </a:solidFill>
        <a:ln>
          <a:solidFill>
            <a:schemeClr val="accent4">
              <a:lumMod val="50000"/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  <dgm:pt modelId="{F5979B0D-6486-4844-8207-24B040BBB746}" type="pres">
      <dgm:prSet presAssocID="{925D5B5C-3D05-4BA6-BB9E-294CEBD1EC0C}" presName="spacing" presStyleCnt="0"/>
      <dgm:spPr/>
    </dgm:pt>
    <dgm:pt modelId="{AD648006-27B0-4DDA-97F7-54D3F0604B52}" type="pres">
      <dgm:prSet presAssocID="{A32D8DEB-4B40-4167-AF2A-106B8A1F4095}" presName="linNode" presStyleCnt="0"/>
      <dgm:spPr/>
    </dgm:pt>
    <dgm:pt modelId="{9250C907-A313-4083-AD66-1B00E1AE7A32}" type="pres">
      <dgm:prSet presAssocID="{A32D8DEB-4B40-4167-AF2A-106B8A1F4095}" presName="parentShp" presStyleLbl="node1" presStyleIdx="1" presStyleCnt="4" custScaleX="701370" custLinFactNeighborX="755" custLinFactNeighborY="-32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F521B4-1175-43E6-BDDB-7F7B4C533848}" type="pres">
      <dgm:prSet presAssocID="{A32D8DEB-4B40-4167-AF2A-106B8A1F4095}" presName="childShp" presStyleLbl="bgAccFollowNode1" presStyleIdx="1" presStyleCnt="4" custLinFactNeighborX="253" custLinFactNeighborY="-3204">
        <dgm:presLayoutVars>
          <dgm:bulletEnabled val="1"/>
        </dgm:presLayoutVars>
      </dgm:prSet>
      <dgm:spPr>
        <a:solidFill>
          <a:srgbClr val="00B050">
            <a:alpha val="90000"/>
          </a:srgbClr>
        </a:solidFill>
        <a:ln>
          <a:solidFill>
            <a:schemeClr val="accent4">
              <a:lumMod val="50000"/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  <dgm:pt modelId="{9B01F78A-1987-4924-BCD9-F1BCC1C79C17}" type="pres">
      <dgm:prSet presAssocID="{6359F186-A79E-48A3-978A-1B6AE3B48340}" presName="spacing" presStyleCnt="0"/>
      <dgm:spPr/>
    </dgm:pt>
    <dgm:pt modelId="{E7891C9A-31CE-4E95-9BB5-68A12E8EC4D8}" type="pres">
      <dgm:prSet presAssocID="{B16B2A32-B737-4683-A971-9E3B197AEF67}" presName="linNode" presStyleCnt="0"/>
      <dgm:spPr/>
    </dgm:pt>
    <dgm:pt modelId="{B3AEEFEA-1B56-4373-93B2-8803550697D9}" type="pres">
      <dgm:prSet presAssocID="{B16B2A32-B737-4683-A971-9E3B197AEF67}" presName="parentShp" presStyleLbl="node1" presStyleIdx="2" presStyleCnt="4" custScaleX="735353" custLinFactNeighborX="820" custLinFactNeighborY="25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34CBF4-AF94-4B61-99C0-FC3D041F67BB}" type="pres">
      <dgm:prSet presAssocID="{B16B2A32-B737-4683-A971-9E3B197AEF67}" presName="childShp" presStyleLbl="bgAccFollowNode1" presStyleIdx="2" presStyleCnt="4" custLinFactNeighborX="-2683" custLinFactNeighborY="-2053">
        <dgm:presLayoutVars>
          <dgm:bulletEnabled val="1"/>
        </dgm:presLayoutVars>
      </dgm:prSet>
      <dgm:spPr>
        <a:solidFill>
          <a:srgbClr val="00B050">
            <a:alpha val="90000"/>
          </a:srgbClr>
        </a:solidFill>
        <a:ln>
          <a:solidFill>
            <a:schemeClr val="accent4">
              <a:lumMod val="50000"/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  <dgm:pt modelId="{940C2FB9-150C-4F58-969E-F88AE4100AC1}" type="pres">
      <dgm:prSet presAssocID="{3D9FE471-617D-4705-B515-BA193476ECA3}" presName="spacing" presStyleCnt="0"/>
      <dgm:spPr/>
    </dgm:pt>
    <dgm:pt modelId="{96056F3D-D364-46B6-9CA1-FCBD6DE2F69A}" type="pres">
      <dgm:prSet presAssocID="{27998288-C37B-41F0-9E69-7CFDBBE177CE}" presName="linNode" presStyleCnt="0"/>
      <dgm:spPr/>
    </dgm:pt>
    <dgm:pt modelId="{92828814-BD2A-4D05-9B9C-F76270B5518A}" type="pres">
      <dgm:prSet presAssocID="{27998288-C37B-41F0-9E69-7CFDBBE177CE}" presName="parentShp" presStyleLbl="node1" presStyleIdx="3" presStyleCnt="4" custScaleX="7752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06E818-5886-4E2A-9212-82738B157283}" type="pres">
      <dgm:prSet presAssocID="{27998288-C37B-41F0-9E69-7CFDBBE177CE}" presName="childShp" presStyleLbl="bgAccFollowNode1" presStyleIdx="3" presStyleCnt="4" custLinFactNeighborX="4330" custLinFactNeighborY="-4730">
        <dgm:presLayoutVars>
          <dgm:bulletEnabled val="1"/>
        </dgm:presLayoutVars>
      </dgm:prSet>
      <dgm:spPr>
        <a:solidFill>
          <a:srgbClr val="00B050">
            <a:alpha val="90000"/>
          </a:srgbClr>
        </a:solidFill>
        <a:ln>
          <a:solidFill>
            <a:schemeClr val="accent4">
              <a:lumMod val="50000"/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</dgm:ptLst>
  <dgm:cxnLst>
    <dgm:cxn modelId="{4805E3F0-666B-4840-A277-4757914B17CE}" srcId="{EF4F8A99-211D-4D81-9CB6-2D473E27A42F}" destId="{B16B2A32-B737-4683-A971-9E3B197AEF67}" srcOrd="2" destOrd="0" parTransId="{1BFAE69F-B89D-4848-9322-C61159214A77}" sibTransId="{3D9FE471-617D-4705-B515-BA193476ECA3}"/>
    <dgm:cxn modelId="{970B8F79-B234-45BA-B679-C01DC8343F14}" srcId="{EF4F8A99-211D-4D81-9CB6-2D473E27A42F}" destId="{27998288-C37B-41F0-9E69-7CFDBBE177CE}" srcOrd="3" destOrd="0" parTransId="{1DEB99FC-A486-4CB1-9A53-FB5F40A27D97}" sibTransId="{223E3DB3-D46B-4FD8-835A-B676B284458B}"/>
    <dgm:cxn modelId="{9F8AE0B9-08CA-491C-A344-8139AB85E472}" type="presOf" srcId="{A32D8DEB-4B40-4167-AF2A-106B8A1F4095}" destId="{9250C907-A313-4083-AD66-1B00E1AE7A32}" srcOrd="0" destOrd="0" presId="urn:microsoft.com/office/officeart/2005/8/layout/vList6"/>
    <dgm:cxn modelId="{B6C4651D-A499-4277-9A66-F1B0D7A99F82}" srcId="{EF4F8A99-211D-4D81-9CB6-2D473E27A42F}" destId="{C68B22FB-AD39-457C-8EE4-E35407F3FF45}" srcOrd="0" destOrd="0" parTransId="{8352A718-0BDA-42AF-9083-FD3F95DA8A7A}" sibTransId="{925D5B5C-3D05-4BA6-BB9E-294CEBD1EC0C}"/>
    <dgm:cxn modelId="{A952E0A5-D173-47AE-9DA4-2C7F4B665D22}" type="presOf" srcId="{27998288-C37B-41F0-9E69-7CFDBBE177CE}" destId="{92828814-BD2A-4D05-9B9C-F76270B5518A}" srcOrd="0" destOrd="0" presId="urn:microsoft.com/office/officeart/2005/8/layout/vList6"/>
    <dgm:cxn modelId="{4A00C61A-CE8A-4A01-BDD4-CAF809DCDFC7}" type="presOf" srcId="{C68B22FB-AD39-457C-8EE4-E35407F3FF45}" destId="{57DE9B3F-2EBB-4DD1-A7CF-802A6B3D916A}" srcOrd="0" destOrd="0" presId="urn:microsoft.com/office/officeart/2005/8/layout/vList6"/>
    <dgm:cxn modelId="{FD1CDC3D-E450-4946-BA0D-E4C418A7866D}" type="presOf" srcId="{B16B2A32-B737-4683-A971-9E3B197AEF67}" destId="{B3AEEFEA-1B56-4373-93B2-8803550697D9}" srcOrd="0" destOrd="0" presId="urn:microsoft.com/office/officeart/2005/8/layout/vList6"/>
    <dgm:cxn modelId="{9CC2C34D-98F5-4900-AE07-7AE376E09A5C}" type="presOf" srcId="{EF4F8A99-211D-4D81-9CB6-2D473E27A42F}" destId="{4FBB6068-C631-4CB6-9BF1-C15F818740CD}" srcOrd="0" destOrd="0" presId="urn:microsoft.com/office/officeart/2005/8/layout/vList6"/>
    <dgm:cxn modelId="{2A81BBBF-8FB4-4F95-9AA9-C5EE81730EB2}" srcId="{EF4F8A99-211D-4D81-9CB6-2D473E27A42F}" destId="{A32D8DEB-4B40-4167-AF2A-106B8A1F4095}" srcOrd="1" destOrd="0" parTransId="{E629DE0A-7B93-4A96-8C6A-2A18F4ABE6C6}" sibTransId="{6359F186-A79E-48A3-978A-1B6AE3B48340}"/>
    <dgm:cxn modelId="{47385E0E-41DB-402F-947A-8483D8E92E80}" type="presParOf" srcId="{4FBB6068-C631-4CB6-9BF1-C15F818740CD}" destId="{A469122A-5936-4BE2-B220-B60417978186}" srcOrd="0" destOrd="0" presId="urn:microsoft.com/office/officeart/2005/8/layout/vList6"/>
    <dgm:cxn modelId="{90E3C54A-A45E-427B-AACB-F6980557C0E2}" type="presParOf" srcId="{A469122A-5936-4BE2-B220-B60417978186}" destId="{57DE9B3F-2EBB-4DD1-A7CF-802A6B3D916A}" srcOrd="0" destOrd="0" presId="urn:microsoft.com/office/officeart/2005/8/layout/vList6"/>
    <dgm:cxn modelId="{30398892-ECAF-412B-984B-254C1159D278}" type="presParOf" srcId="{A469122A-5936-4BE2-B220-B60417978186}" destId="{9A0A08B5-07B5-475C-9608-9B0A2FAA6218}" srcOrd="1" destOrd="0" presId="urn:microsoft.com/office/officeart/2005/8/layout/vList6"/>
    <dgm:cxn modelId="{3FA393AE-0FE3-4870-B9DC-FB60C3EDE09D}" type="presParOf" srcId="{4FBB6068-C631-4CB6-9BF1-C15F818740CD}" destId="{F5979B0D-6486-4844-8207-24B040BBB746}" srcOrd="1" destOrd="0" presId="urn:microsoft.com/office/officeart/2005/8/layout/vList6"/>
    <dgm:cxn modelId="{7EF3AA70-5D18-4CC8-87DF-000C742676CD}" type="presParOf" srcId="{4FBB6068-C631-4CB6-9BF1-C15F818740CD}" destId="{AD648006-27B0-4DDA-97F7-54D3F0604B52}" srcOrd="2" destOrd="0" presId="urn:microsoft.com/office/officeart/2005/8/layout/vList6"/>
    <dgm:cxn modelId="{724C04E5-FF0C-47B5-A319-60F9090E2341}" type="presParOf" srcId="{AD648006-27B0-4DDA-97F7-54D3F0604B52}" destId="{9250C907-A313-4083-AD66-1B00E1AE7A32}" srcOrd="0" destOrd="0" presId="urn:microsoft.com/office/officeart/2005/8/layout/vList6"/>
    <dgm:cxn modelId="{0B7655B5-FE89-440D-A10E-8CCC0CE8912D}" type="presParOf" srcId="{AD648006-27B0-4DDA-97F7-54D3F0604B52}" destId="{86F521B4-1175-43E6-BDDB-7F7B4C533848}" srcOrd="1" destOrd="0" presId="urn:microsoft.com/office/officeart/2005/8/layout/vList6"/>
    <dgm:cxn modelId="{B0A7501B-B858-4CCA-A9C2-F39A98F6FE72}" type="presParOf" srcId="{4FBB6068-C631-4CB6-9BF1-C15F818740CD}" destId="{9B01F78A-1987-4924-BCD9-F1BCC1C79C17}" srcOrd="3" destOrd="0" presId="urn:microsoft.com/office/officeart/2005/8/layout/vList6"/>
    <dgm:cxn modelId="{F21D1534-CA96-4CAE-9E3B-E9C276DCDF46}" type="presParOf" srcId="{4FBB6068-C631-4CB6-9BF1-C15F818740CD}" destId="{E7891C9A-31CE-4E95-9BB5-68A12E8EC4D8}" srcOrd="4" destOrd="0" presId="urn:microsoft.com/office/officeart/2005/8/layout/vList6"/>
    <dgm:cxn modelId="{AF4EBFC7-3075-4EB5-AD41-2A593EE4E6AE}" type="presParOf" srcId="{E7891C9A-31CE-4E95-9BB5-68A12E8EC4D8}" destId="{B3AEEFEA-1B56-4373-93B2-8803550697D9}" srcOrd="0" destOrd="0" presId="urn:microsoft.com/office/officeart/2005/8/layout/vList6"/>
    <dgm:cxn modelId="{523C9921-EC01-4560-BAFD-5C8DA776A3E2}" type="presParOf" srcId="{E7891C9A-31CE-4E95-9BB5-68A12E8EC4D8}" destId="{8C34CBF4-AF94-4B61-99C0-FC3D041F67BB}" srcOrd="1" destOrd="0" presId="urn:microsoft.com/office/officeart/2005/8/layout/vList6"/>
    <dgm:cxn modelId="{C369F9DE-D0A0-4896-B499-C193995357EF}" type="presParOf" srcId="{4FBB6068-C631-4CB6-9BF1-C15F818740CD}" destId="{940C2FB9-150C-4F58-969E-F88AE4100AC1}" srcOrd="5" destOrd="0" presId="urn:microsoft.com/office/officeart/2005/8/layout/vList6"/>
    <dgm:cxn modelId="{F7F49D2A-C519-487E-B054-CEAB70B2932B}" type="presParOf" srcId="{4FBB6068-C631-4CB6-9BF1-C15F818740CD}" destId="{96056F3D-D364-46B6-9CA1-FCBD6DE2F69A}" srcOrd="6" destOrd="0" presId="urn:microsoft.com/office/officeart/2005/8/layout/vList6"/>
    <dgm:cxn modelId="{FCE1DDB7-9DE7-4134-BD46-05225A6F7849}" type="presParOf" srcId="{96056F3D-D364-46B6-9CA1-FCBD6DE2F69A}" destId="{92828814-BD2A-4D05-9B9C-F76270B5518A}" srcOrd="0" destOrd="0" presId="urn:microsoft.com/office/officeart/2005/8/layout/vList6"/>
    <dgm:cxn modelId="{168D2A84-D3E3-4915-945D-74282311AD95}" type="presParOf" srcId="{96056F3D-D364-46B6-9CA1-FCBD6DE2F69A}" destId="{8606E818-5886-4E2A-9212-82738B15728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54EDCF-47BF-4076-B931-49AFBE9ECBAB}" type="doc">
      <dgm:prSet loTypeId="urn:microsoft.com/office/officeart/2005/8/layout/vList2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4FC60BF-FE78-46F0-85EE-C758DC9BAD16}">
      <dgm:prSet phldrT="[Текст]" custT="1"/>
      <dgm:spPr/>
      <dgm:t>
        <a:bodyPr/>
        <a:lstStyle/>
        <a:p>
          <a:pPr marL="0" indent="0" algn="ctr" defTabSz="896938"/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Образование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5FC4F0-A262-40C1-B192-B456B117CB61}" type="parTrans" cxnId="{DDBDCDBB-D596-4FA9-9FE6-08F1543D906F}">
      <dgm:prSet/>
      <dgm:spPr/>
      <dgm:t>
        <a:bodyPr/>
        <a:lstStyle/>
        <a:p>
          <a:endParaRPr lang="ru-RU" sz="1600"/>
        </a:p>
      </dgm:t>
    </dgm:pt>
    <dgm:pt modelId="{0D54A730-38B7-4533-B4D4-E64744E3893E}" type="sibTrans" cxnId="{DDBDCDBB-D596-4FA9-9FE6-08F1543D906F}">
      <dgm:prSet/>
      <dgm:spPr/>
      <dgm:t>
        <a:bodyPr/>
        <a:lstStyle/>
        <a:p>
          <a:endParaRPr lang="ru-RU" sz="1600"/>
        </a:p>
      </dgm:t>
    </dgm:pt>
    <dgm:pt modelId="{79A849E5-D156-4E93-87F1-5F607189305A}">
      <dgm:prSet phldrT="[Текст]" custT="1"/>
      <dgm:spPr/>
      <dgm:t>
        <a:bodyPr/>
        <a:lstStyle/>
        <a:p>
          <a:pPr marL="0" indent="0" algn="ctr" defTabSz="896938"/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экономика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B396C36-7BF7-4475-993B-54A26280FCCD}" type="parTrans" cxnId="{8565AD61-4598-4AE0-91BC-172061EDA4CA}">
      <dgm:prSet/>
      <dgm:spPr/>
      <dgm:t>
        <a:bodyPr/>
        <a:lstStyle/>
        <a:p>
          <a:endParaRPr lang="ru-RU" sz="1600"/>
        </a:p>
      </dgm:t>
    </dgm:pt>
    <dgm:pt modelId="{D0AEB96B-FC3C-4553-A976-2E67EE3DB4A2}" type="sibTrans" cxnId="{8565AD61-4598-4AE0-91BC-172061EDA4CA}">
      <dgm:prSet/>
      <dgm:spPr/>
      <dgm:t>
        <a:bodyPr/>
        <a:lstStyle/>
        <a:p>
          <a:endParaRPr lang="ru-RU" sz="1600"/>
        </a:p>
      </dgm:t>
    </dgm:pt>
    <dgm:pt modelId="{0A3CA0E3-75B9-45F0-89BF-0F5E446ACF36}">
      <dgm:prSet phldrT="[Текст]" custT="1"/>
      <dgm:spPr>
        <a:solidFill>
          <a:schemeClr val="bg1"/>
        </a:solidFill>
      </dgm:spPr>
      <dgm:t>
        <a:bodyPr/>
        <a:lstStyle/>
        <a:p>
          <a:pPr marL="0" marR="0" indent="0" algn="ctr" defTabSz="896938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Общегосударственные вопросы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42EAE6D-180C-4963-91EE-09A0BFB30AA9}" type="parTrans" cxnId="{F89054D9-1097-40B0-8085-ADDFA4004EF1}">
      <dgm:prSet/>
      <dgm:spPr/>
      <dgm:t>
        <a:bodyPr/>
        <a:lstStyle/>
        <a:p>
          <a:endParaRPr lang="ru-RU" sz="1600"/>
        </a:p>
      </dgm:t>
    </dgm:pt>
    <dgm:pt modelId="{61FBB960-9A49-4C1D-A05C-164B863FCF24}" type="sibTrans" cxnId="{F89054D9-1097-40B0-8085-ADDFA4004EF1}">
      <dgm:prSet/>
      <dgm:spPr/>
      <dgm:t>
        <a:bodyPr/>
        <a:lstStyle/>
        <a:p>
          <a:endParaRPr lang="ru-RU" sz="1600"/>
        </a:p>
      </dgm:t>
    </dgm:pt>
    <dgm:pt modelId="{51DAD3ED-155C-4A42-88E1-4138F0C9E00C}">
      <dgm:prSet phldrT="[Текст]" custT="1"/>
      <dgm:spPr/>
      <dgm:t>
        <a:bodyPr/>
        <a:lstStyle/>
        <a:p>
          <a:pPr marL="0" marR="0" indent="0" algn="ctr" defTabSz="896938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b="1" dirty="0" smtClean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0" marR="0" indent="0" algn="ctr" defTabSz="896938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Физическая культура и спорт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0" indent="0" algn="ctr" defTabSz="896938"/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51722DFF-C6E0-4BFC-B5A7-D2EEF69C3A87}" type="parTrans" cxnId="{51DEA8ED-BB0F-4AE0-9124-2C9357523510}">
      <dgm:prSet/>
      <dgm:spPr/>
      <dgm:t>
        <a:bodyPr/>
        <a:lstStyle/>
        <a:p>
          <a:endParaRPr lang="ru-RU" sz="1600"/>
        </a:p>
      </dgm:t>
    </dgm:pt>
    <dgm:pt modelId="{9EF51F2A-A726-417C-B719-4D3200DF201C}" type="sibTrans" cxnId="{51DEA8ED-BB0F-4AE0-9124-2C9357523510}">
      <dgm:prSet/>
      <dgm:spPr/>
      <dgm:t>
        <a:bodyPr/>
        <a:lstStyle/>
        <a:p>
          <a:endParaRPr lang="ru-RU" sz="1600"/>
        </a:p>
      </dgm:t>
    </dgm:pt>
    <dgm:pt modelId="{6F94D429-0C26-444C-B277-9F1699F746AA}">
      <dgm:prSet phldrT="[Текст]" custT="1"/>
      <dgm:spPr/>
      <dgm:t>
        <a:bodyPr/>
        <a:lstStyle/>
        <a:p>
          <a:pPr marL="0" indent="0" algn="ctr" defTabSz="896938"/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Обслуживание долга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F5D6236-A47C-4BCC-AA09-08C5924462BA}" type="parTrans" cxnId="{9F8D9F81-FEDD-4A64-8E11-1A21F1A2C190}">
      <dgm:prSet/>
      <dgm:spPr/>
      <dgm:t>
        <a:bodyPr/>
        <a:lstStyle/>
        <a:p>
          <a:endParaRPr lang="ru-RU" sz="1600"/>
        </a:p>
      </dgm:t>
    </dgm:pt>
    <dgm:pt modelId="{0F118A13-E766-4D56-8249-ADCA93641AB1}" type="sibTrans" cxnId="{9F8D9F81-FEDD-4A64-8E11-1A21F1A2C190}">
      <dgm:prSet/>
      <dgm:spPr/>
      <dgm:t>
        <a:bodyPr/>
        <a:lstStyle/>
        <a:p>
          <a:endParaRPr lang="ru-RU" sz="1600"/>
        </a:p>
      </dgm:t>
    </dgm:pt>
    <dgm:pt modelId="{346F8E40-D3A6-468D-8B29-156206606B97}">
      <dgm:prSet phldrT="[Текст]" custT="1"/>
      <dgm:spPr/>
      <dgm:t>
        <a:bodyPr/>
        <a:lstStyle/>
        <a:p>
          <a:pPr marL="0" indent="0" algn="ctr" defTabSz="896938"/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оборона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CA51B62-1416-40BE-8D09-5C6868214265}" type="parTrans" cxnId="{17A6EDA4-ADAB-4C07-A1C2-2789CEFAB061}">
      <dgm:prSet/>
      <dgm:spPr/>
      <dgm:t>
        <a:bodyPr/>
        <a:lstStyle/>
        <a:p>
          <a:endParaRPr lang="ru-RU"/>
        </a:p>
      </dgm:t>
    </dgm:pt>
    <dgm:pt modelId="{55B065C4-93D5-4F43-8861-5C88A6ABBA9C}" type="sibTrans" cxnId="{17A6EDA4-ADAB-4C07-A1C2-2789CEFAB061}">
      <dgm:prSet/>
      <dgm:spPr/>
      <dgm:t>
        <a:bodyPr/>
        <a:lstStyle/>
        <a:p>
          <a:endParaRPr lang="ru-RU"/>
        </a:p>
      </dgm:t>
    </dgm:pt>
    <dgm:pt modelId="{1BE52362-1BDC-4E11-8403-5B8075225C80}">
      <dgm:prSet phldrT="[Текст]" custT="1"/>
      <dgm:spPr/>
      <dgm:t>
        <a:bodyPr/>
        <a:lstStyle/>
        <a:p>
          <a:pPr marL="0" indent="0" algn="ctr" defTabSz="896938"/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ЖКХ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B72B64D-38BB-4A75-BA1A-B18103F534E4}" type="parTrans" cxnId="{F687BADE-F29C-4C15-ADC2-4E3ECCEF4791}">
      <dgm:prSet/>
      <dgm:spPr/>
      <dgm:t>
        <a:bodyPr/>
        <a:lstStyle/>
        <a:p>
          <a:endParaRPr lang="ru-RU"/>
        </a:p>
      </dgm:t>
    </dgm:pt>
    <dgm:pt modelId="{C7C05A29-5770-46CA-BC7B-D0204F5B711F}" type="sibTrans" cxnId="{F687BADE-F29C-4C15-ADC2-4E3ECCEF4791}">
      <dgm:prSet/>
      <dgm:spPr/>
      <dgm:t>
        <a:bodyPr/>
        <a:lstStyle/>
        <a:p>
          <a:endParaRPr lang="ru-RU"/>
        </a:p>
      </dgm:t>
    </dgm:pt>
    <dgm:pt modelId="{B52A3697-BA72-44F6-8ADC-67DB2E96B3B3}">
      <dgm:prSet phldrT="[Текст]" custT="1"/>
      <dgm:spPr>
        <a:solidFill>
          <a:schemeClr val="bg1"/>
        </a:solidFill>
      </dgm:spPr>
      <dgm:t>
        <a:bodyPr/>
        <a:lstStyle/>
        <a:p>
          <a:pPr marL="0" marR="0" indent="0" algn="ctr" defTabSz="896938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Культура , кинематография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28A7B3B-8EBE-4FEC-ADEE-B6C64B84EAD0}" type="parTrans" cxnId="{CC8C70FB-0585-40FC-B7C0-409EA075DD55}">
      <dgm:prSet/>
      <dgm:spPr/>
      <dgm:t>
        <a:bodyPr/>
        <a:lstStyle/>
        <a:p>
          <a:endParaRPr lang="ru-RU"/>
        </a:p>
      </dgm:t>
    </dgm:pt>
    <dgm:pt modelId="{C1A528F8-0518-49E9-B5E0-8A2C7D3E5621}" type="sibTrans" cxnId="{CC8C70FB-0585-40FC-B7C0-409EA075DD55}">
      <dgm:prSet/>
      <dgm:spPr/>
      <dgm:t>
        <a:bodyPr/>
        <a:lstStyle/>
        <a:p>
          <a:endParaRPr lang="ru-RU"/>
        </a:p>
      </dgm:t>
    </dgm:pt>
    <dgm:pt modelId="{15782146-BD18-4AA6-BD3C-032C13FBCA67}">
      <dgm:prSet phldrT="[Текст]" custT="1"/>
      <dgm:spPr/>
      <dgm:t>
        <a:bodyPr/>
        <a:lstStyle/>
        <a:p>
          <a:pPr marL="0" indent="0" algn="ctr" defTabSz="896938"/>
          <a:r>
            <a: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безопасность</a:t>
          </a:r>
          <a:endParaRPr lang="ru-RU" sz="11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DE920A6-7BA6-4EEB-A1B7-C7157C236129}" type="parTrans" cxnId="{22216B09-9554-4F0F-98B9-013B3DD50A50}">
      <dgm:prSet/>
      <dgm:spPr/>
      <dgm:t>
        <a:bodyPr/>
        <a:lstStyle/>
        <a:p>
          <a:endParaRPr lang="ru-RU"/>
        </a:p>
      </dgm:t>
    </dgm:pt>
    <dgm:pt modelId="{5C1F5E53-E06A-474A-BE5C-9D137302B1C0}" type="sibTrans" cxnId="{22216B09-9554-4F0F-98B9-013B3DD50A50}">
      <dgm:prSet/>
      <dgm:spPr/>
      <dgm:t>
        <a:bodyPr/>
        <a:lstStyle/>
        <a:p>
          <a:endParaRPr lang="ru-RU"/>
        </a:p>
      </dgm:t>
    </dgm:pt>
    <dgm:pt modelId="{A1332FC1-92C6-4BC0-9B12-AA7A03C449FB}">
      <dgm:prSet phldrT="[Текст]" custT="1"/>
      <dgm:spPr/>
      <dgm:t>
        <a:bodyPr/>
        <a:lstStyle/>
        <a:p>
          <a:pPr marL="0" marR="0" indent="0" algn="ctr" defTabSz="896938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Социальная политика</a:t>
          </a:r>
          <a:endParaRPr lang="ru-RU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9D053E2-C63C-4190-B5A1-4D388707FF48}" type="sibTrans" cxnId="{E0D6886A-EDCA-427F-A030-E30C9C471D14}">
      <dgm:prSet/>
      <dgm:spPr/>
      <dgm:t>
        <a:bodyPr/>
        <a:lstStyle/>
        <a:p>
          <a:endParaRPr lang="ru-RU" sz="1600"/>
        </a:p>
      </dgm:t>
    </dgm:pt>
    <dgm:pt modelId="{C570B3F9-4DF0-432F-843E-5A3DE97EF0D8}" type="parTrans" cxnId="{E0D6886A-EDCA-427F-A030-E30C9C471D14}">
      <dgm:prSet/>
      <dgm:spPr/>
      <dgm:t>
        <a:bodyPr/>
        <a:lstStyle/>
        <a:p>
          <a:endParaRPr lang="ru-RU" sz="1600"/>
        </a:p>
      </dgm:t>
    </dgm:pt>
    <dgm:pt modelId="{C9491A75-A26B-4B19-B9D4-4110818D83A2}" type="pres">
      <dgm:prSet presAssocID="{1354EDCF-47BF-4076-B931-49AFBE9ECBA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97D707-220E-445D-881D-5F24A9363E25}" type="pres">
      <dgm:prSet presAssocID="{94FC60BF-FE78-46F0-85EE-C758DC9BAD16}" presName="parentText" presStyleLbl="node1" presStyleIdx="0" presStyleCnt="10" custScaleY="46259" custLinFactNeighborX="1030" custLinFactNeighborY="-94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F8408F-C56B-438B-9001-083D6572BC71}" type="pres">
      <dgm:prSet presAssocID="{0D54A730-38B7-4533-B4D4-E64744E3893E}" presName="spacer" presStyleCnt="0"/>
      <dgm:spPr/>
    </dgm:pt>
    <dgm:pt modelId="{DE79052B-F012-43D5-AED9-08B25D745739}" type="pres">
      <dgm:prSet presAssocID="{79A849E5-D156-4E93-87F1-5F607189305A}" presName="parentText" presStyleLbl="node1" presStyleIdx="1" presStyleCnt="10" custScaleY="34355" custLinFactNeighborY="104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518D3E-0D94-4610-B19C-2985BBDE576A}" type="pres">
      <dgm:prSet presAssocID="{D0AEB96B-FC3C-4553-A976-2E67EE3DB4A2}" presName="spacer" presStyleCnt="0"/>
      <dgm:spPr/>
    </dgm:pt>
    <dgm:pt modelId="{9E6BC1DC-3F21-45EF-BD24-29FC37D5CBA9}" type="pres">
      <dgm:prSet presAssocID="{1BE52362-1BDC-4E11-8403-5B8075225C80}" presName="parentText" presStyleLbl="node1" presStyleIdx="2" presStyleCnt="10" custAng="0" custScaleY="33500" custLinFactNeighborY="380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57BE82-E157-409B-98D7-7BEA927A0B11}" type="pres">
      <dgm:prSet presAssocID="{C7C05A29-5770-46CA-BC7B-D0204F5B711F}" presName="spacer" presStyleCnt="0"/>
      <dgm:spPr/>
    </dgm:pt>
    <dgm:pt modelId="{526C8656-31A6-4123-82D5-1655642C30EC}" type="pres">
      <dgm:prSet presAssocID="{0A3CA0E3-75B9-45F0-89BF-0F5E446ACF36}" presName="parentText" presStyleLbl="node1" presStyleIdx="3" presStyleCnt="10" custAng="0" custScaleX="98289" custScaleY="31880" custLinFactNeighborX="1113" custLinFactNeighborY="800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7E73CF-D56E-4C08-8A2B-184DD67A76C2}" type="pres">
      <dgm:prSet presAssocID="{61FBB960-9A49-4C1D-A05C-164B863FCF24}" presName="spacer" presStyleCnt="0"/>
      <dgm:spPr/>
    </dgm:pt>
    <dgm:pt modelId="{98FD1F13-F72F-46C5-A69C-F06CDC542801}" type="pres">
      <dgm:prSet presAssocID="{B52A3697-BA72-44F6-8ADC-67DB2E96B3B3}" presName="parentText" presStyleLbl="node1" presStyleIdx="4" presStyleCnt="10" custScaleY="31764" custLinFactNeighborY="741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1DE091-D457-4DE4-BA3B-7DC9CEE25C9B}" type="pres">
      <dgm:prSet presAssocID="{C1A528F8-0518-49E9-B5E0-8A2C7D3E5621}" presName="spacer" presStyleCnt="0"/>
      <dgm:spPr/>
    </dgm:pt>
    <dgm:pt modelId="{6E40E5DB-DA09-4711-9704-470BCC8A6C14}" type="pres">
      <dgm:prSet presAssocID="{51DAD3ED-155C-4A42-88E1-4138F0C9E00C}" presName="parentText" presStyleLbl="node1" presStyleIdx="5" presStyleCnt="10" custScaleY="33572" custLinFactNeighborY="258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3F693E-2AD5-47D8-BE74-BC06EB8E897F}" type="pres">
      <dgm:prSet presAssocID="{9EF51F2A-A726-417C-B719-4D3200DF201C}" presName="spacer" presStyleCnt="0"/>
      <dgm:spPr/>
    </dgm:pt>
    <dgm:pt modelId="{488EB70B-8766-4ADF-9E80-26ECAF615274}" type="pres">
      <dgm:prSet presAssocID="{A1332FC1-92C6-4BC0-9B12-AA7A03C449FB}" presName="parentText" presStyleLbl="node1" presStyleIdx="6" presStyleCnt="10" custScaleY="36645" custLinFactNeighborY="55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D48DAF-0066-4EA2-8970-0F63787FF1EC}" type="pres">
      <dgm:prSet presAssocID="{19D053E2-C63C-4190-B5A1-4D388707FF48}" presName="spacer" presStyleCnt="0"/>
      <dgm:spPr/>
    </dgm:pt>
    <dgm:pt modelId="{2B35630F-5E6A-4D58-9E9A-0009E22B754C}" type="pres">
      <dgm:prSet presAssocID="{6F94D429-0C26-444C-B277-9F1699F746AA}" presName="parentText" presStyleLbl="node1" presStyleIdx="7" presStyleCnt="10" custScaleY="40859" custLinFactNeighborY="-552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F3E7D1-E74E-4D03-82D9-F2E6A229BD1C}" type="pres">
      <dgm:prSet presAssocID="{0F118A13-E766-4D56-8249-ADCA93641AB1}" presName="spacer" presStyleCnt="0"/>
      <dgm:spPr/>
    </dgm:pt>
    <dgm:pt modelId="{59F84C98-6C37-49A8-8D82-23347E671D7F}" type="pres">
      <dgm:prSet presAssocID="{15782146-BD18-4AA6-BD3C-032C13FBCA67}" presName="parentText" presStyleLbl="node1" presStyleIdx="8" presStyleCnt="10" custScaleY="41718" custLinFactNeighborY="-610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4C76F-B856-4615-AAD0-FD6D7413A546}" type="pres">
      <dgm:prSet presAssocID="{5C1F5E53-E06A-474A-BE5C-9D137302B1C0}" presName="spacer" presStyleCnt="0"/>
      <dgm:spPr/>
    </dgm:pt>
    <dgm:pt modelId="{9D085138-6745-477C-A1A2-6B1514F5997F}" type="pres">
      <dgm:prSet presAssocID="{346F8E40-D3A6-468D-8B29-156206606B97}" presName="parentText" presStyleLbl="node1" presStyleIdx="9" presStyleCnt="10" custScaleY="37142" custLinFactNeighborY="-644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8D9F81-FEDD-4A64-8E11-1A21F1A2C190}" srcId="{1354EDCF-47BF-4076-B931-49AFBE9ECBAB}" destId="{6F94D429-0C26-444C-B277-9F1699F746AA}" srcOrd="7" destOrd="0" parTransId="{AF5D6236-A47C-4BCC-AA09-08C5924462BA}" sibTransId="{0F118A13-E766-4D56-8249-ADCA93641AB1}"/>
    <dgm:cxn modelId="{F89054D9-1097-40B0-8085-ADDFA4004EF1}" srcId="{1354EDCF-47BF-4076-B931-49AFBE9ECBAB}" destId="{0A3CA0E3-75B9-45F0-89BF-0F5E446ACF36}" srcOrd="3" destOrd="0" parTransId="{242EAE6D-180C-4963-91EE-09A0BFB30AA9}" sibTransId="{61FBB960-9A49-4C1D-A05C-164B863FCF24}"/>
    <dgm:cxn modelId="{DDBDCDBB-D596-4FA9-9FE6-08F1543D906F}" srcId="{1354EDCF-47BF-4076-B931-49AFBE9ECBAB}" destId="{94FC60BF-FE78-46F0-85EE-C758DC9BAD16}" srcOrd="0" destOrd="0" parTransId="{6B5FC4F0-A262-40C1-B192-B456B117CB61}" sibTransId="{0D54A730-38B7-4533-B4D4-E64744E3893E}"/>
    <dgm:cxn modelId="{E0D6886A-EDCA-427F-A030-E30C9C471D14}" srcId="{1354EDCF-47BF-4076-B931-49AFBE9ECBAB}" destId="{A1332FC1-92C6-4BC0-9B12-AA7A03C449FB}" srcOrd="6" destOrd="0" parTransId="{C570B3F9-4DF0-432F-843E-5A3DE97EF0D8}" sibTransId="{19D053E2-C63C-4190-B5A1-4D388707FF48}"/>
    <dgm:cxn modelId="{65092CC4-4E85-4E0B-B270-EE34BBE51CEF}" type="presOf" srcId="{346F8E40-D3A6-468D-8B29-156206606B97}" destId="{9D085138-6745-477C-A1A2-6B1514F5997F}" srcOrd="0" destOrd="0" presId="urn:microsoft.com/office/officeart/2005/8/layout/vList2"/>
    <dgm:cxn modelId="{41567097-B07D-4757-A8B5-D5E51281084B}" type="presOf" srcId="{B52A3697-BA72-44F6-8ADC-67DB2E96B3B3}" destId="{98FD1F13-F72F-46C5-A69C-F06CDC542801}" srcOrd="0" destOrd="0" presId="urn:microsoft.com/office/officeart/2005/8/layout/vList2"/>
    <dgm:cxn modelId="{55AB3F95-3850-446F-9E92-A9289B4ED94C}" type="presOf" srcId="{6F94D429-0C26-444C-B277-9F1699F746AA}" destId="{2B35630F-5E6A-4D58-9E9A-0009E22B754C}" srcOrd="0" destOrd="0" presId="urn:microsoft.com/office/officeart/2005/8/layout/vList2"/>
    <dgm:cxn modelId="{E903EC5F-CFE7-46E3-91A5-382B1E99AFA7}" type="presOf" srcId="{0A3CA0E3-75B9-45F0-89BF-0F5E446ACF36}" destId="{526C8656-31A6-4123-82D5-1655642C30EC}" srcOrd="0" destOrd="0" presId="urn:microsoft.com/office/officeart/2005/8/layout/vList2"/>
    <dgm:cxn modelId="{0F0DC164-038A-4B95-BD1E-219BDF7A7371}" type="presOf" srcId="{1BE52362-1BDC-4E11-8403-5B8075225C80}" destId="{9E6BC1DC-3F21-45EF-BD24-29FC37D5CBA9}" srcOrd="0" destOrd="0" presId="urn:microsoft.com/office/officeart/2005/8/layout/vList2"/>
    <dgm:cxn modelId="{51DEA8ED-BB0F-4AE0-9124-2C9357523510}" srcId="{1354EDCF-47BF-4076-B931-49AFBE9ECBAB}" destId="{51DAD3ED-155C-4A42-88E1-4138F0C9E00C}" srcOrd="5" destOrd="0" parTransId="{51722DFF-C6E0-4BFC-B5A7-D2EEF69C3A87}" sibTransId="{9EF51F2A-A726-417C-B719-4D3200DF201C}"/>
    <dgm:cxn modelId="{25086022-A570-4114-97B4-8B601CEEA708}" type="presOf" srcId="{79A849E5-D156-4E93-87F1-5F607189305A}" destId="{DE79052B-F012-43D5-AED9-08B25D745739}" srcOrd="0" destOrd="0" presId="urn:microsoft.com/office/officeart/2005/8/layout/vList2"/>
    <dgm:cxn modelId="{17A6EDA4-ADAB-4C07-A1C2-2789CEFAB061}" srcId="{1354EDCF-47BF-4076-B931-49AFBE9ECBAB}" destId="{346F8E40-D3A6-468D-8B29-156206606B97}" srcOrd="9" destOrd="0" parTransId="{6CA51B62-1416-40BE-8D09-5C6868214265}" sibTransId="{55B065C4-93D5-4F43-8861-5C88A6ABBA9C}"/>
    <dgm:cxn modelId="{22216B09-9554-4F0F-98B9-013B3DD50A50}" srcId="{1354EDCF-47BF-4076-B931-49AFBE9ECBAB}" destId="{15782146-BD18-4AA6-BD3C-032C13FBCA67}" srcOrd="8" destOrd="0" parTransId="{6DE920A6-7BA6-4EEB-A1B7-C7157C236129}" sibTransId="{5C1F5E53-E06A-474A-BE5C-9D137302B1C0}"/>
    <dgm:cxn modelId="{CC8C70FB-0585-40FC-B7C0-409EA075DD55}" srcId="{1354EDCF-47BF-4076-B931-49AFBE9ECBAB}" destId="{B52A3697-BA72-44F6-8ADC-67DB2E96B3B3}" srcOrd="4" destOrd="0" parTransId="{928A7B3B-8EBE-4FEC-ADEE-B6C64B84EAD0}" sibTransId="{C1A528F8-0518-49E9-B5E0-8A2C7D3E5621}"/>
    <dgm:cxn modelId="{6F3C1F3D-E69F-4C4C-BE05-08E7BE983B82}" type="presOf" srcId="{A1332FC1-92C6-4BC0-9B12-AA7A03C449FB}" destId="{488EB70B-8766-4ADF-9E80-26ECAF615274}" srcOrd="0" destOrd="0" presId="urn:microsoft.com/office/officeart/2005/8/layout/vList2"/>
    <dgm:cxn modelId="{EF3298F4-F00C-4955-AC78-4DC7071563EF}" type="presOf" srcId="{51DAD3ED-155C-4A42-88E1-4138F0C9E00C}" destId="{6E40E5DB-DA09-4711-9704-470BCC8A6C14}" srcOrd="0" destOrd="0" presId="urn:microsoft.com/office/officeart/2005/8/layout/vList2"/>
    <dgm:cxn modelId="{8565AD61-4598-4AE0-91BC-172061EDA4CA}" srcId="{1354EDCF-47BF-4076-B931-49AFBE9ECBAB}" destId="{79A849E5-D156-4E93-87F1-5F607189305A}" srcOrd="1" destOrd="0" parTransId="{AB396C36-7BF7-4475-993B-54A26280FCCD}" sibTransId="{D0AEB96B-FC3C-4553-A976-2E67EE3DB4A2}"/>
    <dgm:cxn modelId="{F687BADE-F29C-4C15-ADC2-4E3ECCEF4791}" srcId="{1354EDCF-47BF-4076-B931-49AFBE9ECBAB}" destId="{1BE52362-1BDC-4E11-8403-5B8075225C80}" srcOrd="2" destOrd="0" parTransId="{7B72B64D-38BB-4A75-BA1A-B18103F534E4}" sibTransId="{C7C05A29-5770-46CA-BC7B-D0204F5B711F}"/>
    <dgm:cxn modelId="{D54A6789-FEF7-43BD-B7A8-BCC7F80EF28B}" type="presOf" srcId="{1354EDCF-47BF-4076-B931-49AFBE9ECBAB}" destId="{C9491A75-A26B-4B19-B9D4-4110818D83A2}" srcOrd="0" destOrd="0" presId="urn:microsoft.com/office/officeart/2005/8/layout/vList2"/>
    <dgm:cxn modelId="{E88DA1EC-6704-4DCF-8433-D62E556E1ABA}" type="presOf" srcId="{94FC60BF-FE78-46F0-85EE-C758DC9BAD16}" destId="{A597D707-220E-445D-881D-5F24A9363E25}" srcOrd="0" destOrd="0" presId="urn:microsoft.com/office/officeart/2005/8/layout/vList2"/>
    <dgm:cxn modelId="{2F46729F-05DC-4689-A23D-64649288FDA9}" type="presOf" srcId="{15782146-BD18-4AA6-BD3C-032C13FBCA67}" destId="{59F84C98-6C37-49A8-8D82-23347E671D7F}" srcOrd="0" destOrd="0" presId="urn:microsoft.com/office/officeart/2005/8/layout/vList2"/>
    <dgm:cxn modelId="{80B32BE6-8F08-4967-BD29-C811FBBA2B59}" type="presParOf" srcId="{C9491A75-A26B-4B19-B9D4-4110818D83A2}" destId="{A597D707-220E-445D-881D-5F24A9363E25}" srcOrd="0" destOrd="0" presId="urn:microsoft.com/office/officeart/2005/8/layout/vList2"/>
    <dgm:cxn modelId="{6B6A53BD-DB38-478F-B1A4-D81C6FDD8B0F}" type="presParOf" srcId="{C9491A75-A26B-4B19-B9D4-4110818D83A2}" destId="{F3F8408F-C56B-438B-9001-083D6572BC71}" srcOrd="1" destOrd="0" presId="urn:microsoft.com/office/officeart/2005/8/layout/vList2"/>
    <dgm:cxn modelId="{38489B8D-E233-486A-ACC0-21CDEAB59E20}" type="presParOf" srcId="{C9491A75-A26B-4B19-B9D4-4110818D83A2}" destId="{DE79052B-F012-43D5-AED9-08B25D745739}" srcOrd="2" destOrd="0" presId="urn:microsoft.com/office/officeart/2005/8/layout/vList2"/>
    <dgm:cxn modelId="{8291C126-BA12-4917-8990-D46506AF2667}" type="presParOf" srcId="{C9491A75-A26B-4B19-B9D4-4110818D83A2}" destId="{21518D3E-0D94-4610-B19C-2985BBDE576A}" srcOrd="3" destOrd="0" presId="urn:microsoft.com/office/officeart/2005/8/layout/vList2"/>
    <dgm:cxn modelId="{1AE67E11-7D60-454C-90ED-E2724F566E78}" type="presParOf" srcId="{C9491A75-A26B-4B19-B9D4-4110818D83A2}" destId="{9E6BC1DC-3F21-45EF-BD24-29FC37D5CBA9}" srcOrd="4" destOrd="0" presId="urn:microsoft.com/office/officeart/2005/8/layout/vList2"/>
    <dgm:cxn modelId="{6B1CA8A0-2BD4-42B2-A5E1-5527B60FE8F6}" type="presParOf" srcId="{C9491A75-A26B-4B19-B9D4-4110818D83A2}" destId="{2157BE82-E157-409B-98D7-7BEA927A0B11}" srcOrd="5" destOrd="0" presId="urn:microsoft.com/office/officeart/2005/8/layout/vList2"/>
    <dgm:cxn modelId="{9865DA2F-4DAF-4118-B310-B56171350116}" type="presParOf" srcId="{C9491A75-A26B-4B19-B9D4-4110818D83A2}" destId="{526C8656-31A6-4123-82D5-1655642C30EC}" srcOrd="6" destOrd="0" presId="urn:microsoft.com/office/officeart/2005/8/layout/vList2"/>
    <dgm:cxn modelId="{92DC9145-713E-45AB-A19E-3C7150F3AD50}" type="presParOf" srcId="{C9491A75-A26B-4B19-B9D4-4110818D83A2}" destId="{697E73CF-D56E-4C08-8A2B-184DD67A76C2}" srcOrd="7" destOrd="0" presId="urn:microsoft.com/office/officeart/2005/8/layout/vList2"/>
    <dgm:cxn modelId="{AAE3DE74-2FF8-4897-9038-496B0ECD2FC8}" type="presParOf" srcId="{C9491A75-A26B-4B19-B9D4-4110818D83A2}" destId="{98FD1F13-F72F-46C5-A69C-F06CDC542801}" srcOrd="8" destOrd="0" presId="urn:microsoft.com/office/officeart/2005/8/layout/vList2"/>
    <dgm:cxn modelId="{B0248910-C1DB-4F33-BE0D-4554243BBE6C}" type="presParOf" srcId="{C9491A75-A26B-4B19-B9D4-4110818D83A2}" destId="{941DE091-D457-4DE4-BA3B-7DC9CEE25C9B}" srcOrd="9" destOrd="0" presId="urn:microsoft.com/office/officeart/2005/8/layout/vList2"/>
    <dgm:cxn modelId="{0B2CC905-6E3E-45E3-8BDB-F264A497F253}" type="presParOf" srcId="{C9491A75-A26B-4B19-B9D4-4110818D83A2}" destId="{6E40E5DB-DA09-4711-9704-470BCC8A6C14}" srcOrd="10" destOrd="0" presId="urn:microsoft.com/office/officeart/2005/8/layout/vList2"/>
    <dgm:cxn modelId="{3699CE55-89DB-4B39-B888-4BDA68C11550}" type="presParOf" srcId="{C9491A75-A26B-4B19-B9D4-4110818D83A2}" destId="{B13F693E-2AD5-47D8-BE74-BC06EB8E897F}" srcOrd="11" destOrd="0" presId="urn:microsoft.com/office/officeart/2005/8/layout/vList2"/>
    <dgm:cxn modelId="{C625DF61-98B6-479A-9AFB-1A634DE14D10}" type="presParOf" srcId="{C9491A75-A26B-4B19-B9D4-4110818D83A2}" destId="{488EB70B-8766-4ADF-9E80-26ECAF615274}" srcOrd="12" destOrd="0" presId="urn:microsoft.com/office/officeart/2005/8/layout/vList2"/>
    <dgm:cxn modelId="{A3AC601E-F932-4D9D-80A3-8E248D0F790B}" type="presParOf" srcId="{C9491A75-A26B-4B19-B9D4-4110818D83A2}" destId="{95D48DAF-0066-4EA2-8970-0F63787FF1EC}" srcOrd="13" destOrd="0" presId="urn:microsoft.com/office/officeart/2005/8/layout/vList2"/>
    <dgm:cxn modelId="{CBCDE883-7C09-4841-AA1B-79DD9464293C}" type="presParOf" srcId="{C9491A75-A26B-4B19-B9D4-4110818D83A2}" destId="{2B35630F-5E6A-4D58-9E9A-0009E22B754C}" srcOrd="14" destOrd="0" presId="urn:microsoft.com/office/officeart/2005/8/layout/vList2"/>
    <dgm:cxn modelId="{C3DB220C-22B0-4F2C-A6F6-A3459C9BB442}" type="presParOf" srcId="{C9491A75-A26B-4B19-B9D4-4110818D83A2}" destId="{78F3E7D1-E74E-4D03-82D9-F2E6A229BD1C}" srcOrd="15" destOrd="0" presId="urn:microsoft.com/office/officeart/2005/8/layout/vList2"/>
    <dgm:cxn modelId="{889B0C05-033F-4D48-9458-2014F42EA882}" type="presParOf" srcId="{C9491A75-A26B-4B19-B9D4-4110818D83A2}" destId="{59F84C98-6C37-49A8-8D82-23347E671D7F}" srcOrd="16" destOrd="0" presId="urn:microsoft.com/office/officeart/2005/8/layout/vList2"/>
    <dgm:cxn modelId="{8A38A047-AE88-43F8-8520-2EB84427E9AB}" type="presParOf" srcId="{C9491A75-A26B-4B19-B9D4-4110818D83A2}" destId="{89D4C76F-B856-4615-AAD0-FD6D7413A546}" srcOrd="17" destOrd="0" presId="urn:microsoft.com/office/officeart/2005/8/layout/vList2"/>
    <dgm:cxn modelId="{D73A3CAC-E398-469B-AA13-C347E0FC3C94}" type="presParOf" srcId="{C9491A75-A26B-4B19-B9D4-4110818D83A2}" destId="{9D085138-6745-477C-A1A2-6B1514F5997F}" srcOrd="18" destOrd="0" presId="urn:microsoft.com/office/officeart/2005/8/layout/vList2"/>
  </dgm:cxnLst>
  <dgm:bg/>
  <dgm:whole>
    <a:ln w="38100"/>
  </dgm:whole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0A08B5-07B5-475C-9608-9B0A2FAA6218}">
      <dsp:nvSpPr>
        <dsp:cNvPr id="0" name=""/>
        <dsp:cNvSpPr/>
      </dsp:nvSpPr>
      <dsp:spPr>
        <a:xfrm>
          <a:off x="3984095" y="1616"/>
          <a:ext cx="705136" cy="1282325"/>
        </a:xfrm>
        <a:prstGeom prst="rightArrow">
          <a:avLst>
            <a:gd name="adj1" fmla="val 75000"/>
            <a:gd name="adj2" fmla="val 50000"/>
          </a:avLst>
        </a:prstGeom>
        <a:solidFill>
          <a:srgbClr val="00B050"/>
        </a:solidFill>
        <a:ln w="15875" cap="flat" cmpd="sng" algn="ctr">
          <a:solidFill>
            <a:schemeClr val="accent4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DE9B3F-2EBB-4DD1-A7CF-802A6B3D916A}">
      <dsp:nvSpPr>
        <dsp:cNvPr id="0" name=""/>
        <dsp:cNvSpPr/>
      </dsp:nvSpPr>
      <dsp:spPr>
        <a:xfrm>
          <a:off x="54947" y="1616"/>
          <a:ext cx="3929148" cy="1282325"/>
        </a:xfrm>
        <a:prstGeom prst="roundRect">
          <a:avLst/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«Отраслевая структура» бюджета  города Брянска</a:t>
          </a:r>
          <a:endParaRPr lang="ru-RU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7545" y="64214"/>
        <a:ext cx="3803952" cy="1157129"/>
      </dsp:txXfrm>
    </dsp:sp>
    <dsp:sp modelId="{86F521B4-1175-43E6-BDDB-7F7B4C533848}">
      <dsp:nvSpPr>
        <dsp:cNvPr id="0" name=""/>
        <dsp:cNvSpPr/>
      </dsp:nvSpPr>
      <dsp:spPr>
        <a:xfrm>
          <a:off x="3908747" y="1371088"/>
          <a:ext cx="835327" cy="1282325"/>
        </a:xfrm>
        <a:prstGeom prst="rightArrow">
          <a:avLst>
            <a:gd name="adj1" fmla="val 75000"/>
            <a:gd name="adj2" fmla="val 50000"/>
          </a:avLst>
        </a:prstGeom>
        <a:solidFill>
          <a:srgbClr val="00B050">
            <a:alpha val="90000"/>
          </a:srgbClr>
        </a:solidFill>
        <a:ln w="15875" cap="flat" cmpd="sng" algn="ctr">
          <a:solidFill>
            <a:schemeClr val="accent4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50C907-A313-4083-AD66-1B00E1AE7A32}">
      <dsp:nvSpPr>
        <dsp:cNvPr id="0" name=""/>
        <dsp:cNvSpPr/>
      </dsp:nvSpPr>
      <dsp:spPr>
        <a:xfrm>
          <a:off x="7819" y="1371088"/>
          <a:ext cx="3905825" cy="1282325"/>
        </a:xfrm>
        <a:prstGeom prst="roundRect">
          <a:avLst/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«Программная структура» бюджета города Брянска</a:t>
          </a:r>
          <a:endParaRPr lang="ru-RU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0417" y="1433686"/>
        <a:ext cx="3780629" cy="1157129"/>
      </dsp:txXfrm>
    </dsp:sp>
    <dsp:sp modelId="{8C34CBF4-AF94-4B61-99C0-FC3D041F67BB}">
      <dsp:nvSpPr>
        <dsp:cNvPr id="0" name=""/>
        <dsp:cNvSpPr/>
      </dsp:nvSpPr>
      <dsp:spPr>
        <a:xfrm>
          <a:off x="3925218" y="2796406"/>
          <a:ext cx="803360" cy="1282325"/>
        </a:xfrm>
        <a:prstGeom prst="rightArrow">
          <a:avLst>
            <a:gd name="adj1" fmla="val 75000"/>
            <a:gd name="adj2" fmla="val 50000"/>
          </a:avLst>
        </a:prstGeom>
        <a:solidFill>
          <a:srgbClr val="00B050">
            <a:alpha val="90000"/>
          </a:srgbClr>
        </a:solidFill>
        <a:ln w="15875" cap="flat" cmpd="sng" algn="ctr">
          <a:solidFill>
            <a:schemeClr val="accent4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AEEFEA-1B56-4373-93B2-8803550697D9}">
      <dsp:nvSpPr>
        <dsp:cNvPr id="0" name=""/>
        <dsp:cNvSpPr/>
      </dsp:nvSpPr>
      <dsp:spPr>
        <a:xfrm>
          <a:off x="7819" y="2855790"/>
          <a:ext cx="3938355" cy="1282325"/>
        </a:xfrm>
        <a:prstGeom prst="roundRect">
          <a:avLst/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«Ведомственная структура» бюджета города Брянска</a:t>
          </a:r>
          <a:endParaRPr lang="ru-RU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0417" y="2918388"/>
        <a:ext cx="3813159" cy="1157129"/>
      </dsp:txXfrm>
    </dsp:sp>
    <dsp:sp modelId="{8606E818-5886-4E2A-9212-82738B157283}">
      <dsp:nvSpPr>
        <dsp:cNvPr id="0" name=""/>
        <dsp:cNvSpPr/>
      </dsp:nvSpPr>
      <dsp:spPr>
        <a:xfrm>
          <a:off x="3975567" y="4172636"/>
          <a:ext cx="768612" cy="1282325"/>
        </a:xfrm>
        <a:prstGeom prst="rightArrow">
          <a:avLst>
            <a:gd name="adj1" fmla="val 75000"/>
            <a:gd name="adj2" fmla="val 50000"/>
          </a:avLst>
        </a:prstGeom>
        <a:solidFill>
          <a:srgbClr val="00B050">
            <a:alpha val="90000"/>
          </a:srgbClr>
        </a:solidFill>
        <a:ln w="15875" cap="flat" cmpd="sng" algn="ctr">
          <a:solidFill>
            <a:schemeClr val="accent4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828814-BD2A-4D05-9B9C-F76270B5518A}">
      <dsp:nvSpPr>
        <dsp:cNvPr id="0" name=""/>
        <dsp:cNvSpPr/>
      </dsp:nvSpPr>
      <dsp:spPr>
        <a:xfrm>
          <a:off x="1654" y="4233290"/>
          <a:ext cx="3972257" cy="1282325"/>
        </a:xfrm>
        <a:prstGeom prst="roundRect">
          <a:avLst/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34290" rIns="3600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«Экономическая структура» расходов бюджета города Брянска</a:t>
          </a:r>
          <a:endParaRPr lang="ru-RU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4252" y="4295888"/>
        <a:ext cx="3847061" cy="11571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97D707-220E-445D-881D-5F24A9363E25}">
      <dsp:nvSpPr>
        <dsp:cNvPr id="0" name=""/>
        <dsp:cNvSpPr/>
      </dsp:nvSpPr>
      <dsp:spPr>
        <a:xfrm>
          <a:off x="0" y="25375"/>
          <a:ext cx="2518912" cy="32874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Образование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6048" y="41423"/>
        <a:ext cx="2486816" cy="296650"/>
      </dsp:txXfrm>
    </dsp:sp>
    <dsp:sp modelId="{DE79052B-F012-43D5-AED9-08B25D745739}">
      <dsp:nvSpPr>
        <dsp:cNvPr id="0" name=""/>
        <dsp:cNvSpPr/>
      </dsp:nvSpPr>
      <dsp:spPr>
        <a:xfrm>
          <a:off x="0" y="485210"/>
          <a:ext cx="2518912" cy="24414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экономика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1918" y="497128"/>
        <a:ext cx="2495076" cy="220313"/>
      </dsp:txXfrm>
    </dsp:sp>
    <dsp:sp modelId="{9E6BC1DC-3F21-45EF-BD24-29FC37D5CBA9}">
      <dsp:nvSpPr>
        <dsp:cNvPr id="0" name=""/>
        <dsp:cNvSpPr/>
      </dsp:nvSpPr>
      <dsp:spPr>
        <a:xfrm>
          <a:off x="0" y="868787"/>
          <a:ext cx="2518912" cy="23807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ЖКХ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1622" y="880409"/>
        <a:ext cx="2495668" cy="214828"/>
      </dsp:txXfrm>
    </dsp:sp>
    <dsp:sp modelId="{526C8656-31A6-4123-82D5-1655642C30EC}">
      <dsp:nvSpPr>
        <dsp:cNvPr id="0" name=""/>
        <dsp:cNvSpPr/>
      </dsp:nvSpPr>
      <dsp:spPr>
        <a:xfrm>
          <a:off x="0" y="1262155"/>
          <a:ext cx="2518912" cy="226560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896938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Общегосударственные вопросы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1060" y="1273215"/>
        <a:ext cx="2496792" cy="204440"/>
      </dsp:txXfrm>
    </dsp:sp>
    <dsp:sp modelId="{98FD1F13-F72F-46C5-A69C-F06CDC542801}">
      <dsp:nvSpPr>
        <dsp:cNvPr id="0" name=""/>
        <dsp:cNvSpPr/>
      </dsp:nvSpPr>
      <dsp:spPr>
        <a:xfrm>
          <a:off x="0" y="1591605"/>
          <a:ext cx="2518912" cy="225735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896938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Культура , кинематография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1019" y="1602624"/>
        <a:ext cx="2496874" cy="203697"/>
      </dsp:txXfrm>
    </dsp:sp>
    <dsp:sp modelId="{6E40E5DB-DA09-4711-9704-470BCC8A6C14}">
      <dsp:nvSpPr>
        <dsp:cNvPr id="0" name=""/>
        <dsp:cNvSpPr/>
      </dsp:nvSpPr>
      <dsp:spPr>
        <a:xfrm>
          <a:off x="0" y="1873797"/>
          <a:ext cx="2518912" cy="23858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896938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b="1" kern="1200" dirty="0" smtClean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0" marR="0" lvl="0" indent="0" algn="ctr" defTabSz="896938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Физическая культура и спорт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0" lvl="0" indent="0" algn="ctr" defTabSz="896938">
            <a:spcBef>
              <a:spcPct val="0"/>
            </a:spcBef>
          </a:pP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1647" y="1885444"/>
        <a:ext cx="2495618" cy="215290"/>
      </dsp:txXfrm>
    </dsp:sp>
    <dsp:sp modelId="{488EB70B-8766-4ADF-9E80-26ECAF615274}">
      <dsp:nvSpPr>
        <dsp:cNvPr id="0" name=""/>
        <dsp:cNvSpPr/>
      </dsp:nvSpPr>
      <dsp:spPr>
        <a:xfrm>
          <a:off x="0" y="2199575"/>
          <a:ext cx="2518912" cy="26042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896938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Социальная политика</a:t>
          </a:r>
          <a:endParaRPr lang="ru-RU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2713" y="2212288"/>
        <a:ext cx="2493486" cy="234997"/>
      </dsp:txXfrm>
    </dsp:sp>
    <dsp:sp modelId="{2B35630F-5E6A-4D58-9E9A-0009E22B754C}">
      <dsp:nvSpPr>
        <dsp:cNvPr id="0" name=""/>
        <dsp:cNvSpPr/>
      </dsp:nvSpPr>
      <dsp:spPr>
        <a:xfrm>
          <a:off x="0" y="2502843"/>
          <a:ext cx="2518912" cy="2903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Обслуживание долга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4175" y="2517018"/>
        <a:ext cx="2490562" cy="262020"/>
      </dsp:txXfrm>
    </dsp:sp>
    <dsp:sp modelId="{59F84C98-6C37-49A8-8D82-23347E671D7F}">
      <dsp:nvSpPr>
        <dsp:cNvPr id="0" name=""/>
        <dsp:cNvSpPr/>
      </dsp:nvSpPr>
      <dsp:spPr>
        <a:xfrm>
          <a:off x="0" y="2896227"/>
          <a:ext cx="2518912" cy="29647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безопасность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4473" y="2910700"/>
        <a:ext cx="2489966" cy="267529"/>
      </dsp:txXfrm>
    </dsp:sp>
    <dsp:sp modelId="{9D085138-6745-477C-A1A2-6B1514F5997F}">
      <dsp:nvSpPr>
        <dsp:cNvPr id="0" name=""/>
        <dsp:cNvSpPr/>
      </dsp:nvSpPr>
      <dsp:spPr>
        <a:xfrm>
          <a:off x="0" y="3298285"/>
          <a:ext cx="2518912" cy="2639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896938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Национальная оборона</a:t>
          </a:r>
          <a:endParaRPr lang="ru-RU" sz="11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2885" y="3311170"/>
        <a:ext cx="2493142" cy="2381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0.18476</cdr:x>
      <cdr:y>0.07948</cdr:y>
    </cdr:from>
    <cdr:to>
      <cdr:x>0.29587</cdr:x>
      <cdr:y>0.15963</cdr:y>
    </cdr:to>
    <cdr:sp macro="" textlink="">
      <cdr:nvSpPr>
        <cdr:cNvPr id="2" name="TextBox 1"/>
        <cdr:cNvSpPr txBox="1"/>
      </cdr:nvSpPr>
      <cdr:spPr>
        <a:xfrm xmlns:a="http://schemas.openxmlformats.org/drawingml/2006/main" rot="10537896" flipV="1">
          <a:off x="1520498" y="359721"/>
          <a:ext cx="914400" cy="3627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0.14</cdr:x>
      <cdr:y>0.06364</cdr:y>
    </cdr:from>
    <cdr:to>
      <cdr:x>0.34125</cdr:x>
      <cdr:y>0.17501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52128" y="288032"/>
          <a:ext cx="1656184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0.23625</cdr:x>
      <cdr:y>0.1591</cdr:y>
    </cdr:from>
    <cdr:to>
      <cdr:x>0.42874</cdr:x>
      <cdr:y>0.27047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944216" y="720080"/>
          <a:ext cx="158417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0.41999</cdr:x>
      <cdr:y>0.11137</cdr:y>
    </cdr:from>
    <cdr:to>
      <cdr:x>0.55999</cdr:x>
      <cdr:y>0.25456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456384" y="504056"/>
          <a:ext cx="1152128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0.57749</cdr:x>
      <cdr:y>0.0329</cdr:y>
    </cdr:from>
    <cdr:to>
      <cdr:x>0.76999</cdr:x>
      <cdr:y>0.09654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752528" y="161082"/>
          <a:ext cx="1584198" cy="3116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dirty="0" smtClean="0"/>
        </a:p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0.48999</cdr:x>
      <cdr:y>0.02941</cdr:y>
    </cdr:from>
    <cdr:to>
      <cdr:x>0.56874</cdr:x>
      <cdr:y>0.11765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032448" y="144016"/>
          <a:ext cx="648072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0.80437</cdr:x>
      <cdr:y>0</cdr:y>
    </cdr:from>
    <cdr:to>
      <cdr:x>0.9559</cdr:x>
      <cdr:y>0.08824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268935" y="-1111866"/>
          <a:ext cx="1180970" cy="48879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9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3 737,3</a:t>
          </a:r>
        </a:p>
        <a:p xmlns:a="http://schemas.openxmlformats.org/drawingml/2006/main">
          <a:endParaRPr lang="ru-RU" sz="1100" dirty="0">
            <a:solidFill>
              <a:srgbClr val="C0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0.10885</cdr:x>
      <cdr:y>0.40705</cdr:y>
    </cdr:from>
    <cdr:to>
      <cdr:x>0.2399</cdr:x>
      <cdr:y>0.56103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 flipV="1">
          <a:off x="581701" y="1593144"/>
          <a:ext cx="700391" cy="602662"/>
        </a:xfrm>
        <a:prstGeom xmlns:a="http://schemas.openxmlformats.org/drawingml/2006/main" prst="line">
          <a:avLst/>
        </a:prstGeom>
        <a:ln xmlns:a="http://schemas.openxmlformats.org/drawingml/2006/main" w="28575"/>
      </cdr:spPr>
      <cdr:style>
        <a:lnRef xmlns:a="http://schemas.openxmlformats.org/drawingml/2006/main" idx="1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0.10278</cdr:x>
      <cdr:y>0.54693</cdr:y>
    </cdr:from>
    <cdr:to>
      <cdr:x>0.11855</cdr:x>
      <cdr:y>0.57013</cdr:y>
    </cdr:to>
    <cdr:sp macro="" textlink="">
      <cdr:nvSpPr>
        <cdr:cNvPr id="5" name="Блок-схема: узел 4"/>
        <cdr:cNvSpPr/>
      </cdr:nvSpPr>
      <cdr:spPr>
        <a:xfrm xmlns:a="http://schemas.openxmlformats.org/drawingml/2006/main">
          <a:off x="549276" y="2140648"/>
          <a:ext cx="84306" cy="90792"/>
        </a:xfrm>
        <a:prstGeom xmlns:a="http://schemas.openxmlformats.org/drawingml/2006/main" prst="flowChartConnector">
          <a:avLst/>
        </a:prstGeom>
      </cdr:spPr>
      <cdr:style>
        <a:lnRef xmlns:a="http://schemas.openxmlformats.org/drawingml/2006/main" idx="2">
          <a:schemeClr val="accent3">
            <a:shade val="50000"/>
          </a:schemeClr>
        </a:lnRef>
        <a:fillRef xmlns:a="http://schemas.openxmlformats.org/drawingml/2006/main" idx="1">
          <a:schemeClr val="accent3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0.2484</cdr:x>
      <cdr:y>0.09888</cdr:y>
    </cdr:from>
    <cdr:to>
      <cdr:x>0.46318</cdr:x>
      <cdr:y>0.12857</cdr:y>
    </cdr:to>
    <cdr:cxnSp macro="">
      <cdr:nvCxnSpPr>
        <cdr:cNvPr id="7" name="Прямая соединительная линия 6"/>
        <cdr:cNvCxnSpPr/>
      </cdr:nvCxnSpPr>
      <cdr:spPr>
        <a:xfrm xmlns:a="http://schemas.openxmlformats.org/drawingml/2006/main">
          <a:off x="1327488" y="387026"/>
          <a:ext cx="1147864" cy="116168"/>
        </a:xfrm>
        <a:prstGeom xmlns:a="http://schemas.openxmlformats.org/drawingml/2006/main" prst="line">
          <a:avLst/>
        </a:prstGeom>
        <a:ln xmlns:a="http://schemas.openxmlformats.org/drawingml/2006/main" w="28575"/>
      </cdr:spPr>
      <cdr:style>
        <a:lnRef xmlns:a="http://schemas.openxmlformats.org/drawingml/2006/main" idx="1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0.23687</cdr:x>
      <cdr:y>0.08397</cdr:y>
    </cdr:from>
    <cdr:to>
      <cdr:x>0.25264</cdr:x>
      <cdr:y>0.10717</cdr:y>
    </cdr:to>
    <cdr:sp macro="" textlink="">
      <cdr:nvSpPr>
        <cdr:cNvPr id="8" name="Блок-схема: узел 7"/>
        <cdr:cNvSpPr/>
      </cdr:nvSpPr>
      <cdr:spPr>
        <a:xfrm xmlns:a="http://schemas.openxmlformats.org/drawingml/2006/main">
          <a:off x="1265880" y="328660"/>
          <a:ext cx="84306" cy="90792"/>
        </a:xfrm>
        <a:prstGeom xmlns:a="http://schemas.openxmlformats.org/drawingml/2006/main" prst="flowChartConnector">
          <a:avLst/>
        </a:prstGeom>
        <a:solidFill xmlns:a="http://schemas.openxmlformats.org/drawingml/2006/main">
          <a:schemeClr val="accent4">
            <a:lumMod val="60000"/>
            <a:lumOff val="40000"/>
          </a:schemeClr>
        </a:solidFill>
      </cdr:spPr>
      <cdr:style>
        <a:lnRef xmlns:a="http://schemas.openxmlformats.org/drawingml/2006/main" idx="2">
          <a:schemeClr val="accent3">
            <a:shade val="50000"/>
          </a:schemeClr>
        </a:lnRef>
        <a:fillRef xmlns:a="http://schemas.openxmlformats.org/drawingml/2006/main" idx="1">
          <a:schemeClr val="accent3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0.60621</cdr:x>
      <cdr:y>0.07294</cdr:y>
    </cdr:from>
    <cdr:to>
      <cdr:x>0.75137</cdr:x>
      <cdr:y>0.13635</cdr:y>
    </cdr:to>
    <cdr:cxnSp macro="">
      <cdr:nvCxnSpPr>
        <cdr:cNvPr id="11" name="Прямая соединительная линия 10"/>
        <cdr:cNvCxnSpPr/>
      </cdr:nvCxnSpPr>
      <cdr:spPr>
        <a:xfrm xmlns:a="http://schemas.openxmlformats.org/drawingml/2006/main" flipV="1">
          <a:off x="3239706" y="380623"/>
          <a:ext cx="775766" cy="330908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0.74481</cdr:x>
      <cdr:y>0.69166</cdr:y>
    </cdr:from>
    <cdr:to>
      <cdr:x>0.78971</cdr:x>
      <cdr:y>0.78278</cdr:y>
    </cdr:to>
    <cdr:cxnSp macro="">
      <cdr:nvCxnSpPr>
        <cdr:cNvPr id="13" name="Прямая соединительная линия 12"/>
        <cdr:cNvCxnSpPr/>
      </cdr:nvCxnSpPr>
      <cdr:spPr>
        <a:xfrm xmlns:a="http://schemas.openxmlformats.org/drawingml/2006/main">
          <a:off x="3980430" y="3609455"/>
          <a:ext cx="239956" cy="475514"/>
        </a:xfrm>
        <a:prstGeom xmlns:a="http://schemas.openxmlformats.org/drawingml/2006/main" prst="line">
          <a:avLst/>
        </a:prstGeom>
        <a:ln xmlns:a="http://schemas.openxmlformats.org/drawingml/2006/main" w="22225">
          <a:solidFill>
            <a:schemeClr val="accent1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0.02792</cdr:x>
      <cdr:y>0.28839</cdr:y>
    </cdr:from>
    <cdr:to>
      <cdr:x>0.20602</cdr:x>
      <cdr:y>0.48889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44016" y="936104"/>
          <a:ext cx="914400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0.63389</cdr:x>
      <cdr:y>0.17728</cdr:y>
    </cdr:from>
    <cdr:to>
      <cdr:x>0.92508</cdr:x>
      <cdr:y>0.37728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384376" y="576064"/>
          <a:ext cx="1546342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0.66097</cdr:x>
      <cdr:y>0.71806</cdr:y>
    </cdr:from>
    <cdr:to>
      <cdr:x>0.84008</cdr:x>
      <cdr:y>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384376" y="280831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0.75802</cdr:x>
      <cdr:y>0.52243</cdr:y>
    </cdr:from>
    <cdr:to>
      <cdr:x>0.98567</cdr:x>
      <cdr:y>0.70198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3361746" y="1677392"/>
          <a:ext cx="1009606" cy="5765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0.13756</cdr:x>
      <cdr:y>0.06242</cdr:y>
    </cdr:from>
    <cdr:to>
      <cdr:x>0.42787</cdr:x>
      <cdr:y>0.21027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757493" y="334409"/>
          <a:ext cx="1598595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Times New Roman" pitchFamily="18" charset="0"/>
            </a:rPr>
            <a:t> </a:t>
          </a:r>
        </a:p>
      </cdr:txBody>
    </cdr:sp>
  </cdr:relSizeAnchor>
  <cdr:relSizeAnchor xmlns:cdr="http://schemas.openxmlformats.org/drawingml/2006/chartDrawing">
    <cdr:from>
      <cdr:x>0.20583</cdr:x>
      <cdr:y>1.86656E-7</cdr:y>
    </cdr:from>
    <cdr:to>
      <cdr:x>0.96872</cdr:x>
      <cdr:y>0.14306</cdr:y>
    </cdr:to>
    <cdr:sp macro="" textlink="">
      <cdr:nvSpPr>
        <cdr:cNvPr id="46" name="TextBox 45"/>
        <cdr:cNvSpPr txBox="1"/>
      </cdr:nvSpPr>
      <cdr:spPr>
        <a:xfrm xmlns:a="http://schemas.openxmlformats.org/drawingml/2006/main">
          <a:off x="1133438" y="1"/>
          <a:ext cx="4200895" cy="7664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2000" b="1" i="1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Arial Narrow" panose="020B0606020202030204" pitchFamily="34" charset="0"/>
            <a:ea typeface="+mj-ea"/>
            <a:cs typeface="Times New Roman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0.71427</cdr:x>
      <cdr:y>0.20301</cdr:y>
    </cdr:from>
    <cdr:to>
      <cdr:x>0.90805</cdr:x>
      <cdr:y>0.43307</cdr:y>
    </cdr:to>
    <cdr:cxnSp macro="">
      <cdr:nvCxnSpPr>
        <cdr:cNvPr id="8" name="Прямая со стрелкой 7"/>
        <cdr:cNvCxnSpPr/>
      </cdr:nvCxnSpPr>
      <cdr:spPr>
        <a:xfrm xmlns:a="http://schemas.openxmlformats.org/drawingml/2006/main" flipV="1">
          <a:off x="6512365" y="510902"/>
          <a:ext cx="1766784" cy="579016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rgbClr val="FF000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0.73503</cdr:x>
      <cdr:y>0.09013</cdr:y>
    </cdr:from>
    <cdr:to>
      <cdr:x>0.84416</cdr:x>
      <cdr:y>0.42934</cdr:y>
    </cdr:to>
    <cdr:sp macro="" textlink="">
      <cdr:nvSpPr>
        <cdr:cNvPr id="38" name="TextBox 37"/>
        <cdr:cNvSpPr txBox="1"/>
      </cdr:nvSpPr>
      <cdr:spPr>
        <a:xfrm xmlns:a="http://schemas.openxmlformats.org/drawingml/2006/main" rot="20454498">
          <a:off x="6701647" y="226836"/>
          <a:ext cx="994990" cy="8536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  </a:t>
          </a:r>
          <a:r>
            <a: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rPr>
            <a:t>+33,3%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0.03789</cdr:x>
      <cdr:y>0</cdr:y>
    </cdr:from>
    <cdr:to>
      <cdr:x>0.19333</cdr:x>
      <cdr:y>0.31222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1944" y="-5220791"/>
          <a:ext cx="1525938" cy="5619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200" b="1" i="0" u="sng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0.46063</cdr:x>
      <cdr:y>0.02785</cdr:y>
    </cdr:from>
    <cdr:to>
      <cdr:x>0.5674</cdr:x>
      <cdr:y>0.18936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211960" y="56876"/>
          <a:ext cx="976330" cy="3298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2022 год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0.33683</cdr:x>
      <cdr:y>0.57038</cdr:y>
    </cdr:from>
    <cdr:to>
      <cdr:x>0.79811</cdr:x>
      <cdr:y>0.82607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96401" y="2088232"/>
          <a:ext cx="2734070" cy="936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rPr>
            <a:t>СОЦИАЛЬНАЯ СФЕРА – </a:t>
          </a:r>
        </a:p>
        <a:p xmlns:a="http://schemas.openxmlformats.org/drawingml/2006/main">
          <a:pPr algn="ctr"/>
          <a:r>
            <a: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rPr>
            <a:t>9 657,8 млн рублей или</a:t>
          </a:r>
          <a:r>
            <a:rPr lang="en-US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rPr>
            <a:t>57,0 %</a:t>
          </a:r>
        </a:p>
        <a:p xmlns:a="http://schemas.openxmlformats.org/drawingml/2006/main">
          <a:endParaRPr lang="ru-RU" sz="20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0.21431</cdr:x>
      <cdr:y>0</cdr:y>
    </cdr:from>
    <cdr:to>
      <cdr:x>0.39055</cdr:x>
      <cdr:y>0.37879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2068161" y="0"/>
          <a:ext cx="1700729" cy="22422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800" b="1" i="0" u="none" strike="noStrike" kern="1200" cap="none" spc="0" normalizeH="0" baseline="0" noProof="0" dirty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0.529</cdr:x>
      <cdr:y>0.1655</cdr:y>
    </cdr:from>
    <cdr:to>
      <cdr:x>0.68219</cdr:x>
      <cdr:y>0.39923</cdr:y>
    </cdr:to>
    <cdr:sp macro="" textlink="">
      <cdr:nvSpPr>
        <cdr:cNvPr id="38" name="TextBox 37"/>
        <cdr:cNvSpPr txBox="1"/>
      </cdr:nvSpPr>
      <cdr:spPr>
        <a:xfrm xmlns:a="http://schemas.openxmlformats.org/drawingml/2006/main">
          <a:off x="5104961" y="979673"/>
          <a:ext cx="1478316" cy="1383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800" b="1" i="0" u="none" strike="noStrike" kern="1200" cap="none" spc="0" normalizeH="0" baseline="0" noProof="0" dirty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0.05937</cdr:x>
      <cdr:y>0</cdr:y>
    </cdr:from>
    <cdr:to>
      <cdr:x>0.30482</cdr:x>
      <cdr:y>0.15014</cdr:y>
    </cdr:to>
    <cdr:sp macro="" textlink="">
      <cdr:nvSpPr>
        <cdr:cNvPr id="20" name="Выгнутая вниз стрелка 19"/>
        <cdr:cNvSpPr/>
      </cdr:nvSpPr>
      <cdr:spPr>
        <a:xfrm xmlns:a="http://schemas.openxmlformats.org/drawingml/2006/main" rot="352006" flipV="1">
          <a:off x="489878" y="-963313"/>
          <a:ext cx="2025462" cy="585622"/>
        </a:xfrm>
        <a:prstGeom xmlns:a="http://schemas.openxmlformats.org/drawingml/2006/main" prst="curvedUp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0.2772</cdr:x>
      <cdr:y>0.59809</cdr:y>
    </cdr:from>
    <cdr:to>
      <cdr:x>0.43622</cdr:x>
      <cdr:y>0.85726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2714644" y="2143140"/>
          <a:ext cx="1557342" cy="9286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algn="l" defTabSz="1043056" rtl="0">
            <a:spcBef>
              <a:spcPct val="0"/>
            </a:spcBef>
          </a:pPr>
          <a:endParaRPr lang="ru-RU" sz="1800" b="1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0.59087</cdr:x>
      <cdr:y>0.53828</cdr:y>
    </cdr:from>
    <cdr:to>
      <cdr:x>0.77615</cdr:x>
      <cdr:y>0.75758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5702020" y="1928819"/>
          <a:ext cx="1787950" cy="785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800" b="1" i="0" u="none" strike="noStrike" kern="1200" cap="none" spc="0" normalizeH="0" baseline="0" noProof="0" dirty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0.29071</cdr:x>
      <cdr:y>0.09616</cdr:y>
    </cdr:from>
    <cdr:to>
      <cdr:x>0.53617</cdr:x>
      <cdr:y>0.2463</cdr:y>
    </cdr:to>
    <cdr:sp macro="" textlink="">
      <cdr:nvSpPr>
        <cdr:cNvPr id="9" name="Выгнутая вниз стрелка 8"/>
        <cdr:cNvSpPr/>
      </cdr:nvSpPr>
      <cdr:spPr>
        <a:xfrm xmlns:a="http://schemas.openxmlformats.org/drawingml/2006/main" rot="352006" flipV="1">
          <a:off x="2398951" y="387199"/>
          <a:ext cx="2025462" cy="604545"/>
        </a:xfrm>
        <a:prstGeom xmlns:a="http://schemas.openxmlformats.org/drawingml/2006/main" prst="curvedUp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6" y="1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9537F9-4549-4A2C-8CF5-09653EBACAA8}" type="datetimeFigureOut">
              <a:rPr lang="ru-RU" smtClean="0"/>
              <a:t>24.05.2023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615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2" y="4715156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6" y="9428585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81B23-FD38-4B5F-809F-5B63E2EFA6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258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95388" y="1241425"/>
            <a:ext cx="44672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Новый</a:t>
            </a:r>
          </a:p>
        </p:txBody>
      </p:sp>
    </p:spTree>
    <p:extLst>
      <p:ext uri="{BB962C8B-B14F-4D97-AF65-F5344CB8AC3E}">
        <p14:creationId xmlns:p14="http://schemas.microsoft.com/office/powerpoint/2010/main" val="568859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95388" y="1241425"/>
            <a:ext cx="44672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Новый</a:t>
            </a:r>
          </a:p>
        </p:txBody>
      </p:sp>
    </p:spTree>
    <p:extLst>
      <p:ext uri="{BB962C8B-B14F-4D97-AF65-F5344CB8AC3E}">
        <p14:creationId xmlns:p14="http://schemas.microsoft.com/office/powerpoint/2010/main" val="568859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95388" y="1241425"/>
            <a:ext cx="44672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Новый</a:t>
            </a:r>
          </a:p>
        </p:txBody>
      </p:sp>
    </p:spTree>
    <p:extLst>
      <p:ext uri="{BB962C8B-B14F-4D97-AF65-F5344CB8AC3E}">
        <p14:creationId xmlns:p14="http://schemas.microsoft.com/office/powerpoint/2010/main" val="568859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95388" y="1241425"/>
            <a:ext cx="44672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Новый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5649">
              <a:defRPr/>
            </a:pPr>
            <a:fld id="{EBE1BE3B-2A60-41FE-918D-4C01FE6FB617}" type="slidenum">
              <a:rPr lang="ru-RU" smtClean="0">
                <a:solidFill>
                  <a:prstClr val="black"/>
                </a:solidFill>
                <a:latin typeface="Calibri" panose="020F0502020204030204"/>
              </a:rPr>
              <a:pPr defTabSz="915649">
                <a:defRPr/>
              </a:pPr>
              <a:t>6</a:t>
            </a:fld>
            <a:endParaRPr lang="ru-RU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68859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7738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70AEAB-08EA-413B-872E-3B34F695B2BF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374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95388" y="1241425"/>
            <a:ext cx="44672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Новый</a:t>
            </a:r>
          </a:p>
        </p:txBody>
      </p:sp>
    </p:spTree>
    <p:extLst>
      <p:ext uri="{BB962C8B-B14F-4D97-AF65-F5344CB8AC3E}">
        <p14:creationId xmlns:p14="http://schemas.microsoft.com/office/powerpoint/2010/main" val="568859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24.05.2023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chart" Target="../charts/chart11.xml"/><Relationship Id="rId9" Type="http://schemas.microsoft.com/office/2007/relationships/diagramDrawing" Target="../diagrams/drawing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oleObject" Target="../embeddings/Microsoft_Excel_97-2003_Worksheet4.xls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Microsoft_Excel_97-2003_Worksheet2.xls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10.e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Microsoft_Excel_97-2003_Worksheet5.xls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8.emf"/><Relationship Id="rId5" Type="http://schemas.openxmlformats.org/officeDocument/2006/relationships/image" Target="../media/image6.emf"/><Relationship Id="rId15" Type="http://schemas.openxmlformats.org/officeDocument/2006/relationships/oleObject" Target="../embeddings/oleObject5.bin"/><Relationship Id="rId10" Type="http://schemas.openxmlformats.org/officeDocument/2006/relationships/oleObject" Target="../embeddings/Microsoft_Excel_97-2003_Worksheet3.xls"/><Relationship Id="rId4" Type="http://schemas.openxmlformats.org/officeDocument/2006/relationships/oleObject" Target="../embeddings/Microsoft_Excel_97-2003_Worksheet1.xls"/><Relationship Id="rId9" Type="http://schemas.openxmlformats.org/officeDocument/2006/relationships/oleObject" Target="../embeddings/oleObject3.bin"/><Relationship Id="rId1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Microsoft_Excel_97-2003_Worksheet6.xls"/><Relationship Id="rId5" Type="http://schemas.openxmlformats.org/officeDocument/2006/relationships/oleObject" Target="../embeddings/oleObject6.bin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4.xml"/><Relationship Id="rId7" Type="http://schemas.openxmlformats.org/officeDocument/2006/relationships/chart" Target="../charts/chart13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svg"/><Relationship Id="rId5" Type="http://schemas.openxmlformats.org/officeDocument/2006/relationships/image" Target="../media/image28.png"/><Relationship Id="rId4" Type="http://schemas.openxmlformats.org/officeDocument/2006/relationships/image" Target="../media/image43.svg"/><Relationship Id="rId9" Type="http://schemas.openxmlformats.org/officeDocument/2006/relationships/chart" Target="../charts/char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xmlns="" id="{7699CAAB-1C12-4B03-A0C3-2A9C4A690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41553"/>
            <a:ext cx="822960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spc="133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БЮДЖЕТ для ГРАЖДАН</a:t>
            </a:r>
            <a:endParaRPr lang="ru-RU" sz="2000" b="1" spc="133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8720B45-D310-45BB-B37F-8E4377D17C32}"/>
              </a:ext>
            </a:extLst>
          </p:cNvPr>
          <p:cNvSpPr/>
          <p:nvPr/>
        </p:nvSpPr>
        <p:spPr>
          <a:xfrm>
            <a:off x="395536" y="2564904"/>
            <a:ext cx="468052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ИСПОЛНЕНИЕ БЮДЖЕТА 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городского округа город БРЯНСК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2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2022 год</a:t>
            </a:r>
            <a:endParaRPr lang="ru-RU" sz="2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" name="Picture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2" r="27217"/>
          <a:stretch/>
        </p:blipFill>
        <p:spPr bwMode="auto">
          <a:xfrm>
            <a:off x="5580112" y="2808417"/>
            <a:ext cx="3019425" cy="3543300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564904"/>
            <a:ext cx="4176713" cy="540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420888"/>
            <a:ext cx="4176713" cy="540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011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Номер слайда 7"/>
          <p:cNvSpPr txBox="1">
            <a:spLocks/>
          </p:cNvSpPr>
          <p:nvPr/>
        </p:nvSpPr>
        <p:spPr>
          <a:xfrm>
            <a:off x="8820472" y="710140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defTabSz="914377">
              <a:defRPr/>
            </a:pPr>
            <a:fld id="{5EF39995-16CF-4D62-BCE6-FD7BF02B2388}" type="slidenum">
              <a:rPr lang="ru-RU" sz="1200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algn="r" defTabSz="914377">
                <a:defRPr/>
              </a:pPr>
              <a:t>10</a:t>
            </a:fld>
            <a:endParaRPr lang="ru-RU" sz="1200" dirty="0">
              <a:solidFill>
                <a:prstClr val="black">
                  <a:tint val="75000"/>
                </a:prst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6" name="Picture 5" descr="D:\Users\Veremeychuk\Downloads\Document-edit_icon-icon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0528" y="3070949"/>
            <a:ext cx="440422" cy="498271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676140" y="2305208"/>
            <a:ext cx="7809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prstClr val="white"/>
                </a:solidFill>
                <a:latin typeface="Arial Black" panose="020B0A04020102020204" pitchFamily="34" charset="0"/>
              </a:rPr>
              <a:t>14 </a:t>
            </a:r>
            <a:r>
              <a:rPr lang="ru-RU" sz="1000" b="1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204,1</a:t>
            </a:r>
            <a:endParaRPr lang="ru-RU" sz="1000" b="1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20270" y="2227955"/>
            <a:ext cx="7809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000" b="1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ru-RU" dirty="0">
                <a:solidFill>
                  <a:prstClr val="white"/>
                </a:solidFill>
              </a:rPr>
              <a:t>14 438,7</a:t>
            </a:r>
          </a:p>
        </p:txBody>
      </p:sp>
      <p:graphicFrame>
        <p:nvGraphicFramePr>
          <p:cNvPr id="49" name="Диаграмма 48"/>
          <p:cNvGraphicFramePr/>
          <p:nvPr>
            <p:extLst>
              <p:ext uri="{D42A27DB-BD31-4B8C-83A1-F6EECF244321}">
                <p14:modId xmlns:p14="http://schemas.microsoft.com/office/powerpoint/2010/main" val="2938801046"/>
              </p:ext>
            </p:extLst>
          </p:nvPr>
        </p:nvGraphicFramePr>
        <p:xfrm>
          <a:off x="3007647" y="2351065"/>
          <a:ext cx="5927088" cy="36611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0" name="Схема 49"/>
          <p:cNvGraphicFramePr/>
          <p:nvPr>
            <p:extLst>
              <p:ext uri="{D42A27DB-BD31-4B8C-83A1-F6EECF244321}">
                <p14:modId xmlns:p14="http://schemas.microsoft.com/office/powerpoint/2010/main" val="3897121758"/>
              </p:ext>
            </p:extLst>
          </p:nvPr>
        </p:nvGraphicFramePr>
        <p:xfrm>
          <a:off x="197667" y="2305208"/>
          <a:ext cx="2518912" cy="36683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76140" y="1838890"/>
            <a:ext cx="4840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16 937,3  </a:t>
            </a:r>
            <a:r>
              <a:rPr lang="ru-RU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</a:p>
          <a:p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7917953" y="2023557"/>
            <a:ext cx="11208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4449" y="260648"/>
            <a:ext cx="7537640" cy="1148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189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spc="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РАСХОДОВ БЮДЖЕТА </a:t>
            </a:r>
            <a:endParaRPr lang="ru-RU" b="1" spc="1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457189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spc="1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</a:t>
            </a:r>
            <a:r>
              <a:rPr lang="ru-RU" b="1" spc="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РАЗДЕЛАМ И ПОДРАЗДЕЛАМ </a:t>
            </a:r>
          </a:p>
          <a:p>
            <a:pPr algn="ctr" defTabSz="457189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spc="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КЛАССИФИКАЦИИ РАСХОДОВ БЮДЖЕТОВ В 2022 ГОДУ </a:t>
            </a:r>
          </a:p>
          <a:p>
            <a:pPr algn="ctr"/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5919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2758462"/>
            <a:ext cx="9017000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FA791429-810C-4D9B-8223-378454232875}"/>
              </a:ext>
            </a:extLst>
          </p:cNvPr>
          <p:cNvSpPr/>
          <p:nvPr/>
        </p:nvSpPr>
        <p:spPr>
          <a:xfrm flipH="1">
            <a:off x="283499" y="285193"/>
            <a:ext cx="6648227" cy="38551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 СОЦИАЛЬНОЙ НАПРАВЛЕННОСТИ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96136" y="1628800"/>
            <a:ext cx="2621230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457200">
              <a:defRPr/>
            </a:pPr>
            <a:r>
              <a:rPr lang="ru-RU" b="1" spc="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РОСТ</a:t>
            </a:r>
            <a:endParaRPr lang="en-US" b="1" spc="1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defTabSz="457200">
              <a:defRPr/>
            </a:pPr>
            <a:r>
              <a:rPr lang="ru-RU" b="1" spc="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1 940,4 млн руб. </a:t>
            </a:r>
            <a:br>
              <a:rPr lang="ru-RU" b="1" spc="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spc="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25,1%</a:t>
            </a:r>
          </a:p>
          <a:p>
            <a:pPr lvl="0" defTabSz="457200">
              <a:defRPr/>
            </a:pPr>
            <a:r>
              <a:rPr lang="ru-RU" sz="1400" b="1" spc="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 ПЕРВОНАЧАЛЬНОМУ</a:t>
            </a:r>
            <a:r>
              <a:rPr lang="ru-RU" b="1" spc="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lvl="0" defTabSz="457200">
              <a:defRPr/>
            </a:pPr>
            <a:r>
              <a:rPr lang="ru-RU" sz="1400" b="1" spc="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2022 ГОДУ</a:t>
            </a:r>
          </a:p>
          <a:p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 rot="20649714">
            <a:off x="1745843" y="2166014"/>
            <a:ext cx="4072978" cy="9791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73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090694"/>
              </p:ext>
            </p:extLst>
          </p:nvPr>
        </p:nvGraphicFramePr>
        <p:xfrm>
          <a:off x="251520" y="1628800"/>
          <a:ext cx="3608388" cy="194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0" name="Лист" r:id="rId4" imgW="5486508" imgH="2781216" progId="Excel.Sheet.8">
                  <p:embed/>
                </p:oleObj>
              </mc:Choice>
              <mc:Fallback>
                <p:oleObj name="Лист" r:id="rId4" imgW="5486508" imgH="2781216" progId="Excel.Sheet.8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628800"/>
                        <a:ext cx="3608388" cy="1944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284034"/>
              </p:ext>
            </p:extLst>
          </p:nvPr>
        </p:nvGraphicFramePr>
        <p:xfrm>
          <a:off x="4932363" y="1557338"/>
          <a:ext cx="3954462" cy="186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1" name="Лист" r:id="rId7" imgW="4861528" imgH="2766096" progId="Excel.Sheet.8">
                  <p:embed/>
                </p:oleObj>
              </mc:Choice>
              <mc:Fallback>
                <p:oleObj name="Лист" r:id="rId7" imgW="4861528" imgH="2766096" progId="Excel.Sheet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557338"/>
                        <a:ext cx="3954462" cy="186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253293"/>
              </p:ext>
            </p:extLst>
          </p:nvPr>
        </p:nvGraphicFramePr>
        <p:xfrm>
          <a:off x="2411413" y="2924175"/>
          <a:ext cx="4219575" cy="182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2" name="Лист" r:id="rId10" imgW="4930034" imgH="2438424" progId="Excel.Sheet.8">
                  <p:embed/>
                </p:oleObj>
              </mc:Choice>
              <mc:Fallback>
                <p:oleObj name="Лист" r:id="rId10" imgW="4930034" imgH="2438424" progId="Excel.Sheet.8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2924175"/>
                        <a:ext cx="4219575" cy="182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7854644"/>
              </p:ext>
            </p:extLst>
          </p:nvPr>
        </p:nvGraphicFramePr>
        <p:xfrm>
          <a:off x="179388" y="3933825"/>
          <a:ext cx="3113087" cy="225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3" name="Лист" r:id="rId13" imgW="3543280" imgH="3131784" progId="Excel.Sheet.8">
                  <p:embed/>
                </p:oleObj>
              </mc:Choice>
              <mc:Fallback>
                <p:oleObj name="Лист" r:id="rId13" imgW="3543280" imgH="3131784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3933825"/>
                        <a:ext cx="3113087" cy="2255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8844837"/>
              </p:ext>
            </p:extLst>
          </p:nvPr>
        </p:nvGraphicFramePr>
        <p:xfrm>
          <a:off x="4932363" y="4076700"/>
          <a:ext cx="4098925" cy="187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4" name="Лист" r:id="rId16" imgW="4899563" imgH="2506896" progId="Excel.Sheet.8">
                  <p:embed/>
                </p:oleObj>
              </mc:Choice>
              <mc:Fallback>
                <p:oleObj name="Лист" r:id="rId16" imgW="4899563" imgH="2506896" progId="Excel.Sheet.8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076700"/>
                        <a:ext cx="4098925" cy="187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1520" y="260648"/>
            <a:ext cx="8568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Социально-значимые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расходы,  млн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49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3953041"/>
              </p:ext>
            </p:extLst>
          </p:nvPr>
        </p:nvGraphicFramePr>
        <p:xfrm>
          <a:off x="971600" y="1772816"/>
          <a:ext cx="7200229" cy="42639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7741"/>
                <a:gridCol w="1512168"/>
                <a:gridCol w="1368152"/>
                <a:gridCol w="1512168"/>
              </a:tblGrid>
              <a:tr h="111753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заработная плата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6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4291" marB="34291" anchor="ctr"/>
                </a:tc>
              </a:tr>
              <a:tr h="434342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Педагогические работники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дошкольных учреждений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29 913,20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34 307,10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114,7%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/>
                </a:tc>
              </a:tr>
              <a:tr h="548642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Педагогические работники общеобразовательных учреждений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36 984,70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39 172,40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105,9%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/>
                </a:tc>
              </a:tr>
              <a:tr h="548642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Педагогические работники учреждений дополнительного образования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32 893,00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37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855,60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115,1%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4342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Работники учреждений культуры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29 703,20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32 858,00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110,6%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7144" marB="0" anchor="ctr"/>
                </a:tc>
              </a:tr>
              <a:tr h="1111893">
                <a:tc>
                  <a:txBody>
                    <a:bodyPr/>
                    <a:lstStyle/>
                    <a:p>
                      <a:pPr algn="l"/>
                      <a:endParaRPr lang="ru-RU" sz="1300" b="0" dirty="0">
                        <a:solidFill>
                          <a:srgbClr val="0070C0"/>
                        </a:solidFill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1" marB="34291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34291" marB="34291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20" y="281473"/>
            <a:ext cx="53137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майских указов Президента РФ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496" y="4941168"/>
            <a:ext cx="2138511" cy="1080120"/>
          </a:xfrm>
          <a:prstGeom prst="rect">
            <a:avLst/>
          </a:prstGeom>
          <a:noFill/>
          <a:ln>
            <a:noFill/>
          </a:ln>
          <a:effectLst/>
          <a:scene3d>
            <a:camera prst="perspectiveLef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338" y="4941169"/>
            <a:ext cx="1978790" cy="108012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450" y="4941168"/>
            <a:ext cx="1906622" cy="1080119"/>
          </a:xfrm>
          <a:prstGeom prst="rect">
            <a:avLst/>
          </a:prstGeom>
          <a:noFill/>
          <a:ln>
            <a:noFill/>
          </a:ln>
          <a:effectLst/>
          <a:scene3d>
            <a:camera prst="perspectiveLef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868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/>
          <p:cNvSpPr txBox="1">
            <a:spLocks/>
          </p:cNvSpPr>
          <p:nvPr/>
        </p:nvSpPr>
        <p:spPr>
          <a:xfrm>
            <a:off x="201692" y="195337"/>
            <a:ext cx="8624857" cy="64807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 defTabSz="457189">
              <a:defRPr/>
            </a:pPr>
            <a:r>
              <a:rPr lang="ru-RU" sz="18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РАСХОДЫ БЮДЖЕТА города БРЯНСКА по МУНИЦИПАЛЬНЫМ</a:t>
            </a:r>
          </a:p>
          <a:p>
            <a:pPr algn="l" defTabSz="457189">
              <a:defRPr/>
            </a:pPr>
            <a:r>
              <a:rPr lang="ru-RU" sz="18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ПРОГРАММАМ</a:t>
            </a:r>
            <a:endParaRPr lang="ru-RU" sz="18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7" name="Группа 7">
            <a:extLst>
              <a:ext uri="{FF2B5EF4-FFF2-40B4-BE49-F238E27FC236}">
                <a16:creationId xmlns="" xmlns:a16="http://schemas.microsoft.com/office/drawing/2014/main" id="{0714EEE4-8C7C-4FA3-ACE2-7E2C05F1BB8E}"/>
              </a:ext>
            </a:extLst>
          </p:cNvPr>
          <p:cNvGrpSpPr/>
          <p:nvPr/>
        </p:nvGrpSpPr>
        <p:grpSpPr>
          <a:xfrm>
            <a:off x="344109" y="1668868"/>
            <a:ext cx="8526552" cy="305574"/>
            <a:chOff x="-555230" y="3053791"/>
            <a:chExt cx="6802905" cy="76528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8" name="Прямоугольник 27">
              <a:extLst>
                <a:ext uri="{FF2B5EF4-FFF2-40B4-BE49-F238E27FC236}">
                  <a16:creationId xmlns="" xmlns:a16="http://schemas.microsoft.com/office/drawing/2014/main" id="{FA791429-810C-4D9B-8223-378454232875}"/>
                </a:ext>
              </a:extLst>
            </p:cNvPr>
            <p:cNvSpPr/>
            <p:nvPr/>
          </p:nvSpPr>
          <p:spPr>
            <a:xfrm flipH="1">
              <a:off x="-555230" y="3182412"/>
              <a:ext cx="5543164" cy="58008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29" name="Овал 28">
              <a:extLst>
                <a:ext uri="{FF2B5EF4-FFF2-40B4-BE49-F238E27FC236}">
                  <a16:creationId xmlns="" xmlns:a16="http://schemas.microsoft.com/office/drawing/2014/main" id="{DF8B3407-34E3-437B-BF9B-F95559B1D828}"/>
                </a:ext>
              </a:extLst>
            </p:cNvPr>
            <p:cNvSpPr/>
            <p:nvPr/>
          </p:nvSpPr>
          <p:spPr>
            <a:xfrm>
              <a:off x="5661750" y="3053791"/>
              <a:ext cx="585925" cy="625384"/>
            </a:xfrm>
            <a:prstGeom prst="ellipse">
              <a:avLst/>
            </a:prstGeom>
            <a:grpFill/>
            <a:ln w="76200">
              <a:solidFill>
                <a:srgbClr val="EDE31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A586D18D-E780-4A17-8FAC-70171FB7D852}"/>
                </a:ext>
              </a:extLst>
            </p:cNvPr>
            <p:cNvSpPr txBox="1"/>
            <p:nvPr/>
          </p:nvSpPr>
          <p:spPr>
            <a:xfrm>
              <a:off x="-545040" y="3202435"/>
              <a:ext cx="4690949" cy="61663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Развитие образования в городе Брянске</a:t>
              </a:r>
              <a:endPara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1" name="Группа 7">
            <a:extLst>
              <a:ext uri="{FF2B5EF4-FFF2-40B4-BE49-F238E27FC236}">
                <a16:creationId xmlns="" xmlns:a16="http://schemas.microsoft.com/office/drawing/2014/main" id="{0714EEE4-8C7C-4FA3-ACE2-7E2C05F1BB8E}"/>
              </a:ext>
            </a:extLst>
          </p:cNvPr>
          <p:cNvGrpSpPr/>
          <p:nvPr/>
        </p:nvGrpSpPr>
        <p:grpSpPr>
          <a:xfrm>
            <a:off x="341047" y="2027537"/>
            <a:ext cx="8579720" cy="272452"/>
            <a:chOff x="-582488" y="3328959"/>
            <a:chExt cx="6689331" cy="518818"/>
          </a:xfrm>
          <a:solidFill>
            <a:schemeClr val="accent2"/>
          </a:solidFill>
        </p:grpSpPr>
        <p:sp>
          <p:nvSpPr>
            <p:cNvPr id="32" name="Прямоугольник 31">
              <a:extLst>
                <a:ext uri="{FF2B5EF4-FFF2-40B4-BE49-F238E27FC236}">
                  <a16:creationId xmlns="" xmlns:a16="http://schemas.microsoft.com/office/drawing/2014/main" id="{FA791429-810C-4D9B-8223-378454232875}"/>
                </a:ext>
              </a:extLst>
            </p:cNvPr>
            <p:cNvSpPr/>
            <p:nvPr/>
          </p:nvSpPr>
          <p:spPr>
            <a:xfrm flipH="1">
              <a:off x="-582488" y="3328959"/>
              <a:ext cx="5419231" cy="518818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Повышение безопасности дорожного движения в городе Брянске</a:t>
              </a:r>
              <a:endPara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3" name="Овал 32">
              <a:extLst>
                <a:ext uri="{FF2B5EF4-FFF2-40B4-BE49-F238E27FC236}">
                  <a16:creationId xmlns="" xmlns:a16="http://schemas.microsoft.com/office/drawing/2014/main" id="{DF8B3407-34E3-437B-BF9B-F95559B1D828}"/>
                </a:ext>
              </a:extLst>
            </p:cNvPr>
            <p:cNvSpPr/>
            <p:nvPr/>
          </p:nvSpPr>
          <p:spPr>
            <a:xfrm>
              <a:off x="5468529" y="3328959"/>
              <a:ext cx="638314" cy="413821"/>
            </a:xfrm>
            <a:prstGeom prst="ellipse">
              <a:avLst/>
            </a:prstGeom>
            <a:grpFill/>
            <a:ln w="76200"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</p:grpSp>
      <p:sp>
        <p:nvSpPr>
          <p:cNvPr id="34" name="Овал 33">
            <a:extLst>
              <a:ext uri="{FF2B5EF4-FFF2-40B4-BE49-F238E27FC236}">
                <a16:creationId xmlns="" xmlns:a16="http://schemas.microsoft.com/office/drawing/2014/main" id="{DF8B3407-34E3-437B-BF9B-F95559B1D828}"/>
              </a:ext>
            </a:extLst>
          </p:cNvPr>
          <p:cNvSpPr/>
          <p:nvPr/>
        </p:nvSpPr>
        <p:spPr>
          <a:xfrm>
            <a:off x="8087606" y="2346079"/>
            <a:ext cx="828202" cy="284847"/>
          </a:xfrm>
          <a:prstGeom prst="ellipse">
            <a:avLst/>
          </a:prstGeom>
          <a:solidFill>
            <a:schemeClr val="bg1"/>
          </a:solidFill>
          <a:ln w="76200">
            <a:solidFill>
              <a:srgbClr val="92D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="" xmlns:a16="http://schemas.microsoft.com/office/drawing/2014/main" id="{FA791429-810C-4D9B-8223-378454232875}"/>
              </a:ext>
            </a:extLst>
          </p:cNvPr>
          <p:cNvSpPr/>
          <p:nvPr/>
        </p:nvSpPr>
        <p:spPr>
          <a:xfrm flipH="1">
            <a:off x="342786" y="2415609"/>
            <a:ext cx="6929676" cy="189609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A586D18D-E780-4A17-8FAC-70171FB7D852}"/>
              </a:ext>
            </a:extLst>
          </p:cNvPr>
          <p:cNvSpPr txBox="1"/>
          <p:nvPr/>
        </p:nvSpPr>
        <p:spPr>
          <a:xfrm>
            <a:off x="380575" y="2407148"/>
            <a:ext cx="69019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Стимулирование экономической активности в городе Брянске</a:t>
            </a:r>
          </a:p>
        </p:txBody>
      </p:sp>
      <p:sp>
        <p:nvSpPr>
          <p:cNvPr id="37" name="Овал 36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 flipH="1" flipV="1">
            <a:off x="8056531" y="2466233"/>
            <a:ext cx="116544" cy="88359"/>
          </a:xfrm>
          <a:prstGeom prst="ellipse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8" name="Прямая соединительная линия 37"/>
          <p:cNvCxnSpPr>
            <a:stCxn id="37" idx="6"/>
            <a:endCxn id="36" idx="3"/>
          </p:cNvCxnSpPr>
          <p:nvPr/>
        </p:nvCxnSpPr>
        <p:spPr>
          <a:xfrm flipH="1">
            <a:off x="7282486" y="2510412"/>
            <a:ext cx="774045" cy="19847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7303849" y="1840887"/>
            <a:ext cx="795866" cy="7299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Овал 39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 flipH="1" flipV="1">
            <a:off x="8087606" y="1784561"/>
            <a:ext cx="116544" cy="88359"/>
          </a:xfrm>
          <a:prstGeom prst="ellipse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A586D18D-E780-4A17-8FAC-70171FB7D852}"/>
              </a:ext>
            </a:extLst>
          </p:cNvPr>
          <p:cNvSpPr txBox="1"/>
          <p:nvPr/>
        </p:nvSpPr>
        <p:spPr>
          <a:xfrm>
            <a:off x="8103448" y="2407148"/>
            <a:ext cx="8721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1200"/>
              </a:spcAft>
            </a:pPr>
            <a:r>
              <a: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1 231,2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A586D18D-E780-4A17-8FAC-70171FB7D852}"/>
              </a:ext>
            </a:extLst>
          </p:cNvPr>
          <p:cNvSpPr txBox="1"/>
          <p:nvPr/>
        </p:nvSpPr>
        <p:spPr>
          <a:xfrm>
            <a:off x="8204149" y="2027537"/>
            <a:ext cx="7376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1200"/>
              </a:spcAft>
            </a:pPr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3 279,6</a:t>
            </a:r>
            <a:endPara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A586D18D-E780-4A17-8FAC-70171FB7D852}"/>
              </a:ext>
            </a:extLst>
          </p:cNvPr>
          <p:cNvSpPr txBox="1"/>
          <p:nvPr/>
        </p:nvSpPr>
        <p:spPr>
          <a:xfrm>
            <a:off x="8174113" y="1668869"/>
            <a:ext cx="7497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8 087,6</a:t>
            </a:r>
            <a:endParaRPr lang="ru-RU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4" name="Прямая соединительная линия 43"/>
          <p:cNvCxnSpPr>
            <a:stCxn id="45" idx="4"/>
          </p:cNvCxnSpPr>
          <p:nvPr/>
        </p:nvCxnSpPr>
        <p:spPr>
          <a:xfrm flipH="1">
            <a:off x="7291740" y="2136194"/>
            <a:ext cx="776308" cy="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Овал 44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 flipH="1" flipV="1">
            <a:off x="8009619" y="2136194"/>
            <a:ext cx="116858" cy="90189"/>
          </a:xfrm>
          <a:prstGeom prst="ellipse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7" name="Группа 7">
            <a:extLst>
              <a:ext uri="{FF2B5EF4-FFF2-40B4-BE49-F238E27FC236}">
                <a16:creationId xmlns="" xmlns:a16="http://schemas.microsoft.com/office/drawing/2014/main" id="{0714EEE4-8C7C-4FA3-ACE2-7E2C05F1BB8E}"/>
              </a:ext>
            </a:extLst>
          </p:cNvPr>
          <p:cNvGrpSpPr/>
          <p:nvPr/>
        </p:nvGrpSpPr>
        <p:grpSpPr>
          <a:xfrm>
            <a:off x="342787" y="2697421"/>
            <a:ext cx="8589631" cy="308830"/>
            <a:chOff x="-475677" y="3385789"/>
            <a:chExt cx="6561893" cy="632849"/>
          </a:xfrm>
          <a:solidFill>
            <a:schemeClr val="accent1">
              <a:lumMod val="75000"/>
            </a:schemeClr>
          </a:solidFill>
        </p:grpSpPr>
        <p:sp>
          <p:nvSpPr>
            <p:cNvPr id="48" name="Овал 47">
              <a:extLst>
                <a:ext uri="{FF2B5EF4-FFF2-40B4-BE49-F238E27FC236}">
                  <a16:creationId xmlns="" xmlns:a16="http://schemas.microsoft.com/office/drawing/2014/main" id="{DF8B3407-34E3-437B-BF9B-F95559B1D828}"/>
                </a:ext>
              </a:extLst>
            </p:cNvPr>
            <p:cNvSpPr/>
            <p:nvPr/>
          </p:nvSpPr>
          <p:spPr>
            <a:xfrm>
              <a:off x="5407028" y="3385789"/>
              <a:ext cx="679188" cy="632849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49" name="TextBox 48">
              <a:extLst>
                <a:ext uri="{FF2B5EF4-FFF2-40B4-BE49-F238E27FC236}">
                  <a16:creationId xmlns="" xmlns:a16="http://schemas.microsoft.com/office/drawing/2014/main" id="{A586D18D-E780-4A17-8FAC-70171FB7D852}"/>
                </a:ext>
              </a:extLst>
            </p:cNvPr>
            <p:cNvSpPr txBox="1"/>
            <p:nvPr/>
          </p:nvSpPr>
          <p:spPr>
            <a:xfrm>
              <a:off x="-475677" y="3462971"/>
              <a:ext cx="5308528" cy="5082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Жилищно-коммунальное хозяйство города Брянска</a:t>
              </a:r>
              <a:endParaRPr lang="ru-RU" sz="1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cxnSp>
        <p:nvCxnSpPr>
          <p:cNvPr id="50" name="Прямая соединительная линия 49"/>
          <p:cNvCxnSpPr/>
          <p:nvPr/>
        </p:nvCxnSpPr>
        <p:spPr>
          <a:xfrm flipH="1">
            <a:off x="7346844" y="2893442"/>
            <a:ext cx="660707" cy="3329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Овал 50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 flipH="1" flipV="1">
            <a:off x="7979439" y="2818857"/>
            <a:ext cx="116544" cy="88359"/>
          </a:xfrm>
          <a:prstGeom prst="ellipse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A586D18D-E780-4A17-8FAC-70171FB7D852}"/>
              </a:ext>
            </a:extLst>
          </p:cNvPr>
          <p:cNvSpPr txBox="1"/>
          <p:nvPr/>
        </p:nvSpPr>
        <p:spPr>
          <a:xfrm>
            <a:off x="8184748" y="2735087"/>
            <a:ext cx="7031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1200"/>
              </a:spcAft>
            </a:pPr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1 056,2</a:t>
            </a:r>
            <a:endParaRPr lang="en-US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4" name="Группа 7">
            <a:extLst>
              <a:ext uri="{FF2B5EF4-FFF2-40B4-BE49-F238E27FC236}">
                <a16:creationId xmlns="" xmlns:a16="http://schemas.microsoft.com/office/drawing/2014/main" id="{0714EEE4-8C7C-4FA3-ACE2-7E2C05F1BB8E}"/>
              </a:ext>
            </a:extLst>
          </p:cNvPr>
          <p:cNvGrpSpPr/>
          <p:nvPr/>
        </p:nvGrpSpPr>
        <p:grpSpPr>
          <a:xfrm>
            <a:off x="311392" y="3006249"/>
            <a:ext cx="8657408" cy="314696"/>
            <a:chOff x="-597261" y="3081302"/>
            <a:chExt cx="6859411" cy="681195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5" name="Прямоугольник 54">
              <a:extLst>
                <a:ext uri="{FF2B5EF4-FFF2-40B4-BE49-F238E27FC236}">
                  <a16:creationId xmlns="" xmlns:a16="http://schemas.microsoft.com/office/drawing/2014/main" id="{FA791429-810C-4D9B-8223-378454232875}"/>
                </a:ext>
              </a:extLst>
            </p:cNvPr>
            <p:cNvSpPr/>
            <p:nvPr/>
          </p:nvSpPr>
          <p:spPr>
            <a:xfrm flipH="1">
              <a:off x="-555230" y="3182412"/>
              <a:ext cx="5543164" cy="58008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56" name="Овал 55">
              <a:extLst>
                <a:ext uri="{FF2B5EF4-FFF2-40B4-BE49-F238E27FC236}">
                  <a16:creationId xmlns="" xmlns:a16="http://schemas.microsoft.com/office/drawing/2014/main" id="{DF8B3407-34E3-437B-BF9B-F95559B1D828}"/>
                </a:ext>
              </a:extLst>
            </p:cNvPr>
            <p:cNvSpPr/>
            <p:nvPr/>
          </p:nvSpPr>
          <p:spPr>
            <a:xfrm>
              <a:off x="5580858" y="3081302"/>
              <a:ext cx="681292" cy="532971"/>
            </a:xfrm>
            <a:prstGeom prst="ellipse">
              <a:avLst/>
            </a:prstGeom>
            <a:grpFill/>
            <a:ln w="76200">
              <a:solidFill>
                <a:srgbClr val="FFCC4C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57" name="TextBox 56">
              <a:extLst>
                <a:ext uri="{FF2B5EF4-FFF2-40B4-BE49-F238E27FC236}">
                  <a16:creationId xmlns="" xmlns:a16="http://schemas.microsoft.com/office/drawing/2014/main" id="{A586D18D-E780-4A17-8FAC-70171FB7D852}"/>
                </a:ext>
              </a:extLst>
            </p:cNvPr>
            <p:cNvSpPr txBox="1"/>
            <p:nvPr/>
          </p:nvSpPr>
          <p:spPr>
            <a:xfrm>
              <a:off x="-597261" y="3182411"/>
              <a:ext cx="5540169" cy="53297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Поддержка и сохранение культуры и искусства в городе Брянске</a:t>
              </a:r>
              <a:endPara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cxnSp>
        <p:nvCxnSpPr>
          <p:cNvPr id="58" name="Прямая соединительная линия 57"/>
          <p:cNvCxnSpPr/>
          <p:nvPr/>
        </p:nvCxnSpPr>
        <p:spPr>
          <a:xfrm flipH="1">
            <a:off x="7316955" y="3185289"/>
            <a:ext cx="660707" cy="3329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Овал 58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 flipH="1" flipV="1">
            <a:off x="8024489" y="3119722"/>
            <a:ext cx="129316" cy="112691"/>
          </a:xfrm>
          <a:prstGeom prst="ellipse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8249275" y="3046926"/>
            <a:ext cx="72632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766,5</a:t>
            </a:r>
            <a:endParaRPr lang="ru-RU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61" name="Группа 7">
            <a:extLst>
              <a:ext uri="{FF2B5EF4-FFF2-40B4-BE49-F238E27FC236}">
                <a16:creationId xmlns="" xmlns:a16="http://schemas.microsoft.com/office/drawing/2014/main" id="{0714EEE4-8C7C-4FA3-ACE2-7E2C05F1BB8E}"/>
              </a:ext>
            </a:extLst>
          </p:cNvPr>
          <p:cNvGrpSpPr/>
          <p:nvPr/>
        </p:nvGrpSpPr>
        <p:grpSpPr>
          <a:xfrm>
            <a:off x="380574" y="3341225"/>
            <a:ext cx="8561181" cy="263055"/>
            <a:chOff x="-513832" y="3188444"/>
            <a:chExt cx="6660930" cy="443726"/>
          </a:xfrm>
          <a:solidFill>
            <a:schemeClr val="bg2">
              <a:lumMod val="50000"/>
            </a:schemeClr>
          </a:solidFill>
        </p:grpSpPr>
        <p:sp>
          <p:nvSpPr>
            <p:cNvPr id="62" name="Прямоугольник 61">
              <a:extLst>
                <a:ext uri="{FF2B5EF4-FFF2-40B4-BE49-F238E27FC236}">
                  <a16:creationId xmlns="" xmlns:a16="http://schemas.microsoft.com/office/drawing/2014/main" id="{FA791429-810C-4D9B-8223-378454232875}"/>
                </a:ext>
              </a:extLst>
            </p:cNvPr>
            <p:cNvSpPr/>
            <p:nvPr/>
          </p:nvSpPr>
          <p:spPr>
            <a:xfrm flipH="1">
              <a:off x="-513832" y="3282135"/>
              <a:ext cx="5400483" cy="35003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Осуществление полномочий исполнительного органа местного самоуправления города Брянска</a:t>
              </a:r>
              <a:endPara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3" name="Овал 62">
              <a:extLst>
                <a:ext uri="{FF2B5EF4-FFF2-40B4-BE49-F238E27FC236}">
                  <a16:creationId xmlns="" xmlns:a16="http://schemas.microsoft.com/office/drawing/2014/main" id="{DF8B3407-34E3-437B-BF9B-F95559B1D828}"/>
                </a:ext>
              </a:extLst>
            </p:cNvPr>
            <p:cNvSpPr/>
            <p:nvPr/>
          </p:nvSpPr>
          <p:spPr>
            <a:xfrm>
              <a:off x="5468528" y="3188444"/>
              <a:ext cx="678570" cy="427609"/>
            </a:xfrm>
            <a:prstGeom prst="ellipse">
              <a:avLst/>
            </a:prstGeom>
            <a:grpFill/>
            <a:ln w="76200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64" name="Прямоугольник 63"/>
          <p:cNvSpPr/>
          <p:nvPr/>
        </p:nvSpPr>
        <p:spPr>
          <a:xfrm>
            <a:off x="8249275" y="3320945"/>
            <a:ext cx="61330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633,8</a:t>
            </a:r>
            <a:endParaRPr lang="ru-RU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flipH="1">
            <a:off x="7345269" y="3518338"/>
            <a:ext cx="660707" cy="3329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Овал 65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 flipH="1" flipV="1">
            <a:off x="8057883" y="3467974"/>
            <a:ext cx="116544" cy="88359"/>
          </a:xfrm>
          <a:prstGeom prst="ellipse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A586D18D-E780-4A17-8FAC-70171FB7D852}"/>
              </a:ext>
            </a:extLst>
          </p:cNvPr>
          <p:cNvSpPr txBox="1"/>
          <p:nvPr/>
        </p:nvSpPr>
        <p:spPr>
          <a:xfrm>
            <a:off x="352548" y="3690790"/>
            <a:ext cx="6951207" cy="24622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Физическая культура и спорт в городе Брянске</a:t>
            </a:r>
          </a:p>
        </p:txBody>
      </p:sp>
      <p:sp>
        <p:nvSpPr>
          <p:cNvPr id="68" name="Овал 67">
            <a:extLst>
              <a:ext uri="{FF2B5EF4-FFF2-40B4-BE49-F238E27FC236}">
                <a16:creationId xmlns="" xmlns:a16="http://schemas.microsoft.com/office/drawing/2014/main" id="{DF8B3407-34E3-437B-BF9B-F95559B1D828}"/>
              </a:ext>
            </a:extLst>
          </p:cNvPr>
          <p:cNvSpPr/>
          <p:nvPr/>
        </p:nvSpPr>
        <p:spPr>
          <a:xfrm>
            <a:off x="8123761" y="3690790"/>
            <a:ext cx="830387" cy="245042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434,1</a:t>
            </a:r>
            <a:endParaRPr lang="ru-RU" sz="1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flipH="1">
            <a:off x="7303755" y="3829289"/>
            <a:ext cx="660707" cy="3329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Овал 69">
            <a:extLst>
              <a:ext uri="{FF2B5EF4-FFF2-40B4-BE49-F238E27FC236}">
                <a16:creationId xmlns="" xmlns:a16="http://schemas.microsoft.com/office/drawing/2014/main" id="{7E909DD6-2C27-401C-BD8F-D844B7F74BD4}"/>
              </a:ext>
            </a:extLst>
          </p:cNvPr>
          <p:cNvSpPr/>
          <p:nvPr/>
        </p:nvSpPr>
        <p:spPr>
          <a:xfrm flipH="1" flipV="1">
            <a:off x="8068205" y="3785109"/>
            <a:ext cx="116544" cy="88359"/>
          </a:xfrm>
          <a:prstGeom prst="ellipse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1" name="Группа 7">
            <a:extLst>
              <a:ext uri="{FF2B5EF4-FFF2-40B4-BE49-F238E27FC236}">
                <a16:creationId xmlns="" xmlns:a16="http://schemas.microsoft.com/office/drawing/2014/main" id="{0714EEE4-8C7C-4FA3-ACE2-7E2C05F1BB8E}"/>
              </a:ext>
            </a:extLst>
          </p:cNvPr>
          <p:cNvGrpSpPr/>
          <p:nvPr/>
        </p:nvGrpSpPr>
        <p:grpSpPr>
          <a:xfrm>
            <a:off x="352122" y="4008560"/>
            <a:ext cx="8581705" cy="251749"/>
            <a:chOff x="-475678" y="3462971"/>
            <a:chExt cx="6555838" cy="531939"/>
          </a:xfrm>
          <a:solidFill>
            <a:srgbClr val="0070C0"/>
          </a:solidFill>
        </p:grpSpPr>
        <p:sp>
          <p:nvSpPr>
            <p:cNvPr id="72" name="Овал 71">
              <a:extLst>
                <a:ext uri="{FF2B5EF4-FFF2-40B4-BE49-F238E27FC236}">
                  <a16:creationId xmlns="" xmlns:a16="http://schemas.microsoft.com/office/drawing/2014/main" id="{DF8B3407-34E3-437B-BF9B-F95559B1D828}"/>
                </a:ext>
              </a:extLst>
            </p:cNvPr>
            <p:cNvSpPr/>
            <p:nvPr/>
          </p:nvSpPr>
          <p:spPr>
            <a:xfrm>
              <a:off x="5484276" y="3498720"/>
              <a:ext cx="595884" cy="496190"/>
            </a:xfrm>
            <a:prstGeom prst="ellipse">
              <a:avLst/>
            </a:prstGeom>
            <a:grpFill/>
            <a:ln w="76200">
              <a:solidFill>
                <a:srgbClr val="7030A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73" name="TextBox 72">
              <a:extLst>
                <a:ext uri="{FF2B5EF4-FFF2-40B4-BE49-F238E27FC236}">
                  <a16:creationId xmlns="" xmlns:a16="http://schemas.microsoft.com/office/drawing/2014/main" id="{A586D18D-E780-4A17-8FAC-70171FB7D852}"/>
                </a:ext>
              </a:extLst>
            </p:cNvPr>
            <p:cNvSpPr txBox="1"/>
            <p:nvPr/>
          </p:nvSpPr>
          <p:spPr>
            <a:xfrm>
              <a:off x="-475678" y="3462971"/>
              <a:ext cx="5326447" cy="52025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1000" b="1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Управление муниципальными финансами города Брянска</a:t>
              </a:r>
            </a:p>
          </p:txBody>
        </p:sp>
      </p:grpSp>
      <p:sp>
        <p:nvSpPr>
          <p:cNvPr id="74" name="Прямоугольник 73"/>
          <p:cNvSpPr/>
          <p:nvPr/>
        </p:nvSpPr>
        <p:spPr>
          <a:xfrm>
            <a:off x="8236692" y="4008560"/>
            <a:ext cx="65120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151,7</a:t>
            </a:r>
            <a:endParaRPr lang="ru-RU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flipH="1">
            <a:off x="7326013" y="4123549"/>
            <a:ext cx="660707" cy="3329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871" y="4060556"/>
            <a:ext cx="157071" cy="125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7" name="Группа 7">
            <a:extLst>
              <a:ext uri="{FF2B5EF4-FFF2-40B4-BE49-F238E27FC236}">
                <a16:creationId xmlns="" xmlns:a16="http://schemas.microsoft.com/office/drawing/2014/main" id="{0714EEE4-8C7C-4FA3-ACE2-7E2C05F1BB8E}"/>
              </a:ext>
            </a:extLst>
          </p:cNvPr>
          <p:cNvGrpSpPr/>
          <p:nvPr/>
        </p:nvGrpSpPr>
        <p:grpSpPr>
          <a:xfrm>
            <a:off x="280130" y="4253707"/>
            <a:ext cx="8695471" cy="308926"/>
            <a:chOff x="-618052" y="3117822"/>
            <a:chExt cx="6872907" cy="644675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78" name="Прямоугольник 77">
              <a:extLst>
                <a:ext uri="{FF2B5EF4-FFF2-40B4-BE49-F238E27FC236}">
                  <a16:creationId xmlns="" xmlns:a16="http://schemas.microsoft.com/office/drawing/2014/main" id="{FA791429-810C-4D9B-8223-378454232875}"/>
                </a:ext>
              </a:extLst>
            </p:cNvPr>
            <p:cNvSpPr/>
            <p:nvPr/>
          </p:nvSpPr>
          <p:spPr>
            <a:xfrm flipH="1">
              <a:off x="-555230" y="3182412"/>
              <a:ext cx="5543164" cy="58008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79" name="Овал 78">
              <a:extLst>
                <a:ext uri="{FF2B5EF4-FFF2-40B4-BE49-F238E27FC236}">
                  <a16:creationId xmlns="" xmlns:a16="http://schemas.microsoft.com/office/drawing/2014/main" id="{DF8B3407-34E3-437B-BF9B-F95559B1D828}"/>
                </a:ext>
              </a:extLst>
            </p:cNvPr>
            <p:cNvSpPr/>
            <p:nvPr/>
          </p:nvSpPr>
          <p:spPr>
            <a:xfrm>
              <a:off x="5575037" y="3182411"/>
              <a:ext cx="679818" cy="518071"/>
            </a:xfrm>
            <a:prstGeom prst="ellipse">
              <a:avLst/>
            </a:prstGeom>
            <a:grpFill/>
            <a:ln w="76200">
              <a:solidFill>
                <a:srgbClr val="EDE31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80" name="TextBox 79">
              <a:extLst>
                <a:ext uri="{FF2B5EF4-FFF2-40B4-BE49-F238E27FC236}">
                  <a16:creationId xmlns="" xmlns:a16="http://schemas.microsoft.com/office/drawing/2014/main" id="{A586D18D-E780-4A17-8FAC-70171FB7D852}"/>
                </a:ext>
              </a:extLst>
            </p:cNvPr>
            <p:cNvSpPr txBox="1"/>
            <p:nvPr/>
          </p:nvSpPr>
          <p:spPr>
            <a:xfrm>
              <a:off x="-618052" y="3117822"/>
              <a:ext cx="4737796" cy="6422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1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ru-RU" sz="1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ru-RU" sz="10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Формирование современной городской среды города Брянска</a:t>
              </a:r>
              <a:endPara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81" name="Прямоугольник 80"/>
          <p:cNvSpPr/>
          <p:nvPr/>
        </p:nvSpPr>
        <p:spPr>
          <a:xfrm>
            <a:off x="8267290" y="4284659"/>
            <a:ext cx="6485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151,5</a:t>
            </a:r>
            <a:endParaRPr lang="ru-RU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2" name="Прямая соединительная линия 81"/>
          <p:cNvCxnSpPr/>
          <p:nvPr/>
        </p:nvCxnSpPr>
        <p:spPr>
          <a:xfrm flipH="1">
            <a:off x="7334142" y="4413620"/>
            <a:ext cx="660707" cy="3329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231" y="4344494"/>
            <a:ext cx="158750" cy="128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4" name="Группа 7">
            <a:extLst>
              <a:ext uri="{FF2B5EF4-FFF2-40B4-BE49-F238E27FC236}">
                <a16:creationId xmlns="" xmlns:a16="http://schemas.microsoft.com/office/drawing/2014/main" id="{0714EEE4-8C7C-4FA3-ACE2-7E2C05F1BB8E}"/>
              </a:ext>
            </a:extLst>
          </p:cNvPr>
          <p:cNvGrpSpPr/>
          <p:nvPr/>
        </p:nvGrpSpPr>
        <p:grpSpPr>
          <a:xfrm>
            <a:off x="341047" y="4624646"/>
            <a:ext cx="8614100" cy="267350"/>
            <a:chOff x="-555229" y="3324183"/>
            <a:chExt cx="6651404" cy="643960"/>
          </a:xfrm>
          <a:solidFill>
            <a:schemeClr val="tx2">
              <a:lumMod val="75000"/>
            </a:schemeClr>
          </a:solidFill>
        </p:grpSpPr>
        <p:sp>
          <p:nvSpPr>
            <p:cNvPr id="85" name="Прямоугольник 84">
              <a:extLst>
                <a:ext uri="{FF2B5EF4-FFF2-40B4-BE49-F238E27FC236}">
                  <a16:creationId xmlns="" xmlns:a16="http://schemas.microsoft.com/office/drawing/2014/main" id="{FA791429-810C-4D9B-8223-378454232875}"/>
                </a:ext>
              </a:extLst>
            </p:cNvPr>
            <p:cNvSpPr/>
            <p:nvPr/>
          </p:nvSpPr>
          <p:spPr>
            <a:xfrm flipH="1">
              <a:off x="-555229" y="3328959"/>
              <a:ext cx="5420019" cy="518818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b="1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Молодежная и семейная политика города Брянска</a:t>
              </a:r>
              <a:endParaRPr lang="ru-RU" sz="1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86" name="Овал 85">
              <a:extLst>
                <a:ext uri="{FF2B5EF4-FFF2-40B4-BE49-F238E27FC236}">
                  <a16:creationId xmlns="" xmlns:a16="http://schemas.microsoft.com/office/drawing/2014/main" id="{DF8B3407-34E3-437B-BF9B-F95559B1D828}"/>
                </a:ext>
              </a:extLst>
            </p:cNvPr>
            <p:cNvSpPr/>
            <p:nvPr/>
          </p:nvSpPr>
          <p:spPr>
            <a:xfrm>
              <a:off x="5418508" y="3324183"/>
              <a:ext cx="677667" cy="643960"/>
            </a:xfrm>
            <a:prstGeom prst="ellipse">
              <a:avLst/>
            </a:prstGeom>
            <a:grpFill/>
            <a:ln w="76200"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="" xmlns:a16="http://schemas.microsoft.com/office/drawing/2014/main" id="{A586D18D-E780-4A17-8FAC-70171FB7D852}"/>
              </a:ext>
            </a:extLst>
          </p:cNvPr>
          <p:cNvSpPr txBox="1"/>
          <p:nvPr/>
        </p:nvSpPr>
        <p:spPr>
          <a:xfrm>
            <a:off x="352548" y="5181972"/>
            <a:ext cx="7026783" cy="24622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градостроительства на территории города Брянска</a:t>
            </a:r>
            <a:endParaRPr lang="ru-RU" sz="1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352810" y="4914695"/>
            <a:ext cx="69296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9" name="Прямая соединительная линия 88"/>
          <p:cNvCxnSpPr/>
          <p:nvPr/>
        </p:nvCxnSpPr>
        <p:spPr>
          <a:xfrm flipH="1">
            <a:off x="7330152" y="4730997"/>
            <a:ext cx="660707" cy="3329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379" y="4676525"/>
            <a:ext cx="194370" cy="163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1" name="Прямоугольник 90"/>
          <p:cNvSpPr/>
          <p:nvPr/>
        </p:nvSpPr>
        <p:spPr>
          <a:xfrm>
            <a:off x="8289525" y="4624647"/>
            <a:ext cx="5811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116,7</a:t>
            </a:r>
            <a:endParaRPr lang="ru-RU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2" name="Овал 91">
            <a:extLst>
              <a:ext uri="{FF2B5EF4-FFF2-40B4-BE49-F238E27FC236}">
                <a16:creationId xmlns="" xmlns:a16="http://schemas.microsoft.com/office/drawing/2014/main" id="{DF8B3407-34E3-437B-BF9B-F95559B1D828}"/>
              </a:ext>
            </a:extLst>
          </p:cNvPr>
          <p:cNvSpPr/>
          <p:nvPr/>
        </p:nvSpPr>
        <p:spPr>
          <a:xfrm>
            <a:off x="8135819" y="5269793"/>
            <a:ext cx="839345" cy="307777"/>
          </a:xfrm>
          <a:prstGeom prst="ellipse">
            <a:avLst/>
          </a:prstGeom>
          <a:solidFill>
            <a:schemeClr val="bg1"/>
          </a:solidFill>
          <a:ln w="76200">
            <a:solidFill>
              <a:srgbClr val="92D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93" name="Прямая соединительная линия 92"/>
          <p:cNvCxnSpPr/>
          <p:nvPr/>
        </p:nvCxnSpPr>
        <p:spPr>
          <a:xfrm flipH="1">
            <a:off x="7359319" y="5309393"/>
            <a:ext cx="660707" cy="3329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983" y="5283452"/>
            <a:ext cx="167405" cy="135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Прямоугольник 94"/>
          <p:cNvSpPr/>
          <p:nvPr/>
        </p:nvSpPr>
        <p:spPr>
          <a:xfrm>
            <a:off x="8356549" y="5269312"/>
            <a:ext cx="47000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55,1</a:t>
            </a:r>
            <a:endParaRPr lang="ru-RU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347051" y="4848332"/>
            <a:ext cx="69658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и распоряжение муниципальной собственностью города Брянска</a:t>
            </a:r>
          </a:p>
        </p:txBody>
      </p:sp>
      <p:grpSp>
        <p:nvGrpSpPr>
          <p:cNvPr id="97" name="Группа 7">
            <a:extLst>
              <a:ext uri="{FF2B5EF4-FFF2-40B4-BE49-F238E27FC236}">
                <a16:creationId xmlns="" xmlns:a16="http://schemas.microsoft.com/office/drawing/2014/main" id="{0714EEE4-8C7C-4FA3-ACE2-7E2C05F1BB8E}"/>
              </a:ext>
            </a:extLst>
          </p:cNvPr>
          <p:cNvGrpSpPr/>
          <p:nvPr/>
        </p:nvGrpSpPr>
        <p:grpSpPr>
          <a:xfrm>
            <a:off x="352122" y="5505141"/>
            <a:ext cx="8589632" cy="553998"/>
            <a:chOff x="-475678" y="3462971"/>
            <a:chExt cx="6561894" cy="1156454"/>
          </a:xfrm>
          <a:solidFill>
            <a:schemeClr val="accent1">
              <a:lumMod val="75000"/>
            </a:schemeClr>
          </a:solidFill>
        </p:grpSpPr>
        <p:sp>
          <p:nvSpPr>
            <p:cNvPr id="98" name="Овал 97">
              <a:extLst>
                <a:ext uri="{FF2B5EF4-FFF2-40B4-BE49-F238E27FC236}">
                  <a16:creationId xmlns="" xmlns:a16="http://schemas.microsoft.com/office/drawing/2014/main" id="{DF8B3407-34E3-437B-BF9B-F95559B1D828}"/>
                </a:ext>
              </a:extLst>
            </p:cNvPr>
            <p:cNvSpPr/>
            <p:nvPr/>
          </p:nvSpPr>
          <p:spPr>
            <a:xfrm>
              <a:off x="5445807" y="3811718"/>
              <a:ext cx="640409" cy="63285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9" name="TextBox 98">
              <a:extLst>
                <a:ext uri="{FF2B5EF4-FFF2-40B4-BE49-F238E27FC236}">
                  <a16:creationId xmlns="" xmlns:a16="http://schemas.microsoft.com/office/drawing/2014/main" id="{A586D18D-E780-4A17-8FAC-70171FB7D852}"/>
                </a:ext>
              </a:extLst>
            </p:cNvPr>
            <p:cNvSpPr txBox="1"/>
            <p:nvPr/>
          </p:nvSpPr>
          <p:spPr>
            <a:xfrm>
              <a:off x="-475678" y="3462971"/>
              <a:ext cx="5326447" cy="11564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10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Осуществление полномочий исполнительного органа местного самоуправления по участию в профилактике терроризма и экстремизма, минимизации и (или) ликвидации последствий их проявлений на территории города Брянска</a:t>
              </a:r>
            </a:p>
          </p:txBody>
        </p:sp>
      </p:grpSp>
      <p:sp>
        <p:nvSpPr>
          <p:cNvPr id="100" name="Прямоугольник 99"/>
          <p:cNvSpPr/>
          <p:nvPr/>
        </p:nvSpPr>
        <p:spPr>
          <a:xfrm>
            <a:off x="8243457" y="5679558"/>
            <a:ext cx="6007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2,0</a:t>
            </a:r>
            <a:endParaRPr lang="ru-RU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01" name="Прямая соединительная линия 100"/>
          <p:cNvCxnSpPr/>
          <p:nvPr/>
        </p:nvCxnSpPr>
        <p:spPr>
          <a:xfrm flipH="1">
            <a:off x="7334726" y="5820462"/>
            <a:ext cx="660707" cy="3329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400" y="5752662"/>
            <a:ext cx="167405" cy="135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3" name="Группа 7">
            <a:extLst>
              <a:ext uri="{FF2B5EF4-FFF2-40B4-BE49-F238E27FC236}">
                <a16:creationId xmlns="" xmlns:a16="http://schemas.microsoft.com/office/drawing/2014/main" id="{0714EEE4-8C7C-4FA3-ACE2-7E2C05F1BB8E}"/>
              </a:ext>
            </a:extLst>
          </p:cNvPr>
          <p:cNvGrpSpPr/>
          <p:nvPr/>
        </p:nvGrpSpPr>
        <p:grpSpPr>
          <a:xfrm>
            <a:off x="352121" y="4886681"/>
            <a:ext cx="8647740" cy="284785"/>
            <a:chOff x="-555231" y="3182412"/>
            <a:chExt cx="6899595" cy="692227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04" name="Прямоугольник 103">
              <a:extLst>
                <a:ext uri="{FF2B5EF4-FFF2-40B4-BE49-F238E27FC236}">
                  <a16:creationId xmlns="" xmlns:a16="http://schemas.microsoft.com/office/drawing/2014/main" id="{FA791429-810C-4D9B-8223-378454232875}"/>
                </a:ext>
              </a:extLst>
            </p:cNvPr>
            <p:cNvSpPr/>
            <p:nvPr/>
          </p:nvSpPr>
          <p:spPr>
            <a:xfrm flipH="1">
              <a:off x="-555231" y="3182412"/>
              <a:ext cx="5601377" cy="58008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/>
            </a:p>
          </p:txBody>
        </p:sp>
        <p:sp>
          <p:nvSpPr>
            <p:cNvPr id="105" name="Овал 104">
              <a:extLst>
                <a:ext uri="{FF2B5EF4-FFF2-40B4-BE49-F238E27FC236}">
                  <a16:creationId xmlns="" xmlns:a16="http://schemas.microsoft.com/office/drawing/2014/main" id="{DF8B3407-34E3-437B-BF9B-F95559B1D828}"/>
                </a:ext>
              </a:extLst>
            </p:cNvPr>
            <p:cNvSpPr/>
            <p:nvPr/>
          </p:nvSpPr>
          <p:spPr>
            <a:xfrm>
              <a:off x="5605859" y="3339441"/>
              <a:ext cx="738505" cy="535198"/>
            </a:xfrm>
            <a:prstGeom prst="ellipse">
              <a:avLst/>
            </a:prstGeom>
            <a:grpFill/>
            <a:ln w="76200">
              <a:solidFill>
                <a:srgbClr val="EDE31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70,6</a:t>
              </a:r>
              <a:endParaRPr lang="ru-RU" sz="1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="" xmlns:a16="http://schemas.microsoft.com/office/drawing/2014/main" id="{A586D18D-E780-4A17-8FAC-70171FB7D852}"/>
                </a:ext>
              </a:extLst>
            </p:cNvPr>
            <p:cNvSpPr txBox="1"/>
            <p:nvPr/>
          </p:nvSpPr>
          <p:spPr>
            <a:xfrm>
              <a:off x="-545040" y="3202437"/>
              <a:ext cx="4690949" cy="59848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Управление и распоряжения муниципальными финансами</a:t>
              </a:r>
              <a:endParaRPr lang="ru-RU" sz="1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1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379" y="4951285"/>
            <a:ext cx="182696" cy="117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8" name="Прямая соединительная линия 107"/>
          <p:cNvCxnSpPr/>
          <p:nvPr/>
        </p:nvCxnSpPr>
        <p:spPr>
          <a:xfrm flipH="1">
            <a:off x="7320514" y="5009933"/>
            <a:ext cx="660707" cy="3329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450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5579" y="188640"/>
            <a:ext cx="8642350" cy="590550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расходов бюджета города Брянска по муниципальным </a:t>
            </a:r>
            <a:r>
              <a:rPr lang="en-US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программам по направлениям деятельности,</a:t>
            </a:r>
            <a:r>
              <a:rPr lang="en-US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рублей</a:t>
            </a:r>
          </a:p>
        </p:txBody>
      </p:sp>
      <p:sp>
        <p:nvSpPr>
          <p:cNvPr id="3" name="Стрелка вниз 3"/>
          <p:cNvSpPr>
            <a:spLocks noChangeArrowheads="1"/>
          </p:cNvSpPr>
          <p:nvPr/>
        </p:nvSpPr>
        <p:spPr bwMode="auto">
          <a:xfrm>
            <a:off x="4416249" y="2678905"/>
            <a:ext cx="396875" cy="188119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  <p:sp>
        <p:nvSpPr>
          <p:cNvPr id="4" name="Скругленный прямоугольник 4"/>
          <p:cNvSpPr>
            <a:spLocks noChangeArrowheads="1"/>
          </p:cNvSpPr>
          <p:nvPr/>
        </p:nvSpPr>
        <p:spPr bwMode="auto">
          <a:xfrm>
            <a:off x="300911" y="1751819"/>
            <a:ext cx="8642350" cy="61805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rgbClr val="6699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Реализовано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на общую сумму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16 813,3 млн. рублей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92,5%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плана)</a:t>
            </a:r>
          </a:p>
        </p:txBody>
      </p:sp>
      <p:sp>
        <p:nvSpPr>
          <p:cNvPr id="5" name="Прямоугольник 10"/>
          <p:cNvSpPr>
            <a:spLocks noChangeArrowheads="1"/>
          </p:cNvSpPr>
          <p:nvPr/>
        </p:nvSpPr>
        <p:spPr bwMode="auto">
          <a:xfrm>
            <a:off x="7278509" y="3681412"/>
            <a:ext cx="1689419" cy="3059956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полномочий исполнительного органа 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577,3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муниципальными финансами 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1 51,7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распоряжение муниципальной собственностью 70,6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100" dirty="0"/>
          </a:p>
        </p:txBody>
      </p:sp>
      <p:sp>
        <p:nvSpPr>
          <p:cNvPr id="6" name="Прямоугольник 11"/>
          <p:cNvSpPr>
            <a:spLocks noChangeArrowheads="1"/>
          </p:cNvSpPr>
          <p:nvPr/>
        </p:nvSpPr>
        <p:spPr bwMode="auto">
          <a:xfrm>
            <a:off x="293510" y="3681411"/>
            <a:ext cx="1746250" cy="305995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образования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8 087,6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и сохранение культуры и искусства 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766,5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 и спорт 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434,1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Молодежная и семейная политика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116,7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12"/>
          <p:cNvSpPr>
            <a:spLocks noChangeArrowheads="1"/>
          </p:cNvSpPr>
          <p:nvPr/>
        </p:nvSpPr>
        <p:spPr bwMode="auto">
          <a:xfrm>
            <a:off x="2298524" y="3681411"/>
            <a:ext cx="2028825" cy="305995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100" dirty="0" smtClean="0"/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терроризма и экстремизма </a:t>
            </a: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2,0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осуществление мероприятий по 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мобподготовке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3,3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ЧС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53,2</a:t>
            </a: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100" dirty="0"/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100" dirty="0"/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600" b="0" dirty="0"/>
          </a:p>
        </p:txBody>
      </p:sp>
      <p:sp>
        <p:nvSpPr>
          <p:cNvPr id="8" name="Прямоугольник 13"/>
          <p:cNvSpPr>
            <a:spLocks noChangeArrowheads="1"/>
          </p:cNvSpPr>
          <p:nvPr/>
        </p:nvSpPr>
        <p:spPr bwMode="auto">
          <a:xfrm>
            <a:off x="4902024" y="3681411"/>
            <a:ext cx="2160587" cy="305995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 экономической активности 2 007,9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безопасности дорожного движения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3 279,6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Жилищно-коммунальное хозяйство  1 056,2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градостроительства  55,1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  151,5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000" dirty="0"/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000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293510" y="2773107"/>
            <a:ext cx="1746250" cy="789298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>
              <a:defRPr/>
            </a:pPr>
            <a:r>
              <a:rPr lang="ru-RU" sz="1600" b="1" dirty="0"/>
              <a:t>Социальной </a:t>
            </a:r>
            <a:r>
              <a:rPr lang="ru-RU" sz="1600" b="1" dirty="0" smtClean="0"/>
              <a:t>направленности -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9 404,9 млн.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238422" y="2773107"/>
            <a:ext cx="2088232" cy="789298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>
              <a:defRPr/>
            </a:pP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безопасных условий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жизнедеятельности – </a:t>
            </a:r>
          </a:p>
          <a:p>
            <a:pPr algn="ctr">
              <a:defRPr/>
            </a:pP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58,5 млн. руб</a:t>
            </a:r>
            <a:r>
              <a:rPr lang="ru-RU" sz="1300" dirty="0" smtClean="0"/>
              <a:t>.</a:t>
            </a:r>
            <a:endParaRPr lang="ru-RU" sz="1300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4902715" y="2773106"/>
            <a:ext cx="2160242" cy="789298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отраслей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экономики – </a:t>
            </a:r>
          </a:p>
          <a:p>
            <a:pPr algn="ctr"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6 550,3 млн. руб.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7310378" y="2811944"/>
            <a:ext cx="1657551" cy="789297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характера – 799,6 млн. руб.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20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 txBox="1">
            <a:spLocks noGrp="1"/>
          </p:cNvSpPr>
          <p:nvPr/>
        </p:nvSpPr>
        <p:spPr bwMode="auto">
          <a:xfrm>
            <a:off x="7182467" y="6332340"/>
            <a:ext cx="1905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ru-RU" altLang="en-US" sz="1400" b="0" dirty="0">
              <a:latin typeface="Times New Roman" pitchFamily="18" charset="0"/>
            </a:endParaRPr>
          </a:p>
        </p:txBody>
      </p:sp>
      <p:sp>
        <p:nvSpPr>
          <p:cNvPr id="3" name="Rectangle 242"/>
          <p:cNvSpPr txBox="1">
            <a:spLocks noChangeArrowheads="1"/>
          </p:cNvSpPr>
          <p:nvPr/>
        </p:nvSpPr>
        <p:spPr>
          <a:xfrm>
            <a:off x="1043608" y="836712"/>
            <a:ext cx="7369696" cy="432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altLang="ru-RU" sz="24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43"/>
          <p:cNvSpPr txBox="1">
            <a:spLocks noChangeArrowheads="1"/>
          </p:cNvSpPr>
          <p:nvPr/>
        </p:nvSpPr>
        <p:spPr>
          <a:xfrm>
            <a:off x="107504" y="1916832"/>
            <a:ext cx="9144000" cy="4248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itchFamily="2" charset="2"/>
              <a:buNone/>
              <a:defRPr/>
            </a:pPr>
            <a:r>
              <a:rPr lang="ru-RU" altLang="ru-RU" sz="2000" b="1" dirty="0" smtClean="0">
                <a:latin typeface="Times New Roman" panose="02020603050405020304" pitchFamily="18" charset="0"/>
              </a:rPr>
              <a:t>выше объема 2021 года на 27,6 %</a:t>
            </a:r>
            <a:endParaRPr lang="ru-RU" altLang="ru-RU" sz="2200" b="1" dirty="0" smtClean="0">
              <a:latin typeface="Times New Roman" panose="02020603050405020304" pitchFamily="18" charset="0"/>
            </a:endParaRPr>
          </a:p>
        </p:txBody>
      </p:sp>
      <p:sp>
        <p:nvSpPr>
          <p:cNvPr id="5" name="Text Box 250"/>
          <p:cNvSpPr txBox="1">
            <a:spLocks noChangeArrowheads="1"/>
          </p:cNvSpPr>
          <p:nvPr/>
        </p:nvSpPr>
        <p:spPr bwMode="auto">
          <a:xfrm>
            <a:off x="194291" y="2565107"/>
            <a:ext cx="2233613" cy="36163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184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образования,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    а именно:  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103 детских дошкольных учреждения, 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68 школ, 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внешкольных учреждений,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 центра  (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информационно-методический Центр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психолого-педагогической, медицинской и социальной помощи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ЛадьЯ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центра бухучета, обеспечивающих деятельность учреждений образования</a:t>
            </a:r>
            <a:endParaRPr lang="ru-RU" altLang="ru-RU" sz="1200" dirty="0">
              <a:latin typeface="Times New Roman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4" descr="du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706" y="2699744"/>
            <a:ext cx="3240087" cy="157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50"/>
          <p:cNvSpPr txBox="1">
            <a:spLocks noChangeArrowheads="1"/>
          </p:cNvSpPr>
          <p:nvPr/>
        </p:nvSpPr>
        <p:spPr bwMode="auto">
          <a:xfrm>
            <a:off x="6460155" y="2500431"/>
            <a:ext cx="2233612" cy="37702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образование 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 998,9 млн. рублей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образование   3 559,7 млн. рублей 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образование                   145,9 млн. рублей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молодежная политика  28,5 млн. рублей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персонифицированного финансирования   79,0 млн. рублей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инициативных программ  38,8 млн. рублей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в области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  191,5 млн. рублей </a:t>
            </a:r>
            <a:endParaRPr lang="ru-RU" altLang="ru-RU" sz="1200" dirty="0"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2648568" y="4535687"/>
            <a:ext cx="3619500" cy="7560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dirty="0"/>
              <a:t>В рамках МП «Развитие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800" dirty="0"/>
              <a:t>о</a:t>
            </a:r>
            <a:r>
              <a:rPr lang="ru-RU" altLang="ru-RU" sz="1800" dirty="0" smtClean="0"/>
              <a:t>бразования в городе Брянске»</a:t>
            </a:r>
            <a:endParaRPr lang="ru-RU" altLang="ru-RU" sz="1800" dirty="0"/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339549" y="6408511"/>
            <a:ext cx="8280400" cy="28218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сети образовательных учреждений направлено 1 045,1 млн. рублей</a:t>
            </a:r>
            <a:endParaRPr lang="ru-RU" alt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4291" y="260648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образование в 2022 году  </a:t>
            </a:r>
            <a:endParaRPr lang="ru-RU" alt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15517" y="1628800"/>
            <a:ext cx="2183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8 087,6 млн. рублей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59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 txBox="1">
            <a:spLocks noGrp="1"/>
          </p:cNvSpPr>
          <p:nvPr/>
        </p:nvSpPr>
        <p:spPr bwMode="auto">
          <a:xfrm>
            <a:off x="7239000" y="6302573"/>
            <a:ext cx="1905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ru-RU" altLang="en-US" sz="1400" b="0" dirty="0">
              <a:latin typeface="Times New Roman" pitchFamily="18" charset="0"/>
            </a:endParaRPr>
          </a:p>
        </p:txBody>
      </p:sp>
      <p:sp>
        <p:nvSpPr>
          <p:cNvPr id="3" name="Rectangle 242"/>
          <p:cNvSpPr txBox="1">
            <a:spLocks noChangeArrowheads="1"/>
          </p:cNvSpPr>
          <p:nvPr/>
        </p:nvSpPr>
        <p:spPr>
          <a:xfrm>
            <a:off x="251520" y="232592"/>
            <a:ext cx="8305800" cy="616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defRPr/>
            </a:pP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культуру в 2022 году</a:t>
            </a:r>
            <a:r>
              <a:rPr lang="ru-RU" alt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43"/>
          <p:cNvSpPr txBox="1">
            <a:spLocks noChangeArrowheads="1"/>
          </p:cNvSpPr>
          <p:nvPr/>
        </p:nvSpPr>
        <p:spPr>
          <a:xfrm>
            <a:off x="251520" y="1844824"/>
            <a:ext cx="8686800" cy="40524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itchFamily="2" charset="2"/>
              <a:buNone/>
              <a:defRPr/>
            </a:pPr>
            <a:r>
              <a:rPr lang="ru-RU" altLang="ru-RU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766,5  млн. рублей</a:t>
            </a:r>
            <a:r>
              <a:rPr lang="ru-RU" altLang="ru-RU" dirty="0" smtClean="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altLang="ru-RU" sz="2000" b="1" dirty="0" smtClean="0">
                <a:solidFill>
                  <a:srgbClr val="006600"/>
                </a:solidFill>
                <a:latin typeface="Times New Roman" panose="02020603050405020304" pitchFamily="18" charset="0"/>
              </a:rPr>
              <a:t> или ниже объема 2021 года  на 3,4%</a:t>
            </a:r>
          </a:p>
        </p:txBody>
      </p:sp>
      <p:sp>
        <p:nvSpPr>
          <p:cNvPr id="5" name="Text Box 252"/>
          <p:cNvSpPr txBox="1">
            <a:spLocks noChangeArrowheads="1"/>
          </p:cNvSpPr>
          <p:nvPr/>
        </p:nvSpPr>
        <p:spPr bwMode="auto">
          <a:xfrm flipH="1">
            <a:off x="7451725" y="3023762"/>
            <a:ext cx="1512888" cy="2246769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проект «Культурная среда» – 10,0 млн. рублей, Региональный проект «Творческие люди» – 0,15 тыс. рублей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256"/>
          <p:cNvSpPr>
            <a:spLocks noChangeArrowheads="1"/>
          </p:cNvSpPr>
          <p:nvPr/>
        </p:nvSpPr>
        <p:spPr bwMode="auto">
          <a:xfrm>
            <a:off x="755576" y="1844824"/>
            <a:ext cx="457200" cy="592386"/>
          </a:xfrm>
          <a:prstGeom prst="curvedRightArrow">
            <a:avLst>
              <a:gd name="adj1" fmla="val 26667"/>
              <a:gd name="adj2" fmla="val 53333"/>
              <a:gd name="adj3" fmla="val 33333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  <p:sp>
        <p:nvSpPr>
          <p:cNvPr id="7" name="AutoShape 257"/>
          <p:cNvSpPr>
            <a:spLocks noChangeArrowheads="1"/>
          </p:cNvSpPr>
          <p:nvPr/>
        </p:nvSpPr>
        <p:spPr bwMode="auto">
          <a:xfrm>
            <a:off x="7960519" y="1844824"/>
            <a:ext cx="457200" cy="592386"/>
          </a:xfrm>
          <a:prstGeom prst="curvedLeftArrow">
            <a:avLst>
              <a:gd name="adj1" fmla="val 23333"/>
              <a:gd name="adj2" fmla="val 46667"/>
              <a:gd name="adj3" fmla="val 33333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  <p:sp>
        <p:nvSpPr>
          <p:cNvPr id="8" name="AutoShape 258"/>
          <p:cNvSpPr>
            <a:spLocks noChangeArrowheads="1"/>
          </p:cNvSpPr>
          <p:nvPr/>
        </p:nvSpPr>
        <p:spPr bwMode="auto">
          <a:xfrm>
            <a:off x="4426948" y="2898868"/>
            <a:ext cx="540084" cy="161229"/>
          </a:xfrm>
          <a:prstGeom prst="downArrow">
            <a:avLst>
              <a:gd name="adj1" fmla="val 50000"/>
              <a:gd name="adj2" fmla="val 33333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  <p:sp>
        <p:nvSpPr>
          <p:cNvPr id="9" name="Прямоугольник 14"/>
          <p:cNvSpPr>
            <a:spLocks noChangeArrowheads="1"/>
          </p:cNvSpPr>
          <p:nvPr/>
        </p:nvSpPr>
        <p:spPr bwMode="auto">
          <a:xfrm>
            <a:off x="251522" y="2648789"/>
            <a:ext cx="1728190" cy="3754874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развитие инфраструктуры учреждений культуры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672,3 млн. рублей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(содержание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5-ти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 искусств,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хоровой, художественной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хореографической школы, 2-х централизованных систем библиотек, 7-ми Дворцов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домов культуры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выставочного зала, парков и концертных организаций)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2267746" y="3127637"/>
            <a:ext cx="1512167" cy="1815882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досуга и обеспечение жителей города услугами организаций культуры –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56,7 млн. рублей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20"/>
          <p:cNvSpPr txBox="1">
            <a:spLocks noChangeArrowheads="1"/>
          </p:cNvSpPr>
          <p:nvPr/>
        </p:nvSpPr>
        <p:spPr bwMode="auto">
          <a:xfrm>
            <a:off x="5724129" y="3127637"/>
            <a:ext cx="1440159" cy="1600438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Поддержание одаренных детей, работников культуры и искусства – 2,7 млн. рублей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4" descr="D:\Мои документы\Додонова\2021\ОТЧЕТ_2020\картинки\G49nK1q4bo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9933" y="5359382"/>
            <a:ext cx="3952967" cy="1228947"/>
          </a:xfrm>
          <a:prstGeom prst="rect">
            <a:avLst/>
          </a:prstGeom>
          <a:noFill/>
        </p:spPr>
      </p:pic>
      <p:sp>
        <p:nvSpPr>
          <p:cNvPr id="13" name="AutoShape 258"/>
          <p:cNvSpPr>
            <a:spLocks noChangeArrowheads="1"/>
          </p:cNvSpPr>
          <p:nvPr/>
        </p:nvSpPr>
        <p:spPr bwMode="auto">
          <a:xfrm>
            <a:off x="6195455" y="2898868"/>
            <a:ext cx="497506" cy="181879"/>
          </a:xfrm>
          <a:prstGeom prst="downArrow">
            <a:avLst>
              <a:gd name="adj1" fmla="val 50000"/>
              <a:gd name="adj2" fmla="val 33333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  <p:sp>
        <p:nvSpPr>
          <p:cNvPr id="14" name="TextBox 20"/>
          <p:cNvSpPr txBox="1">
            <a:spLocks noChangeArrowheads="1"/>
          </p:cNvSpPr>
          <p:nvPr/>
        </p:nvSpPr>
        <p:spPr bwMode="auto">
          <a:xfrm>
            <a:off x="3909094" y="3127637"/>
            <a:ext cx="1671018" cy="2031325"/>
          </a:xfrm>
          <a:prstGeom prst="rect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архив – 10,6 млн. рублей, руководство и управление в сфере установленных функций – 13,9 млн. рублей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AutoShape 258"/>
          <p:cNvSpPr>
            <a:spLocks noChangeArrowheads="1"/>
          </p:cNvSpPr>
          <p:nvPr/>
        </p:nvSpPr>
        <p:spPr bwMode="auto">
          <a:xfrm>
            <a:off x="2733675" y="2898868"/>
            <a:ext cx="526367" cy="161229"/>
          </a:xfrm>
          <a:prstGeom prst="downArrow">
            <a:avLst>
              <a:gd name="adj1" fmla="val 50000"/>
              <a:gd name="adj2" fmla="val 33333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</p:spTree>
    <p:extLst>
      <p:ext uri="{BB962C8B-B14F-4D97-AF65-F5344CB8AC3E}">
        <p14:creationId xmlns:p14="http://schemas.microsoft.com/office/powerpoint/2010/main" val="268364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3238500" y="1828125"/>
            <a:ext cx="2971800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434,1</a:t>
            </a:r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ru-RU" sz="28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  <a:endParaRPr lang="ru-RU" sz="28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250825" y="2719386"/>
            <a:ext cx="2933700" cy="64889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деятельность</a:t>
            </a:r>
          </a:p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ДЮСШ</a:t>
            </a: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6210300" y="2665809"/>
            <a:ext cx="2933700" cy="809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Развитие массового  </a:t>
            </a:r>
          </a:p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спорта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FF00"/>
              </a:solidFill>
              <a:latin typeface="Arial"/>
              <a:cs typeface="Arial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539750" y="4069556"/>
            <a:ext cx="2952750" cy="756047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dirty="0" smtClean="0"/>
              <a:t>242,6 млн. рублей</a:t>
            </a:r>
            <a:endParaRPr lang="ru-RU" altLang="ru-RU" sz="1600" b="0" dirty="0"/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250825" y="4879180"/>
            <a:ext cx="3455988" cy="1790180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200" b="0" dirty="0" smtClean="0"/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Иные </a:t>
            </a:r>
            <a:r>
              <a:rPr lang="ru-RU" altLang="ru-RU" sz="1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2,3 млн. рублей: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-капитальный ремонт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МБУ СШОР «Спартаковец»,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МБУ СШ по шашкам и шахматам –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1,8 млн. рублей,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-обеспечение безопасности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и др. расходы –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0,4 млн. рублей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5651500" y="4890794"/>
            <a:ext cx="3241675" cy="1850573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2200" b="0" dirty="0"/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050" b="0" dirty="0"/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050" b="0" dirty="0" smtClean="0"/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050" b="0" dirty="0"/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-иные субсидии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5,0 млн. рубле</a:t>
            </a: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-спортивные праздники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1,7 млн. рублей,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-комплекс ГТО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1,3 млн. рублей,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-инвестиции СОК «</a:t>
            </a:r>
            <a:r>
              <a:rPr lang="ru-RU" altLang="ru-RU" sz="12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Бежицкий</a:t>
            </a: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12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Фокинский</a:t>
            </a: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-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43,1 млн. рублей</a:t>
            </a: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-оснащение МАУ «Спартак» –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26,8 млн. рублей</a:t>
            </a: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-развитие МТБ (спортоборудование,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нвентарь, экипировка) –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0,9 млн. рублей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1400" b="0" dirty="0"/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ru-RU" altLang="ru-RU" sz="2200" b="0" dirty="0"/>
          </a:p>
        </p:txBody>
      </p:sp>
      <p:sp>
        <p:nvSpPr>
          <p:cNvPr id="11" name="WordArt 12"/>
          <p:cNvSpPr>
            <a:spLocks noChangeArrowheads="1" noChangeShapeType="1" noTextEdit="1"/>
          </p:cNvSpPr>
          <p:nvPr/>
        </p:nvSpPr>
        <p:spPr bwMode="auto">
          <a:xfrm>
            <a:off x="539750" y="3529012"/>
            <a:ext cx="2519363" cy="3500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Arial"/>
                <a:cs typeface="Arial"/>
              </a:rPr>
              <a:t>242,6 </a:t>
            </a:r>
            <a:r>
              <a:rPr lang="ru-RU" sz="32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Arial"/>
                <a:cs typeface="Arial"/>
              </a:rPr>
              <a:t>млн.р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Arial"/>
                <a:cs typeface="Arial"/>
              </a:rPr>
              <a:t>.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9CC00"/>
              </a:solidFill>
              <a:latin typeface="Arial"/>
              <a:cs typeface="Arial"/>
            </a:endParaRPr>
          </a:p>
        </p:txBody>
      </p:sp>
      <p:sp>
        <p:nvSpPr>
          <p:cNvPr id="12" name="WordArt 13"/>
          <p:cNvSpPr>
            <a:spLocks noChangeArrowheads="1" noChangeShapeType="1" noTextEdit="1"/>
          </p:cNvSpPr>
          <p:nvPr/>
        </p:nvSpPr>
        <p:spPr bwMode="auto">
          <a:xfrm>
            <a:off x="6516688" y="3583780"/>
            <a:ext cx="2228850" cy="3500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Arial"/>
                <a:cs typeface="Arial"/>
              </a:rPr>
              <a:t>139,4 </a:t>
            </a:r>
            <a:r>
              <a:rPr lang="ru-RU" sz="32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Arial"/>
                <a:cs typeface="Arial"/>
              </a:rPr>
              <a:t>млн.р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Arial"/>
                <a:cs typeface="Arial"/>
              </a:rPr>
              <a:t>.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9CC00"/>
              </a:solidFill>
              <a:latin typeface="Arial"/>
              <a:cs typeface="Arial"/>
            </a:endParaRPr>
          </a:p>
        </p:txBody>
      </p:sp>
      <p:pic>
        <p:nvPicPr>
          <p:cNvPr id="13" name="Picture 14" descr="i?id=08b0e6743f162bcda493b913881c293b-40-1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4555330"/>
            <a:ext cx="14112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5742018" y="4066866"/>
            <a:ext cx="2952750" cy="756047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600" dirty="0" smtClean="0"/>
              <a:t>60,6 млн. рублей</a:t>
            </a:r>
            <a:endParaRPr lang="ru-RU" altLang="ru-RU" sz="1600" b="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250" y="2698662"/>
            <a:ext cx="2203768" cy="118039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26590" y="227370"/>
            <a:ext cx="8839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«Физическая культура и спорт»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0" y="1283568"/>
            <a:ext cx="8991600" cy="662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alt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AutoShape 256"/>
          <p:cNvSpPr>
            <a:spLocks noChangeArrowheads="1"/>
          </p:cNvSpPr>
          <p:nvPr/>
        </p:nvSpPr>
        <p:spPr bwMode="auto">
          <a:xfrm>
            <a:off x="1936446" y="1980684"/>
            <a:ext cx="457200" cy="592386"/>
          </a:xfrm>
          <a:prstGeom prst="curvedRightArrow">
            <a:avLst>
              <a:gd name="adj1" fmla="val 26667"/>
              <a:gd name="adj2" fmla="val 53333"/>
              <a:gd name="adj3" fmla="val 33333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  <p:sp>
        <p:nvSpPr>
          <p:cNvPr id="19" name="AutoShape 257"/>
          <p:cNvSpPr>
            <a:spLocks noChangeArrowheads="1"/>
          </p:cNvSpPr>
          <p:nvPr/>
        </p:nvSpPr>
        <p:spPr bwMode="auto">
          <a:xfrm>
            <a:off x="7218393" y="2027313"/>
            <a:ext cx="457200" cy="592386"/>
          </a:xfrm>
          <a:prstGeom prst="curvedLeftArrow">
            <a:avLst>
              <a:gd name="adj1" fmla="val 23333"/>
              <a:gd name="adj2" fmla="val 46667"/>
              <a:gd name="adj3" fmla="val 33333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/>
          </a:p>
        </p:txBody>
      </p:sp>
    </p:spTree>
    <p:extLst>
      <p:ext uri="{BB962C8B-B14F-4D97-AF65-F5344CB8AC3E}">
        <p14:creationId xmlns:p14="http://schemas.microsoft.com/office/powerpoint/2010/main" val="363768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3132139" y="1844824"/>
            <a:ext cx="2736850" cy="1782366"/>
          </a:xfrm>
          <a:prstGeom prst="octagon">
            <a:avLst>
              <a:gd name="adj" fmla="val 29287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dirty="0" smtClean="0"/>
              <a:t>4 487,3</a:t>
            </a:r>
            <a:endParaRPr lang="ru-RU" altLang="ru-RU" dirty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dirty="0"/>
              <a:t>м</a:t>
            </a:r>
            <a:r>
              <a:rPr lang="ru-RU" altLang="ru-RU" dirty="0" smtClean="0"/>
              <a:t>лн. рублей</a:t>
            </a:r>
            <a:endParaRPr lang="ru-RU" altLang="ru-RU" dirty="0"/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323851" y="2709218"/>
            <a:ext cx="2305050" cy="1458516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МП «Повышение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 дорожного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–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3 279,6 млн. рублей.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3276601" y="3951041"/>
            <a:ext cx="2305050" cy="1458515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МП «Формирование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современной городской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среды» –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151,5 млн. рублей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6372226" y="2709218"/>
            <a:ext cx="2305050" cy="1458516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МП «Жилищно-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коммунальное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хозяйство» -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1 056,2 млн. рублей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H="1">
            <a:off x="2627315" y="3086647"/>
            <a:ext cx="504825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5867402" y="3086647"/>
            <a:ext cx="504825" cy="216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>
            <a:off x="4500564" y="3627190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97" y="4358594"/>
            <a:ext cx="2436088" cy="1374661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864" y="4358595"/>
            <a:ext cx="2763551" cy="1374660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2" name="TextBox 11"/>
          <p:cNvSpPr txBox="1"/>
          <p:nvPr/>
        </p:nvSpPr>
        <p:spPr>
          <a:xfrm>
            <a:off x="310636" y="188640"/>
            <a:ext cx="8725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Жилищно-коммунальное хозяйство в рамках </a:t>
            </a: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05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2F8A72EA-95D7-4E51-90F9-09CAB3D44E5E}"/>
              </a:ext>
            </a:extLst>
          </p:cNvPr>
          <p:cNvSpPr/>
          <p:nvPr/>
        </p:nvSpPr>
        <p:spPr>
          <a:xfrm>
            <a:off x="433318" y="285676"/>
            <a:ext cx="87552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189">
              <a:defRPr/>
            </a:pPr>
            <a:r>
              <a:rPr lang="ru-RU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ОСНОВНЫЕ ПАРАМЕТРЫ БЮДЖЕТА ГОРОДА БРЯНСКА</a:t>
            </a:r>
            <a:endParaRPr lang="ru-RU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" name="Номер слайда 7"/>
          <p:cNvSpPr txBox="1">
            <a:spLocks/>
          </p:cNvSpPr>
          <p:nvPr/>
        </p:nvSpPr>
        <p:spPr>
          <a:xfrm>
            <a:off x="8820472" y="710140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F39995-16CF-4D62-BCE6-FD7BF02B238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2398360" y="2167748"/>
            <a:ext cx="2840733" cy="59542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/>
            <a:lightRig rig="contrasting" dir="t"/>
          </a:scene3d>
          <a:sp3d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b="1" dirty="0" smtClean="0">
                <a:latin typeface="Arial Black" panose="020B0A04020102020204" pitchFamily="34" charset="0"/>
                <a:ea typeface="Tahoma" pitchFamily="34" charset="0"/>
                <a:cs typeface="Tahoma" pitchFamily="34" charset="0"/>
              </a:rPr>
              <a:t>ФАКТ</a:t>
            </a:r>
            <a:endParaRPr lang="ru-RU" sz="1300" b="1" dirty="0">
              <a:latin typeface="Arial Black" panose="020B0A040201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398361" y="1637555"/>
            <a:ext cx="3445376" cy="54600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  <a:scene3d>
            <a:camera prst="orthographicFront"/>
            <a:lightRig rig="contrasting" dir="t"/>
          </a:scene3d>
          <a:sp3d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300" b="1" dirty="0" smtClean="0">
              <a:latin typeface="Arial Black" panose="020B0A04020102020204" pitchFamily="34" charset="0"/>
              <a:ea typeface="Tahoma" pitchFamily="34" charset="0"/>
              <a:cs typeface="Aharoni" panose="02010803020104030203" pitchFamily="2" charset="-79"/>
            </a:endParaRPr>
          </a:p>
          <a:p>
            <a:r>
              <a:rPr lang="ru-RU" sz="1300" b="1" dirty="0" smtClean="0">
                <a:latin typeface="Arial Black" panose="020B0A04020102020204" pitchFamily="34" charset="0"/>
                <a:ea typeface="Tahoma" pitchFamily="34" charset="0"/>
                <a:cs typeface="Aharoni" panose="02010803020104030203" pitchFamily="2" charset="-79"/>
              </a:rPr>
              <a:t>ПЛАН</a:t>
            </a:r>
            <a:endParaRPr lang="ru-RU" sz="1300" b="1" dirty="0">
              <a:latin typeface="Arial Black" panose="020B0A04020102020204" pitchFamily="34" charset="0"/>
              <a:ea typeface="Tahoma" pitchFamily="34" charset="0"/>
              <a:cs typeface="Aharoni" panose="02010803020104030203" pitchFamily="2" charset="-79"/>
            </a:endParaRPr>
          </a:p>
          <a:p>
            <a:endParaRPr lang="ru-RU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6" name="Picture 5" descr="D:\Users\Veremeychuk\Downloads\Document-edit_icon-icon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0528" y="3070949"/>
            <a:ext cx="440422" cy="498271"/>
          </a:xfrm>
          <a:prstGeom prst="rect">
            <a:avLst/>
          </a:prstGeom>
          <a:noFill/>
        </p:spPr>
      </p:pic>
      <p:sp>
        <p:nvSpPr>
          <p:cNvPr id="53" name="Прямоугольник 52"/>
          <p:cNvSpPr/>
          <p:nvPr/>
        </p:nvSpPr>
        <p:spPr>
          <a:xfrm>
            <a:off x="2398360" y="2915150"/>
            <a:ext cx="3871573" cy="57423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/>
            <a:lightRig rig="contrasting" dir="t"/>
          </a:scene3d>
          <a:sp3d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300" b="1" dirty="0" smtClean="0">
              <a:latin typeface="Arial Black" panose="020B0A04020102020204" pitchFamily="34" charset="0"/>
              <a:ea typeface="Tahoma" pitchFamily="34" charset="0"/>
              <a:cs typeface="Aharoni" panose="02010803020104030203" pitchFamily="2" charset="-79"/>
            </a:endParaRPr>
          </a:p>
          <a:p>
            <a:r>
              <a:rPr lang="ru-RU" sz="1300" b="1" dirty="0" smtClean="0">
                <a:latin typeface="Arial Black" panose="020B0A04020102020204" pitchFamily="34" charset="0"/>
                <a:ea typeface="Tahoma" pitchFamily="34" charset="0"/>
                <a:cs typeface="Aharoni" panose="02010803020104030203" pitchFamily="2" charset="-79"/>
              </a:rPr>
              <a:t>ПЛАН</a:t>
            </a:r>
            <a:endParaRPr lang="ru-RU" sz="1300" b="1" dirty="0">
              <a:latin typeface="Arial Black" panose="020B0A04020102020204" pitchFamily="34" charset="0"/>
              <a:ea typeface="Tahoma" pitchFamily="34" charset="0"/>
              <a:cs typeface="Aharoni" panose="02010803020104030203" pitchFamily="2" charset="-79"/>
            </a:endParaRPr>
          </a:p>
          <a:p>
            <a:endParaRPr lang="ru-RU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398360" y="3489383"/>
            <a:ext cx="2980573" cy="5742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/>
            <a:lightRig rig="contrasting" dir="t"/>
          </a:scene3d>
          <a:sp3d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b="1" dirty="0">
                <a:latin typeface="Arial Black" panose="020B0A04020102020204" pitchFamily="34" charset="0"/>
                <a:ea typeface="Tahoma" pitchFamily="34" charset="0"/>
                <a:cs typeface="Tahoma" pitchFamily="34" charset="0"/>
              </a:rPr>
              <a:t>ФАКТ</a:t>
            </a:r>
          </a:p>
          <a:p>
            <a:endParaRPr lang="ru-RU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3634" y="1891172"/>
            <a:ext cx="1877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ДОХОДЫ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7876" y="3225146"/>
            <a:ext cx="2008691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>
                <a:rot lat="0" lon="0" rev="600000"/>
              </a:lightRig>
            </a:scene3d>
          </a:bodyPr>
          <a:lstStyle/>
          <a:p>
            <a:pPr algn="ctr"/>
            <a:r>
              <a:rPr lang="ru-RU" sz="3200" b="1" dirty="0">
                <a:ln w="11430"/>
                <a:solidFill>
                  <a:schemeClr val="bg2">
                    <a:lumMod val="50000"/>
                    <a:alpha val="9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РАСХОДЫ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3909" y="1705819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17 688,8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64689" y="2240422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16 522,1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39093" y="3032989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18 313,1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69755" y="3569220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16 937,3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5247037" y="4063616"/>
            <a:ext cx="0" cy="56860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892080" y="2225393"/>
            <a:ext cx="30737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Запланированный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624,3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78933" y="4100448"/>
            <a:ext cx="28294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Фактический дефицит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-415,2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5860792" y="1637555"/>
            <a:ext cx="0" cy="1267517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247037" y="2183559"/>
            <a:ext cx="0" cy="721513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560033052"/>
              </p:ext>
            </p:extLst>
          </p:nvPr>
        </p:nvGraphicFramePr>
        <p:xfrm>
          <a:off x="-5719" y="4613873"/>
          <a:ext cx="9143999" cy="2213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394334" y="1522139"/>
            <a:ext cx="851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млн.руб</a:t>
            </a:r>
            <a:r>
              <a:rPr lang="ru-RU" sz="10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.</a:t>
            </a:r>
            <a:endParaRPr lang="ru-RU" sz="10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4603787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34815" y="1587103"/>
            <a:ext cx="8417247" cy="56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экономической активности</a:t>
            </a:r>
          </a:p>
        </p:txBody>
      </p:sp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571339" y="3501627"/>
            <a:ext cx="2952750" cy="183594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выделено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бюджета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города-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2 007,9 </a:t>
            </a:r>
            <a:r>
              <a:rPr lang="ru-RU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4387690" y="3393280"/>
            <a:ext cx="4321175" cy="918158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транспортного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обслуживания – 1 992,2 </a:t>
            </a:r>
            <a:r>
              <a:rPr lang="ru-RU" altLang="ru-RU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4316252" y="5446059"/>
            <a:ext cx="4248150" cy="1079285"/>
          </a:xfrm>
          <a:prstGeom prst="ellipse">
            <a:avLst/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жильем граждан,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уволенных с военной службы – 1,8 </a:t>
            </a:r>
            <a:r>
              <a:rPr lang="ru-RU" altLang="ru-RU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altLang="ru-RU" sz="1400" b="0" dirty="0" smtClean="0"/>
              <a:t>.</a:t>
            </a:r>
            <a:endParaRPr lang="ru-RU" altLang="ru-RU" sz="1400" b="0" dirty="0"/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 flipV="1">
            <a:off x="2803364" y="2961083"/>
            <a:ext cx="1944688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3524090" y="4581525"/>
            <a:ext cx="936625" cy="2699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3019265" y="5122068"/>
            <a:ext cx="1655763" cy="485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4387689" y="2232029"/>
            <a:ext cx="4248150" cy="892172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малого и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 предпринимательства – 0,1 млн. руб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4459127" y="4577054"/>
            <a:ext cx="4032250" cy="760517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жильем молодых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 – 13,8 </a:t>
            </a:r>
            <a:r>
              <a:rPr lang="ru-RU" altLang="ru-RU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flipV="1">
            <a:off x="3308190" y="3717131"/>
            <a:ext cx="1152525" cy="26908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2" name="Picture 9" descr="MediusInf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65" y="5446059"/>
            <a:ext cx="2088232" cy="971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39" y="2013526"/>
            <a:ext cx="2852090" cy="1379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73771" y="204355"/>
            <a:ext cx="7637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экономической активности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183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865753300"/>
              </p:ext>
            </p:extLst>
          </p:nvPr>
        </p:nvGraphicFramePr>
        <p:xfrm>
          <a:off x="354046" y="2491155"/>
          <a:ext cx="8251961" cy="3900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00406" y="250834"/>
            <a:ext cx="780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endPos="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«Управление муниципальными финансами города Брянска»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endPos="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08304" y="1844824"/>
            <a:ext cx="1513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336699"/>
                </a:solidFill>
                <a:latin typeface="Arial Narrow" panose="020B0606020202030204" pitchFamily="34" charset="0"/>
              </a:rPr>
              <a:t>млн. руб.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498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51520" y="188640"/>
            <a:ext cx="9144000" cy="789552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Сокращение расходов на обслуживание </a:t>
            </a:r>
            <a:b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муниципального долга в 2022 году</a:t>
            </a: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2497782" y="2799549"/>
            <a:ext cx="4004418" cy="615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0" tIns="45715" rIns="91430" bIns="45715" anchor="ctr"/>
          <a:lstStyle/>
          <a:p>
            <a:pPr>
              <a:defRPr/>
            </a:pPr>
            <a:r>
              <a:rPr lang="ru-RU" altLang="ru-RU" dirty="0">
                <a:solidFill>
                  <a:srgbClr val="008000"/>
                </a:solidFill>
                <a:latin typeface="Arial Black" pitchFamily="34" charset="0"/>
              </a:rPr>
              <a:t>-39,7% или на 77,5 млн. руб.</a:t>
            </a:r>
          </a:p>
          <a:p>
            <a:pPr eaLnBrk="1" hangingPunct="1">
              <a:defRPr/>
            </a:pPr>
            <a:endParaRPr lang="ru-RU" sz="1800" dirty="0">
              <a:solidFill>
                <a:srgbClr val="00CC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AutoShape 15"/>
          <p:cNvSpPr>
            <a:spLocks noChangeArrowheads="1"/>
          </p:cNvSpPr>
          <p:nvPr/>
        </p:nvSpPr>
        <p:spPr bwMode="auto">
          <a:xfrm>
            <a:off x="2619659" y="2838200"/>
            <a:ext cx="1000125" cy="269081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>
              <a:solidFill>
                <a:srgbClr val="0033CC"/>
              </a:solidFill>
              <a:latin typeface="Arial Black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>
              <a:solidFill>
                <a:srgbClr val="0033CC"/>
              </a:solidFill>
              <a:latin typeface="Arial Black" pitchFamily="34" charset="0"/>
            </a:endParaRP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auto">
          <a:xfrm rot="10800000" flipH="1" flipV="1">
            <a:off x="828675" y="4777644"/>
            <a:ext cx="1223963" cy="58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>
              <a:solidFill>
                <a:srgbClr val="800000"/>
              </a:solidFill>
              <a:latin typeface="Arial Black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>
              <a:solidFill>
                <a:srgbClr val="800000"/>
              </a:solidFill>
              <a:latin typeface="Arial Black" pitchFamily="34" charset="0"/>
            </a:endParaRPr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auto">
          <a:xfrm>
            <a:off x="2987825" y="3291739"/>
            <a:ext cx="1000125" cy="269081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600" dirty="0">
              <a:solidFill>
                <a:srgbClr val="008000"/>
              </a:solidFill>
              <a:latin typeface="Arial Black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382" y="3501008"/>
            <a:ext cx="2091877" cy="2236363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0" name="Picture 10" descr="Новости онлайн - Ново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6" y="3501008"/>
            <a:ext cx="2303463" cy="223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Объект 10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27457463"/>
              </p:ext>
            </p:extLst>
          </p:nvPr>
        </p:nvGraphicFramePr>
        <p:xfrm>
          <a:off x="2339752" y="3560820"/>
          <a:ext cx="4532312" cy="215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6" name="Лист" r:id="rId6" imgW="4526348" imgH="2148768" progId="Excel.Sheet.8">
                  <p:embed/>
                </p:oleObj>
              </mc:Choice>
              <mc:Fallback>
                <p:oleObj name="Лист" r:id="rId6" imgW="4526348" imgH="2148768" progId="Excel.Sheet.8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3560820"/>
                        <a:ext cx="4532312" cy="215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AutoShape 16"/>
          <p:cNvSpPr>
            <a:spLocks noChangeArrowheads="1"/>
          </p:cNvSpPr>
          <p:nvPr/>
        </p:nvSpPr>
        <p:spPr bwMode="auto">
          <a:xfrm rot="1446009">
            <a:off x="4499694" y="3900885"/>
            <a:ext cx="982883" cy="208359"/>
          </a:xfrm>
          <a:prstGeom prst="rightArrow">
            <a:avLst>
              <a:gd name="adj1" fmla="val 50000"/>
              <a:gd name="adj2" fmla="val 88057"/>
            </a:avLst>
          </a:prstGeom>
          <a:solidFill>
            <a:srgbClr val="008000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b="0">
              <a:solidFill>
                <a:srgbClr val="33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8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网chenying0907出品 54">
            <a:extLst>
              <a:ext uri="{FF2B5EF4-FFF2-40B4-BE49-F238E27FC236}">
                <a16:creationId xmlns="" xmlns:a16="http://schemas.microsoft.com/office/drawing/2014/main" id="{7D443B15-C17E-4D5E-A631-386A544D46C6}"/>
              </a:ext>
            </a:extLst>
          </p:cNvPr>
          <p:cNvGrpSpPr/>
          <p:nvPr/>
        </p:nvGrpSpPr>
        <p:grpSpPr>
          <a:xfrm>
            <a:off x="5900526" y="4369191"/>
            <a:ext cx="1706993" cy="1707224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网chenying0907出品 60">
              <a:extLst>
                <a:ext uri="{FF2B5EF4-FFF2-40B4-BE49-F238E27FC236}">
                  <a16:creationId xmlns="" xmlns:a16="http://schemas.microsoft.com/office/drawing/2014/main" id="{AE0AD5E5-51CF-4FC9-ABF3-274346CA1A8C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" name="网chenying0907出品 61">
              <a:extLst>
                <a:ext uri="{FF2B5EF4-FFF2-40B4-BE49-F238E27FC236}">
                  <a16:creationId xmlns="" xmlns:a16="http://schemas.microsoft.com/office/drawing/2014/main" id="{EC6FBF1D-33E3-479C-8B8B-CC0BB0FF3CCB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5" name="网chenying0907出品 63">
              <a:extLst>
                <a:ext uri="{FF2B5EF4-FFF2-40B4-BE49-F238E27FC236}">
                  <a16:creationId xmlns="" xmlns:a16="http://schemas.microsoft.com/office/drawing/2014/main" id="{26907AED-6346-420B-9479-A5EFB37322B7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" name="网chenying0907出品 54">
            <a:extLst>
              <a:ext uri="{FF2B5EF4-FFF2-40B4-BE49-F238E27FC236}">
                <a16:creationId xmlns="" xmlns:a16="http://schemas.microsoft.com/office/drawing/2014/main" id="{7D443B15-C17E-4D5E-A631-386A544D46C6}"/>
              </a:ext>
            </a:extLst>
          </p:cNvPr>
          <p:cNvGrpSpPr/>
          <p:nvPr/>
        </p:nvGrpSpPr>
        <p:grpSpPr>
          <a:xfrm>
            <a:off x="4326951" y="3207790"/>
            <a:ext cx="1706993" cy="1707224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网chenying0907出品 60">
              <a:extLst>
                <a:ext uri="{FF2B5EF4-FFF2-40B4-BE49-F238E27FC236}">
                  <a16:creationId xmlns="" xmlns:a16="http://schemas.microsoft.com/office/drawing/2014/main" id="{AE0AD5E5-51CF-4FC9-ABF3-274346CA1A8C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8" name="网chenying0907出品 61">
              <a:extLst>
                <a:ext uri="{FF2B5EF4-FFF2-40B4-BE49-F238E27FC236}">
                  <a16:creationId xmlns="" xmlns:a16="http://schemas.microsoft.com/office/drawing/2014/main" id="{EC6FBF1D-33E3-479C-8B8B-CC0BB0FF3CCB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网chenying0907出品 63">
              <a:extLst>
                <a:ext uri="{FF2B5EF4-FFF2-40B4-BE49-F238E27FC236}">
                  <a16:creationId xmlns="" xmlns:a16="http://schemas.microsoft.com/office/drawing/2014/main" id="{26907AED-6346-420B-9479-A5EFB37322B7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0" name="网chenying0907出品 54">
            <a:extLst>
              <a:ext uri="{FF2B5EF4-FFF2-40B4-BE49-F238E27FC236}">
                <a16:creationId xmlns="" xmlns:a16="http://schemas.microsoft.com/office/drawing/2014/main" id="{7D443B15-C17E-4D5E-A631-386A544D46C6}"/>
              </a:ext>
            </a:extLst>
          </p:cNvPr>
          <p:cNvGrpSpPr/>
          <p:nvPr/>
        </p:nvGrpSpPr>
        <p:grpSpPr>
          <a:xfrm>
            <a:off x="2683932" y="3877351"/>
            <a:ext cx="1706993" cy="1707224"/>
            <a:chOff x="5076056" y="2996952"/>
            <a:chExt cx="1800200" cy="18002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" name="网chenying0907出品 60">
              <a:extLst>
                <a:ext uri="{FF2B5EF4-FFF2-40B4-BE49-F238E27FC236}">
                  <a16:creationId xmlns="" xmlns:a16="http://schemas.microsoft.com/office/drawing/2014/main" id="{AE0AD5E5-51CF-4FC9-ABF3-274346CA1A8C}"/>
                </a:ext>
              </a:extLst>
            </p:cNvPr>
            <p:cNvSpPr/>
            <p:nvPr/>
          </p:nvSpPr>
          <p:spPr>
            <a:xfrm>
              <a:off x="5076056" y="2996952"/>
              <a:ext cx="1800200" cy="18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2" name="网chenying0907出品 61">
              <a:extLst>
                <a:ext uri="{FF2B5EF4-FFF2-40B4-BE49-F238E27FC236}">
                  <a16:creationId xmlns="" xmlns:a16="http://schemas.microsoft.com/office/drawing/2014/main" id="{EC6FBF1D-33E3-479C-8B8B-CC0BB0FF3CCB}"/>
                </a:ext>
              </a:extLst>
            </p:cNvPr>
            <p:cNvSpPr/>
            <p:nvPr/>
          </p:nvSpPr>
          <p:spPr>
            <a:xfrm>
              <a:off x="5270130" y="3191026"/>
              <a:ext cx="1412052" cy="141205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网chenying0907出品 63">
              <a:extLst>
                <a:ext uri="{FF2B5EF4-FFF2-40B4-BE49-F238E27FC236}">
                  <a16:creationId xmlns="" xmlns:a16="http://schemas.microsoft.com/office/drawing/2014/main" id="{26907AED-6346-420B-9479-A5EFB37322B7}"/>
                </a:ext>
              </a:extLst>
            </p:cNvPr>
            <p:cNvSpPr/>
            <p:nvPr/>
          </p:nvSpPr>
          <p:spPr>
            <a:xfrm>
              <a:off x="5690650" y="3611546"/>
              <a:ext cx="571013" cy="57101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251844" y="332656"/>
            <a:ext cx="6079371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НАЦИОНАЛЬНЫХ ПРОЕКТОВ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33824" y="1883832"/>
            <a:ext cx="6635578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 </a:t>
            </a:r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CCB32D1A-C350-4449-B81A-F1886A7ED552}"/>
              </a:ext>
            </a:extLst>
          </p:cNvPr>
          <p:cNvSpPr/>
          <p:nvPr/>
        </p:nvSpPr>
        <p:spPr>
          <a:xfrm>
            <a:off x="6276334" y="2244431"/>
            <a:ext cx="1267875" cy="47818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accent6"/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5A892C0F-0900-4E39-B2D8-1D77BE49C9AC}"/>
              </a:ext>
            </a:extLst>
          </p:cNvPr>
          <p:cNvSpPr/>
          <p:nvPr/>
        </p:nvSpPr>
        <p:spPr>
          <a:xfrm>
            <a:off x="4348293" y="2070958"/>
            <a:ext cx="1267875" cy="4735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D53CCA7F-518A-4905-9462-40C1C1D8B904}"/>
              </a:ext>
            </a:extLst>
          </p:cNvPr>
          <p:cNvSpPr/>
          <p:nvPr/>
        </p:nvSpPr>
        <p:spPr>
          <a:xfrm>
            <a:off x="2267744" y="2238208"/>
            <a:ext cx="1418727" cy="4815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4E5C48BA-14E7-4EF6-81A2-D62869D8A099}"/>
              </a:ext>
            </a:extLst>
          </p:cNvPr>
          <p:cNvSpPr txBox="1"/>
          <p:nvPr/>
        </p:nvSpPr>
        <p:spPr>
          <a:xfrm>
            <a:off x="6448285" y="2239154"/>
            <a:ext cx="837409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2700" b="1" dirty="0" smtClean="0">
                <a:solidFill>
                  <a:schemeClr val="bg2"/>
                </a:solidFill>
              </a:rPr>
              <a:t>202</a:t>
            </a:r>
            <a:r>
              <a:rPr lang="ru-RU" sz="2700" b="1" dirty="0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C70970A3-B863-4131-80E4-3C38EDAB317F}"/>
              </a:ext>
            </a:extLst>
          </p:cNvPr>
          <p:cNvSpPr txBox="1"/>
          <p:nvPr/>
        </p:nvSpPr>
        <p:spPr>
          <a:xfrm>
            <a:off x="4435389" y="2059806"/>
            <a:ext cx="1091179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700" b="1" dirty="0" smtClean="0">
                <a:solidFill>
                  <a:schemeClr val="bg2"/>
                </a:solidFill>
              </a:rPr>
              <a:t>2021</a:t>
            </a:r>
            <a:endParaRPr lang="ru-RU" sz="2700" b="1" dirty="0">
              <a:solidFill>
                <a:schemeClr val="bg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D46A4802-354D-4E30-A70E-2E0867306A6B}"/>
              </a:ext>
            </a:extLst>
          </p:cNvPr>
          <p:cNvSpPr txBox="1"/>
          <p:nvPr/>
        </p:nvSpPr>
        <p:spPr>
          <a:xfrm>
            <a:off x="2598278" y="2225419"/>
            <a:ext cx="91595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2700" b="1" dirty="0" smtClean="0">
                <a:solidFill>
                  <a:schemeClr val="bg2"/>
                </a:solidFill>
              </a:rPr>
              <a:t>2020 </a:t>
            </a:r>
            <a:endParaRPr lang="ru-RU" sz="2700" b="1" dirty="0">
              <a:solidFill>
                <a:schemeClr val="bg2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AE738C91-0FFF-4C01-84DB-43CCC6A79D47}"/>
              </a:ext>
            </a:extLst>
          </p:cNvPr>
          <p:cNvSpPr/>
          <p:nvPr/>
        </p:nvSpPr>
        <p:spPr>
          <a:xfrm>
            <a:off x="2589775" y="2731040"/>
            <a:ext cx="1218378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3 408,8 </a:t>
            </a:r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22B017D2-DD05-4C04-AAE8-C00D46138F46}"/>
              </a:ext>
            </a:extLst>
          </p:cNvPr>
          <p:cNvSpPr/>
          <p:nvPr/>
        </p:nvSpPr>
        <p:spPr>
          <a:xfrm>
            <a:off x="4390924" y="2576255"/>
            <a:ext cx="1191087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2 974,6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3441A7D3-7964-4A03-A946-334D00629139}"/>
              </a:ext>
            </a:extLst>
          </p:cNvPr>
          <p:cNvSpPr/>
          <p:nvPr/>
        </p:nvSpPr>
        <p:spPr>
          <a:xfrm>
            <a:off x="6276334" y="2792595"/>
            <a:ext cx="1218378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3 339,6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9D0EAC36-D4EE-4708-9DF9-E3833D12C9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56530" y="2929503"/>
            <a:ext cx="270000" cy="2700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16FF53AA-8FA2-4363-AF5D-D8A03899A76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006334" y="2981109"/>
            <a:ext cx="270000" cy="270000"/>
          </a:xfrm>
          <a:prstGeom prst="rect">
            <a:avLst/>
          </a:prstGeom>
        </p:spPr>
      </p:pic>
      <p:sp>
        <p:nvSpPr>
          <p:cNvPr id="27" name="Freeform 7">
            <a:extLst>
              <a:ext uri="{FF2B5EF4-FFF2-40B4-BE49-F238E27FC236}">
                <a16:creationId xmlns="" xmlns:a16="http://schemas.microsoft.com/office/drawing/2014/main" id="{0B57BBCF-9127-44F4-83E9-E91D2E640472}"/>
              </a:ext>
            </a:extLst>
          </p:cNvPr>
          <p:cNvSpPr/>
          <p:nvPr/>
        </p:nvSpPr>
        <p:spPr bwMode="auto">
          <a:xfrm>
            <a:off x="3473454" y="4243595"/>
            <a:ext cx="3088189" cy="2517510"/>
          </a:xfrm>
          <a:custGeom>
            <a:avLst/>
            <a:gdLst>
              <a:gd name="T0" fmla="*/ 1576 w 2370"/>
              <a:gd name="T1" fmla="*/ 0 h 2041"/>
              <a:gd name="T2" fmla="*/ 1545 w 2370"/>
              <a:gd name="T3" fmla="*/ 478 h 2041"/>
              <a:gd name="T4" fmla="*/ 1714 w 2370"/>
              <a:gd name="T5" fmla="*/ 339 h 2041"/>
              <a:gd name="T6" fmla="*/ 1825 w 2370"/>
              <a:gd name="T7" fmla="*/ 118 h 2041"/>
              <a:gd name="T8" fmla="*/ 1783 w 2370"/>
              <a:gd name="T9" fmla="*/ 356 h 2041"/>
              <a:gd name="T10" fmla="*/ 1730 w 2370"/>
              <a:gd name="T11" fmla="*/ 388 h 2041"/>
              <a:gd name="T12" fmla="*/ 1533 w 2370"/>
              <a:gd name="T13" fmla="*/ 543 h 2041"/>
              <a:gd name="T14" fmla="*/ 1346 w 2370"/>
              <a:gd name="T15" fmla="*/ 863 h 2041"/>
              <a:gd name="T16" fmla="*/ 1479 w 2370"/>
              <a:gd name="T17" fmla="*/ 782 h 2041"/>
              <a:gd name="T18" fmla="*/ 1384 w 2370"/>
              <a:gd name="T19" fmla="*/ 861 h 2041"/>
              <a:gd name="T20" fmla="*/ 1296 w 2370"/>
              <a:gd name="T21" fmla="*/ 1203 h 2041"/>
              <a:gd name="T22" fmla="*/ 1862 w 2370"/>
              <a:gd name="T23" fmla="*/ 1179 h 2041"/>
              <a:gd name="T24" fmla="*/ 2135 w 2370"/>
              <a:gd name="T25" fmla="*/ 1181 h 2041"/>
              <a:gd name="T26" fmla="*/ 2156 w 2370"/>
              <a:gd name="T27" fmla="*/ 1181 h 2041"/>
              <a:gd name="T28" fmla="*/ 2370 w 2370"/>
              <a:gd name="T29" fmla="*/ 1101 h 2041"/>
              <a:gd name="T30" fmla="*/ 2058 w 2370"/>
              <a:gd name="T31" fmla="*/ 1294 h 2041"/>
              <a:gd name="T32" fmla="*/ 2142 w 2370"/>
              <a:gd name="T33" fmla="*/ 1334 h 2041"/>
              <a:gd name="T34" fmla="*/ 2070 w 2370"/>
              <a:gd name="T35" fmla="*/ 1382 h 2041"/>
              <a:gd name="T36" fmla="*/ 1953 w 2370"/>
              <a:gd name="T37" fmla="*/ 1242 h 2041"/>
              <a:gd name="T38" fmla="*/ 1603 w 2370"/>
              <a:gd name="T39" fmla="*/ 1230 h 2041"/>
              <a:gd name="T40" fmla="*/ 1801 w 2370"/>
              <a:gd name="T41" fmla="*/ 1478 h 2041"/>
              <a:gd name="T42" fmla="*/ 2067 w 2370"/>
              <a:gd name="T43" fmla="*/ 1586 h 2041"/>
              <a:gd name="T44" fmla="*/ 2061 w 2370"/>
              <a:gd name="T45" fmla="*/ 1682 h 2041"/>
              <a:gd name="T46" fmla="*/ 1812 w 2370"/>
              <a:gd name="T47" fmla="*/ 1528 h 2041"/>
              <a:gd name="T48" fmla="*/ 1693 w 2370"/>
              <a:gd name="T49" fmla="*/ 1572 h 2041"/>
              <a:gd name="T50" fmla="*/ 1675 w 2370"/>
              <a:gd name="T51" fmla="*/ 1393 h 2041"/>
              <a:gd name="T52" fmla="*/ 1588 w 2370"/>
              <a:gd name="T53" fmla="*/ 1264 h 2041"/>
              <a:gd name="T54" fmla="*/ 1296 w 2370"/>
              <a:gd name="T55" fmla="*/ 1296 h 2041"/>
              <a:gd name="T56" fmla="*/ 1508 w 2370"/>
              <a:gd name="T57" fmla="*/ 2041 h 2041"/>
              <a:gd name="T58" fmla="*/ 1169 w 2370"/>
              <a:gd name="T59" fmla="*/ 1384 h 2041"/>
              <a:gd name="T60" fmla="*/ 1032 w 2370"/>
              <a:gd name="T61" fmla="*/ 1284 h 2041"/>
              <a:gd name="T62" fmla="*/ 787 w 2370"/>
              <a:gd name="T63" fmla="*/ 1297 h 2041"/>
              <a:gd name="T64" fmla="*/ 754 w 2370"/>
              <a:gd name="T65" fmla="*/ 1442 h 2041"/>
              <a:gd name="T66" fmla="*/ 776 w 2370"/>
              <a:gd name="T67" fmla="*/ 1289 h 2041"/>
              <a:gd name="T68" fmla="*/ 644 w 2370"/>
              <a:gd name="T69" fmla="*/ 1392 h 2041"/>
              <a:gd name="T70" fmla="*/ 931 w 2370"/>
              <a:gd name="T71" fmla="*/ 1227 h 2041"/>
              <a:gd name="T72" fmla="*/ 703 w 2370"/>
              <a:gd name="T73" fmla="*/ 1136 h 2041"/>
              <a:gd name="T74" fmla="*/ 431 w 2370"/>
              <a:gd name="T75" fmla="*/ 1270 h 2041"/>
              <a:gd name="T76" fmla="*/ 255 w 2370"/>
              <a:gd name="T77" fmla="*/ 1161 h 2041"/>
              <a:gd name="T78" fmla="*/ 75 w 2370"/>
              <a:gd name="T79" fmla="*/ 1088 h 2041"/>
              <a:gd name="T80" fmla="*/ 423 w 2370"/>
              <a:gd name="T81" fmla="*/ 1136 h 2041"/>
              <a:gd name="T82" fmla="*/ 643 w 2370"/>
              <a:gd name="T83" fmla="*/ 1095 h 2041"/>
              <a:gd name="T84" fmla="*/ 390 w 2370"/>
              <a:gd name="T85" fmla="*/ 717 h 2041"/>
              <a:gd name="T86" fmla="*/ 413 w 2370"/>
              <a:gd name="T87" fmla="*/ 552 h 2041"/>
              <a:gd name="T88" fmla="*/ 637 w 2370"/>
              <a:gd name="T89" fmla="*/ 1046 h 2041"/>
              <a:gd name="T90" fmla="*/ 636 w 2370"/>
              <a:gd name="T91" fmla="*/ 765 h 2041"/>
              <a:gd name="T92" fmla="*/ 657 w 2370"/>
              <a:gd name="T93" fmla="*/ 912 h 2041"/>
              <a:gd name="T94" fmla="*/ 775 w 2370"/>
              <a:gd name="T95" fmla="*/ 784 h 2041"/>
              <a:gd name="T96" fmla="*/ 654 w 2370"/>
              <a:gd name="T97" fmla="*/ 944 h 2041"/>
              <a:gd name="T98" fmla="*/ 723 w 2370"/>
              <a:gd name="T99" fmla="*/ 1085 h 2041"/>
              <a:gd name="T100" fmla="*/ 1175 w 2370"/>
              <a:gd name="T101" fmla="*/ 1290 h 2041"/>
              <a:gd name="T102" fmla="*/ 1306 w 2370"/>
              <a:gd name="T103" fmla="*/ 779 h 2041"/>
              <a:gd name="T104" fmla="*/ 1180 w 2370"/>
              <a:gd name="T105" fmla="*/ 711 h 2041"/>
              <a:gd name="T106" fmla="*/ 1212 w 2370"/>
              <a:gd name="T107" fmla="*/ 559 h 2041"/>
              <a:gd name="T108" fmla="*/ 1050 w 2370"/>
              <a:gd name="T109" fmla="*/ 322 h 2041"/>
              <a:gd name="T110" fmla="*/ 998 w 2370"/>
              <a:gd name="T111" fmla="*/ 101 h 2041"/>
              <a:gd name="T112" fmla="*/ 1110 w 2370"/>
              <a:gd name="T113" fmla="*/ 406 h 2041"/>
              <a:gd name="T114" fmla="*/ 1216 w 2370"/>
              <a:gd name="T115" fmla="*/ 503 h 2041"/>
              <a:gd name="T116" fmla="*/ 1253 w 2370"/>
              <a:gd name="T117" fmla="*/ 113 h 2041"/>
              <a:gd name="T118" fmla="*/ 1228 w 2370"/>
              <a:gd name="T119" fmla="*/ 279 h 2041"/>
              <a:gd name="T120" fmla="*/ 1401 w 2370"/>
              <a:gd name="T121" fmla="*/ 659 h 2041"/>
              <a:gd name="T122" fmla="*/ 1574 w 2370"/>
              <a:gd name="T123" fmla="*/ 245 h 2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0" h="2041">
                <a:moveTo>
                  <a:pt x="1574" y="245"/>
                </a:moveTo>
                <a:cubicBezTo>
                  <a:pt x="1586" y="164"/>
                  <a:pt x="1585" y="82"/>
                  <a:pt x="1576" y="0"/>
                </a:cubicBezTo>
                <a:cubicBezTo>
                  <a:pt x="1591" y="67"/>
                  <a:pt x="1597" y="136"/>
                  <a:pt x="1596" y="205"/>
                </a:cubicBezTo>
                <a:cubicBezTo>
                  <a:pt x="1593" y="298"/>
                  <a:pt x="1575" y="390"/>
                  <a:pt x="1545" y="478"/>
                </a:cubicBezTo>
                <a:cubicBezTo>
                  <a:pt x="1563" y="470"/>
                  <a:pt x="1580" y="461"/>
                  <a:pt x="1598" y="452"/>
                </a:cubicBezTo>
                <a:cubicBezTo>
                  <a:pt x="1648" y="428"/>
                  <a:pt x="1682" y="383"/>
                  <a:pt x="1714" y="339"/>
                </a:cubicBezTo>
                <a:cubicBezTo>
                  <a:pt x="1760" y="271"/>
                  <a:pt x="1797" y="195"/>
                  <a:pt x="1816" y="114"/>
                </a:cubicBezTo>
                <a:cubicBezTo>
                  <a:pt x="1819" y="115"/>
                  <a:pt x="1822" y="117"/>
                  <a:pt x="1825" y="118"/>
                </a:cubicBezTo>
                <a:cubicBezTo>
                  <a:pt x="1805" y="211"/>
                  <a:pt x="1767" y="301"/>
                  <a:pt x="1714" y="380"/>
                </a:cubicBezTo>
                <a:cubicBezTo>
                  <a:pt x="1735" y="367"/>
                  <a:pt x="1759" y="359"/>
                  <a:pt x="1783" y="356"/>
                </a:cubicBezTo>
                <a:cubicBezTo>
                  <a:pt x="1783" y="358"/>
                  <a:pt x="1783" y="362"/>
                  <a:pt x="1783" y="364"/>
                </a:cubicBezTo>
                <a:cubicBezTo>
                  <a:pt x="1765" y="371"/>
                  <a:pt x="1746" y="377"/>
                  <a:pt x="1730" y="388"/>
                </a:cubicBezTo>
                <a:cubicBezTo>
                  <a:pt x="1685" y="417"/>
                  <a:pt x="1653" y="463"/>
                  <a:pt x="1606" y="488"/>
                </a:cubicBezTo>
                <a:cubicBezTo>
                  <a:pt x="1579" y="503"/>
                  <a:pt x="1552" y="518"/>
                  <a:pt x="1533" y="543"/>
                </a:cubicBezTo>
                <a:cubicBezTo>
                  <a:pt x="1512" y="572"/>
                  <a:pt x="1494" y="603"/>
                  <a:pt x="1475" y="633"/>
                </a:cubicBezTo>
                <a:cubicBezTo>
                  <a:pt x="1431" y="709"/>
                  <a:pt x="1386" y="785"/>
                  <a:pt x="1346" y="863"/>
                </a:cubicBezTo>
                <a:cubicBezTo>
                  <a:pt x="1365" y="847"/>
                  <a:pt x="1383" y="830"/>
                  <a:pt x="1404" y="818"/>
                </a:cubicBezTo>
                <a:cubicBezTo>
                  <a:pt x="1427" y="803"/>
                  <a:pt x="1453" y="792"/>
                  <a:pt x="1479" y="782"/>
                </a:cubicBezTo>
                <a:cubicBezTo>
                  <a:pt x="1480" y="785"/>
                  <a:pt x="1521" y="769"/>
                  <a:pt x="1522" y="772"/>
                </a:cubicBezTo>
                <a:cubicBezTo>
                  <a:pt x="1484" y="786"/>
                  <a:pt x="1412" y="832"/>
                  <a:pt x="1384" y="861"/>
                </a:cubicBezTo>
                <a:cubicBezTo>
                  <a:pt x="1360" y="888"/>
                  <a:pt x="1336" y="915"/>
                  <a:pt x="1318" y="947"/>
                </a:cubicBezTo>
                <a:cubicBezTo>
                  <a:pt x="1305" y="1032"/>
                  <a:pt x="1299" y="1118"/>
                  <a:pt x="1296" y="1203"/>
                </a:cubicBezTo>
                <a:cubicBezTo>
                  <a:pt x="1362" y="1177"/>
                  <a:pt x="1432" y="1157"/>
                  <a:pt x="1503" y="1154"/>
                </a:cubicBezTo>
                <a:cubicBezTo>
                  <a:pt x="1623" y="1152"/>
                  <a:pt x="1743" y="1165"/>
                  <a:pt x="1862" y="1179"/>
                </a:cubicBezTo>
                <a:cubicBezTo>
                  <a:pt x="1944" y="1189"/>
                  <a:pt x="2026" y="1197"/>
                  <a:pt x="2107" y="1189"/>
                </a:cubicBezTo>
                <a:cubicBezTo>
                  <a:pt x="2117" y="1188"/>
                  <a:pt x="2127" y="1188"/>
                  <a:pt x="2135" y="1181"/>
                </a:cubicBezTo>
                <a:cubicBezTo>
                  <a:pt x="2169" y="1150"/>
                  <a:pt x="2193" y="1108"/>
                  <a:pt x="2206" y="1064"/>
                </a:cubicBezTo>
                <a:cubicBezTo>
                  <a:pt x="2201" y="1107"/>
                  <a:pt x="2181" y="1147"/>
                  <a:pt x="2156" y="1181"/>
                </a:cubicBezTo>
                <a:cubicBezTo>
                  <a:pt x="2198" y="1171"/>
                  <a:pt x="2238" y="1163"/>
                  <a:pt x="2284" y="1134"/>
                </a:cubicBezTo>
                <a:cubicBezTo>
                  <a:pt x="2287" y="1137"/>
                  <a:pt x="2367" y="1098"/>
                  <a:pt x="2370" y="1101"/>
                </a:cubicBezTo>
                <a:cubicBezTo>
                  <a:pt x="2284" y="1168"/>
                  <a:pt x="2094" y="1232"/>
                  <a:pt x="1987" y="1237"/>
                </a:cubicBezTo>
                <a:cubicBezTo>
                  <a:pt x="2013" y="1254"/>
                  <a:pt x="2031" y="1279"/>
                  <a:pt x="2058" y="1294"/>
                </a:cubicBezTo>
                <a:cubicBezTo>
                  <a:pt x="2088" y="1309"/>
                  <a:pt x="2153" y="1329"/>
                  <a:pt x="2186" y="1338"/>
                </a:cubicBezTo>
                <a:cubicBezTo>
                  <a:pt x="2183" y="1341"/>
                  <a:pt x="2145" y="1334"/>
                  <a:pt x="2142" y="1334"/>
                </a:cubicBezTo>
                <a:cubicBezTo>
                  <a:pt x="2111" y="1329"/>
                  <a:pt x="2082" y="1318"/>
                  <a:pt x="2054" y="1306"/>
                </a:cubicBezTo>
                <a:cubicBezTo>
                  <a:pt x="2066" y="1329"/>
                  <a:pt x="2072" y="1355"/>
                  <a:pt x="2070" y="1382"/>
                </a:cubicBezTo>
                <a:cubicBezTo>
                  <a:pt x="2068" y="1341"/>
                  <a:pt x="2045" y="1303"/>
                  <a:pt x="2013" y="1279"/>
                </a:cubicBezTo>
                <a:cubicBezTo>
                  <a:pt x="1994" y="1266"/>
                  <a:pt x="1975" y="1252"/>
                  <a:pt x="1953" y="1242"/>
                </a:cubicBezTo>
                <a:cubicBezTo>
                  <a:pt x="1937" y="1234"/>
                  <a:pt x="1917" y="1237"/>
                  <a:pt x="1899" y="1236"/>
                </a:cubicBezTo>
                <a:cubicBezTo>
                  <a:pt x="1800" y="1235"/>
                  <a:pt x="1702" y="1229"/>
                  <a:pt x="1603" y="1230"/>
                </a:cubicBezTo>
                <a:cubicBezTo>
                  <a:pt x="1641" y="1263"/>
                  <a:pt x="1665" y="1306"/>
                  <a:pt x="1693" y="1347"/>
                </a:cubicBezTo>
                <a:cubicBezTo>
                  <a:pt x="1725" y="1394"/>
                  <a:pt x="1761" y="1438"/>
                  <a:pt x="1801" y="1478"/>
                </a:cubicBezTo>
                <a:cubicBezTo>
                  <a:pt x="1827" y="1507"/>
                  <a:pt x="1858" y="1532"/>
                  <a:pt x="1894" y="1547"/>
                </a:cubicBezTo>
                <a:cubicBezTo>
                  <a:pt x="1949" y="1572"/>
                  <a:pt x="2008" y="1581"/>
                  <a:pt x="2067" y="1586"/>
                </a:cubicBezTo>
                <a:cubicBezTo>
                  <a:pt x="2000" y="1590"/>
                  <a:pt x="1932" y="1580"/>
                  <a:pt x="1870" y="1553"/>
                </a:cubicBezTo>
                <a:cubicBezTo>
                  <a:pt x="1929" y="1603"/>
                  <a:pt x="1993" y="1647"/>
                  <a:pt x="2061" y="1682"/>
                </a:cubicBezTo>
                <a:cubicBezTo>
                  <a:pt x="2060" y="1686"/>
                  <a:pt x="2092" y="1699"/>
                  <a:pt x="2091" y="1702"/>
                </a:cubicBezTo>
                <a:cubicBezTo>
                  <a:pt x="2001" y="1661"/>
                  <a:pt x="1885" y="1595"/>
                  <a:pt x="1812" y="1528"/>
                </a:cubicBezTo>
                <a:cubicBezTo>
                  <a:pt x="1771" y="1487"/>
                  <a:pt x="1735" y="1441"/>
                  <a:pt x="1698" y="1398"/>
                </a:cubicBezTo>
                <a:cubicBezTo>
                  <a:pt x="1702" y="1456"/>
                  <a:pt x="1693" y="1514"/>
                  <a:pt x="1693" y="1572"/>
                </a:cubicBezTo>
                <a:cubicBezTo>
                  <a:pt x="1689" y="1571"/>
                  <a:pt x="1691" y="1636"/>
                  <a:pt x="1687" y="1636"/>
                </a:cubicBezTo>
                <a:cubicBezTo>
                  <a:pt x="1687" y="1577"/>
                  <a:pt x="1688" y="1451"/>
                  <a:pt x="1675" y="1393"/>
                </a:cubicBezTo>
                <a:cubicBezTo>
                  <a:pt x="1671" y="1374"/>
                  <a:pt x="1666" y="1355"/>
                  <a:pt x="1653" y="1339"/>
                </a:cubicBezTo>
                <a:cubicBezTo>
                  <a:pt x="1633" y="1312"/>
                  <a:pt x="1614" y="1285"/>
                  <a:pt x="1588" y="1264"/>
                </a:cubicBezTo>
                <a:cubicBezTo>
                  <a:pt x="1567" y="1245"/>
                  <a:pt x="1538" y="1238"/>
                  <a:pt x="1511" y="1235"/>
                </a:cubicBezTo>
                <a:cubicBezTo>
                  <a:pt x="1436" y="1239"/>
                  <a:pt x="1361" y="1259"/>
                  <a:pt x="1296" y="1296"/>
                </a:cubicBezTo>
                <a:cubicBezTo>
                  <a:pt x="1301" y="1435"/>
                  <a:pt x="1318" y="1575"/>
                  <a:pt x="1358" y="1709"/>
                </a:cubicBezTo>
                <a:cubicBezTo>
                  <a:pt x="1392" y="1826"/>
                  <a:pt x="1442" y="1939"/>
                  <a:pt x="1508" y="2041"/>
                </a:cubicBezTo>
                <a:cubicBezTo>
                  <a:pt x="1240" y="2041"/>
                  <a:pt x="1240" y="2041"/>
                  <a:pt x="1240" y="2041"/>
                </a:cubicBezTo>
                <a:cubicBezTo>
                  <a:pt x="1182" y="1828"/>
                  <a:pt x="1159" y="1605"/>
                  <a:pt x="1169" y="1384"/>
                </a:cubicBezTo>
                <a:cubicBezTo>
                  <a:pt x="1151" y="1365"/>
                  <a:pt x="1133" y="1346"/>
                  <a:pt x="1113" y="1331"/>
                </a:cubicBezTo>
                <a:cubicBezTo>
                  <a:pt x="1090" y="1310"/>
                  <a:pt x="1060" y="1297"/>
                  <a:pt x="1032" y="1284"/>
                </a:cubicBezTo>
                <a:cubicBezTo>
                  <a:pt x="970" y="1259"/>
                  <a:pt x="900" y="1247"/>
                  <a:pt x="834" y="1264"/>
                </a:cubicBezTo>
                <a:cubicBezTo>
                  <a:pt x="814" y="1268"/>
                  <a:pt x="799" y="1282"/>
                  <a:pt x="787" y="1297"/>
                </a:cubicBezTo>
                <a:cubicBezTo>
                  <a:pt x="768" y="1323"/>
                  <a:pt x="753" y="1353"/>
                  <a:pt x="749" y="1386"/>
                </a:cubicBezTo>
                <a:cubicBezTo>
                  <a:pt x="747" y="1405"/>
                  <a:pt x="751" y="1423"/>
                  <a:pt x="754" y="1442"/>
                </a:cubicBezTo>
                <a:cubicBezTo>
                  <a:pt x="747" y="1424"/>
                  <a:pt x="742" y="1404"/>
                  <a:pt x="744" y="1385"/>
                </a:cubicBezTo>
                <a:cubicBezTo>
                  <a:pt x="745" y="1350"/>
                  <a:pt x="760" y="1318"/>
                  <a:pt x="776" y="1289"/>
                </a:cubicBezTo>
                <a:cubicBezTo>
                  <a:pt x="728" y="1318"/>
                  <a:pt x="626" y="1425"/>
                  <a:pt x="591" y="1469"/>
                </a:cubicBezTo>
                <a:cubicBezTo>
                  <a:pt x="588" y="1466"/>
                  <a:pt x="646" y="1395"/>
                  <a:pt x="644" y="1392"/>
                </a:cubicBezTo>
                <a:cubicBezTo>
                  <a:pt x="683" y="1339"/>
                  <a:pt x="731" y="1290"/>
                  <a:pt x="790" y="1259"/>
                </a:cubicBezTo>
                <a:cubicBezTo>
                  <a:pt x="833" y="1236"/>
                  <a:pt x="882" y="1227"/>
                  <a:pt x="931" y="1227"/>
                </a:cubicBezTo>
                <a:cubicBezTo>
                  <a:pt x="882" y="1205"/>
                  <a:pt x="833" y="1185"/>
                  <a:pt x="784" y="1164"/>
                </a:cubicBezTo>
                <a:cubicBezTo>
                  <a:pt x="757" y="1154"/>
                  <a:pt x="731" y="1142"/>
                  <a:pt x="703" y="1136"/>
                </a:cubicBezTo>
                <a:cubicBezTo>
                  <a:pt x="636" y="1125"/>
                  <a:pt x="564" y="1125"/>
                  <a:pt x="499" y="1148"/>
                </a:cubicBezTo>
                <a:cubicBezTo>
                  <a:pt x="457" y="1175"/>
                  <a:pt x="448" y="1227"/>
                  <a:pt x="431" y="1270"/>
                </a:cubicBezTo>
                <a:cubicBezTo>
                  <a:pt x="442" y="1229"/>
                  <a:pt x="452" y="1185"/>
                  <a:pt x="480" y="1152"/>
                </a:cubicBezTo>
                <a:cubicBezTo>
                  <a:pt x="407" y="1170"/>
                  <a:pt x="330" y="1171"/>
                  <a:pt x="255" y="1161"/>
                </a:cubicBezTo>
                <a:cubicBezTo>
                  <a:pt x="189" y="1151"/>
                  <a:pt x="57" y="1090"/>
                  <a:pt x="0" y="1056"/>
                </a:cubicBezTo>
                <a:cubicBezTo>
                  <a:pt x="2" y="1054"/>
                  <a:pt x="73" y="1090"/>
                  <a:pt x="75" y="1088"/>
                </a:cubicBezTo>
                <a:cubicBezTo>
                  <a:pt x="139" y="1121"/>
                  <a:pt x="211" y="1133"/>
                  <a:pt x="281" y="1144"/>
                </a:cubicBezTo>
                <a:cubicBezTo>
                  <a:pt x="328" y="1151"/>
                  <a:pt x="376" y="1144"/>
                  <a:pt x="423" y="1136"/>
                </a:cubicBezTo>
                <a:cubicBezTo>
                  <a:pt x="477" y="1127"/>
                  <a:pt x="528" y="1103"/>
                  <a:pt x="583" y="1096"/>
                </a:cubicBezTo>
                <a:cubicBezTo>
                  <a:pt x="603" y="1094"/>
                  <a:pt x="623" y="1094"/>
                  <a:pt x="643" y="1095"/>
                </a:cubicBezTo>
                <a:cubicBezTo>
                  <a:pt x="594" y="1067"/>
                  <a:pt x="549" y="1031"/>
                  <a:pt x="512" y="988"/>
                </a:cubicBezTo>
                <a:cubicBezTo>
                  <a:pt x="442" y="915"/>
                  <a:pt x="393" y="819"/>
                  <a:pt x="390" y="717"/>
                </a:cubicBezTo>
                <a:cubicBezTo>
                  <a:pt x="386" y="661"/>
                  <a:pt x="404" y="577"/>
                  <a:pt x="412" y="522"/>
                </a:cubicBezTo>
                <a:cubicBezTo>
                  <a:pt x="414" y="522"/>
                  <a:pt x="411" y="552"/>
                  <a:pt x="413" y="552"/>
                </a:cubicBezTo>
                <a:cubicBezTo>
                  <a:pt x="400" y="640"/>
                  <a:pt x="386" y="735"/>
                  <a:pt x="426" y="819"/>
                </a:cubicBezTo>
                <a:cubicBezTo>
                  <a:pt x="465" y="917"/>
                  <a:pt x="543" y="997"/>
                  <a:pt x="637" y="1046"/>
                </a:cubicBezTo>
                <a:cubicBezTo>
                  <a:pt x="600" y="981"/>
                  <a:pt x="609" y="903"/>
                  <a:pt x="625" y="833"/>
                </a:cubicBezTo>
                <a:cubicBezTo>
                  <a:pt x="629" y="834"/>
                  <a:pt x="633" y="764"/>
                  <a:pt x="636" y="765"/>
                </a:cubicBezTo>
                <a:cubicBezTo>
                  <a:pt x="631" y="803"/>
                  <a:pt x="629" y="912"/>
                  <a:pt x="633" y="950"/>
                </a:cubicBezTo>
                <a:cubicBezTo>
                  <a:pt x="640" y="937"/>
                  <a:pt x="646" y="923"/>
                  <a:pt x="657" y="912"/>
                </a:cubicBezTo>
                <a:cubicBezTo>
                  <a:pt x="680" y="891"/>
                  <a:pt x="709" y="878"/>
                  <a:pt x="728" y="854"/>
                </a:cubicBezTo>
                <a:cubicBezTo>
                  <a:pt x="746" y="833"/>
                  <a:pt x="760" y="808"/>
                  <a:pt x="775" y="784"/>
                </a:cubicBezTo>
                <a:cubicBezTo>
                  <a:pt x="758" y="824"/>
                  <a:pt x="740" y="867"/>
                  <a:pt x="704" y="894"/>
                </a:cubicBezTo>
                <a:cubicBezTo>
                  <a:pt x="686" y="909"/>
                  <a:pt x="665" y="923"/>
                  <a:pt x="654" y="944"/>
                </a:cubicBezTo>
                <a:cubicBezTo>
                  <a:pt x="647" y="958"/>
                  <a:pt x="641" y="973"/>
                  <a:pt x="641" y="989"/>
                </a:cubicBezTo>
                <a:cubicBezTo>
                  <a:pt x="654" y="1031"/>
                  <a:pt x="688" y="1062"/>
                  <a:pt x="723" y="1085"/>
                </a:cubicBezTo>
                <a:cubicBezTo>
                  <a:pt x="819" y="1123"/>
                  <a:pt x="918" y="1150"/>
                  <a:pt x="1012" y="1191"/>
                </a:cubicBezTo>
                <a:cubicBezTo>
                  <a:pt x="1071" y="1216"/>
                  <a:pt x="1126" y="1249"/>
                  <a:pt x="1175" y="1290"/>
                </a:cubicBezTo>
                <a:cubicBezTo>
                  <a:pt x="1184" y="1177"/>
                  <a:pt x="1202" y="1064"/>
                  <a:pt x="1227" y="953"/>
                </a:cubicBezTo>
                <a:cubicBezTo>
                  <a:pt x="1241" y="891"/>
                  <a:pt x="1268" y="831"/>
                  <a:pt x="1306" y="779"/>
                </a:cubicBezTo>
                <a:cubicBezTo>
                  <a:pt x="1280" y="762"/>
                  <a:pt x="1079" y="691"/>
                  <a:pt x="1050" y="681"/>
                </a:cubicBezTo>
                <a:cubicBezTo>
                  <a:pt x="1051" y="673"/>
                  <a:pt x="1179" y="719"/>
                  <a:pt x="1180" y="711"/>
                </a:cubicBezTo>
                <a:cubicBezTo>
                  <a:pt x="1205" y="716"/>
                  <a:pt x="1273" y="729"/>
                  <a:pt x="1298" y="737"/>
                </a:cubicBezTo>
                <a:cubicBezTo>
                  <a:pt x="1261" y="682"/>
                  <a:pt x="1244" y="617"/>
                  <a:pt x="1212" y="559"/>
                </a:cubicBezTo>
                <a:cubicBezTo>
                  <a:pt x="1194" y="521"/>
                  <a:pt x="1163" y="492"/>
                  <a:pt x="1131" y="465"/>
                </a:cubicBezTo>
                <a:cubicBezTo>
                  <a:pt x="1088" y="428"/>
                  <a:pt x="1066" y="374"/>
                  <a:pt x="1050" y="322"/>
                </a:cubicBezTo>
                <a:cubicBezTo>
                  <a:pt x="1027" y="250"/>
                  <a:pt x="1007" y="177"/>
                  <a:pt x="991" y="104"/>
                </a:cubicBezTo>
                <a:cubicBezTo>
                  <a:pt x="993" y="103"/>
                  <a:pt x="996" y="102"/>
                  <a:pt x="998" y="101"/>
                </a:cubicBezTo>
                <a:cubicBezTo>
                  <a:pt x="1014" y="165"/>
                  <a:pt x="1033" y="227"/>
                  <a:pt x="1054" y="289"/>
                </a:cubicBezTo>
                <a:cubicBezTo>
                  <a:pt x="1068" y="330"/>
                  <a:pt x="1084" y="371"/>
                  <a:pt x="1110" y="406"/>
                </a:cubicBezTo>
                <a:cubicBezTo>
                  <a:pt x="1128" y="429"/>
                  <a:pt x="1154" y="445"/>
                  <a:pt x="1176" y="464"/>
                </a:cubicBezTo>
                <a:cubicBezTo>
                  <a:pt x="1190" y="476"/>
                  <a:pt x="1203" y="490"/>
                  <a:pt x="1216" y="503"/>
                </a:cubicBezTo>
                <a:cubicBezTo>
                  <a:pt x="1203" y="416"/>
                  <a:pt x="1204" y="327"/>
                  <a:pt x="1220" y="241"/>
                </a:cubicBezTo>
                <a:cubicBezTo>
                  <a:pt x="1227" y="197"/>
                  <a:pt x="1242" y="156"/>
                  <a:pt x="1253" y="113"/>
                </a:cubicBezTo>
                <a:cubicBezTo>
                  <a:pt x="1254" y="113"/>
                  <a:pt x="1258" y="113"/>
                  <a:pt x="1260" y="113"/>
                </a:cubicBezTo>
                <a:cubicBezTo>
                  <a:pt x="1248" y="168"/>
                  <a:pt x="1232" y="222"/>
                  <a:pt x="1228" y="279"/>
                </a:cubicBezTo>
                <a:cubicBezTo>
                  <a:pt x="1209" y="437"/>
                  <a:pt x="1250" y="602"/>
                  <a:pt x="1343" y="732"/>
                </a:cubicBezTo>
                <a:cubicBezTo>
                  <a:pt x="1362" y="708"/>
                  <a:pt x="1383" y="685"/>
                  <a:pt x="1401" y="659"/>
                </a:cubicBezTo>
                <a:cubicBezTo>
                  <a:pt x="1435" y="609"/>
                  <a:pt x="1468" y="558"/>
                  <a:pt x="1493" y="502"/>
                </a:cubicBezTo>
                <a:cubicBezTo>
                  <a:pt x="1532" y="421"/>
                  <a:pt x="1560" y="334"/>
                  <a:pt x="1574" y="24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3849048434"/>
              </p:ext>
            </p:extLst>
          </p:nvPr>
        </p:nvGraphicFramePr>
        <p:xfrm>
          <a:off x="349170" y="3765367"/>
          <a:ext cx="4887705" cy="28547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4289290044"/>
              </p:ext>
            </p:extLst>
          </p:nvPr>
        </p:nvGraphicFramePr>
        <p:xfrm>
          <a:off x="4168453" y="3145463"/>
          <a:ext cx="1882743" cy="1712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525779756"/>
              </p:ext>
            </p:extLst>
          </p:nvPr>
        </p:nvGraphicFramePr>
        <p:xfrm>
          <a:off x="5737316" y="4277483"/>
          <a:ext cx="1881587" cy="1798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1" name="TextBox 30"/>
          <p:cNvSpPr txBox="1"/>
          <p:nvPr/>
        </p:nvSpPr>
        <p:spPr>
          <a:xfrm rot="21322023">
            <a:off x="5133871" y="5576219"/>
            <a:ext cx="69474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400" b="1" u="sng" dirty="0" smtClean="0"/>
              <a:t>2022</a:t>
            </a:r>
            <a:r>
              <a:rPr lang="ru-RU" sz="900" u="sng" dirty="0" smtClean="0"/>
              <a:t> </a:t>
            </a:r>
            <a:r>
              <a:rPr lang="ru-RU" sz="900" dirty="0"/>
              <a:t>год</a:t>
            </a:r>
          </a:p>
        </p:txBody>
      </p:sp>
      <p:sp>
        <p:nvSpPr>
          <p:cNvPr id="32" name="TextBox 31"/>
          <p:cNvSpPr txBox="1"/>
          <p:nvPr/>
        </p:nvSpPr>
        <p:spPr>
          <a:xfrm rot="18255123">
            <a:off x="4812025" y="5050378"/>
            <a:ext cx="849711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</a:t>
            </a:r>
            <a:r>
              <a:rPr 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</a:p>
        </p:txBody>
      </p:sp>
      <p:sp>
        <p:nvSpPr>
          <p:cNvPr id="33" name="TextBox 32"/>
          <p:cNvSpPr txBox="1"/>
          <p:nvPr/>
        </p:nvSpPr>
        <p:spPr>
          <a:xfrm rot="1245305">
            <a:off x="4376194" y="5581104"/>
            <a:ext cx="69474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ru-RU" sz="900" dirty="0" smtClean="0"/>
              <a:t> </a:t>
            </a:r>
            <a:r>
              <a:rPr lang="ru-RU" sz="900" dirty="0"/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209926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2384883"/>
            <a:ext cx="4176463" cy="22045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059069"/>
            <a:ext cx="4139782" cy="20690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1556792"/>
            <a:ext cx="6192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Модельная библиотека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60647"/>
            <a:ext cx="511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«Культура»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31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49796" y="1484784"/>
            <a:ext cx="7772400" cy="432048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«Образование»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48" y="2852936"/>
            <a:ext cx="4176464" cy="20888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244" y="4437112"/>
            <a:ext cx="4211960" cy="21051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82998" y="1761621"/>
            <a:ext cx="60812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 b="1" i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Общеобразовательная школа  № 72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512" y="262381"/>
            <a:ext cx="64749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«Образование»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162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683568" y="1700808"/>
            <a:ext cx="7772400" cy="54005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6946" y="4314333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i="1" dirty="0" smtClean="0"/>
          </a:p>
          <a:p>
            <a:endParaRPr lang="ru-RU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36912"/>
            <a:ext cx="4032448" cy="23237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005065"/>
            <a:ext cx="3955932" cy="22772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25822" y="3229991"/>
            <a:ext cx="42756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 b="1" i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Улица имени О.С. </a:t>
            </a:r>
            <a:r>
              <a:rPr lang="ru-RU" dirty="0" err="1"/>
              <a:t>Визнюка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35537" y="1970837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 b="1" i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Улица Ильи Иванова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222426"/>
            <a:ext cx="7285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«Жилье и городская среда»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048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683568" y="1700808"/>
            <a:ext cx="7772400" cy="54005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«Жилье и городская ре»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924" y="2389591"/>
            <a:ext cx="3212976" cy="176850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744161"/>
            <a:ext cx="3537012" cy="176850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45" y="4744161"/>
            <a:ext cx="3604710" cy="180235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763688" y="1717647"/>
            <a:ext cx="6773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 b="1" i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Парк культуры и </a:t>
            </a:r>
            <a:r>
              <a:rPr lang="ru-RU" dirty="0" smtClean="0"/>
              <a:t>отдыха </a:t>
            </a:r>
            <a:r>
              <a:rPr lang="ru-RU" dirty="0"/>
              <a:t>«Юность»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41777" y="4220941"/>
            <a:ext cx="3794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 b="1" i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Улица Привокзальная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2097" y="4213654"/>
            <a:ext cx="3745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800" b="1" i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Улица Ново-Советская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1520" y="290214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«Жилье и городская среда»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131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7967663" cy="4681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269501"/>
            <a:ext cx="8733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«Безопасные и качественные дороги»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13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75130"/>
            <a:ext cx="3528392" cy="17635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264304"/>
            <a:ext cx="3744416" cy="17743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653136"/>
            <a:ext cx="3528392" cy="18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653136"/>
            <a:ext cx="3744416" cy="1800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1628800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Школа №11 в </a:t>
            </a:r>
            <a:r>
              <a:rPr lang="ru-RU" b="1" i="1" dirty="0" err="1" smtClean="0"/>
              <a:t>Бежицком</a:t>
            </a:r>
            <a:r>
              <a:rPr lang="ru-RU" b="1" i="1" dirty="0" smtClean="0"/>
              <a:t> районе</a:t>
            </a:r>
            <a:endParaRPr lang="ru-RU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752021" y="1628799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Скульптура БЭМЗ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422108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Улица Королева</a:t>
            </a:r>
            <a:endParaRPr lang="ru-RU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4871876" y="4041613"/>
            <a:ext cx="2988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Спортивная площадка гимназии №1</a:t>
            </a:r>
            <a:endParaRPr lang="ru-RU" b="1" i="1" dirty="0"/>
          </a:p>
        </p:txBody>
      </p:sp>
      <p:sp>
        <p:nvSpPr>
          <p:cNvPr id="2" name="TextBox 1"/>
          <p:cNvSpPr txBox="1"/>
          <p:nvPr/>
        </p:nvSpPr>
        <p:spPr>
          <a:xfrm>
            <a:off x="280131" y="260648"/>
            <a:ext cx="5371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Инициативное бюджетирование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9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Диаграмма 57"/>
          <p:cNvGraphicFramePr/>
          <p:nvPr>
            <p:extLst>
              <p:ext uri="{D42A27DB-BD31-4B8C-83A1-F6EECF244321}">
                <p14:modId xmlns:p14="http://schemas.microsoft.com/office/powerpoint/2010/main" val="3962262068"/>
              </p:ext>
            </p:extLst>
          </p:nvPr>
        </p:nvGraphicFramePr>
        <p:xfrm>
          <a:off x="2059556" y="2386078"/>
          <a:ext cx="5248337" cy="3801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F8A72EA-95D7-4E51-90F9-09CAB3D44E5E}"/>
              </a:ext>
            </a:extLst>
          </p:cNvPr>
          <p:cNvSpPr/>
          <p:nvPr/>
        </p:nvSpPr>
        <p:spPr>
          <a:xfrm>
            <a:off x="203809" y="260648"/>
            <a:ext cx="90487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СТРУКТУРА ДОХОДОВ </a:t>
            </a:r>
            <a:r>
              <a:rPr lang="ru-RU" sz="20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БЮДЖЕТА </a:t>
            </a:r>
            <a:endParaRPr lang="en-US" sz="2000" b="1" spc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lvl="0" defTabSz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ГОРОДСКОГО </a:t>
            </a:r>
            <a:r>
              <a:rPr lang="ru-RU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ОКРУГА ГОРОД БРЯНСК</a:t>
            </a:r>
          </a:p>
        </p:txBody>
      </p:sp>
      <p:grpSp>
        <p:nvGrpSpPr>
          <p:cNvPr id="2" name="Группа 100"/>
          <p:cNvGrpSpPr/>
          <p:nvPr/>
        </p:nvGrpSpPr>
        <p:grpSpPr>
          <a:xfrm>
            <a:off x="697300" y="2131521"/>
            <a:ext cx="7994043" cy="4591060"/>
            <a:chOff x="364543" y="1690623"/>
            <a:chExt cx="7289879" cy="3272519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xmlns="" id="{CD150EA7-017F-482C-B538-B38157382B98}"/>
                </a:ext>
              </a:extLst>
            </p:cNvPr>
            <p:cNvSpPr/>
            <p:nvPr/>
          </p:nvSpPr>
          <p:spPr>
            <a:xfrm>
              <a:off x="3082651" y="2749572"/>
              <a:ext cx="1892596" cy="1075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spc="133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16 522,1</a:t>
              </a:r>
              <a:endParaRPr lang="ru-RU" sz="2400" b="1" spc="133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/>
              <a:r>
                <a:rPr lang="ru-RU" sz="2400" b="1" spc="133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млн рублей</a:t>
              </a:r>
            </a:p>
          </p:txBody>
        </p:sp>
        <p:grpSp>
          <p:nvGrpSpPr>
            <p:cNvPr id="3" name="Группа 99"/>
            <p:cNvGrpSpPr/>
            <p:nvPr/>
          </p:nvGrpSpPr>
          <p:grpSpPr>
            <a:xfrm>
              <a:off x="364543" y="1690623"/>
              <a:ext cx="7289879" cy="3272519"/>
              <a:chOff x="364543" y="1690623"/>
              <a:chExt cx="7289879" cy="3272519"/>
            </a:xfrm>
          </p:grpSpPr>
          <p:grpSp>
            <p:nvGrpSpPr>
              <p:cNvPr id="4" name="Группа 58"/>
              <p:cNvGrpSpPr/>
              <p:nvPr/>
            </p:nvGrpSpPr>
            <p:grpSpPr>
              <a:xfrm>
                <a:off x="560600" y="1690623"/>
                <a:ext cx="3071025" cy="643240"/>
                <a:chOff x="-2731226" y="1736631"/>
                <a:chExt cx="2932564" cy="643240"/>
              </a:xfrm>
            </p:grpSpPr>
            <p:sp>
              <p:nvSpPr>
                <p:cNvPr id="61" name="Прямоугольник 60">
                  <a:extLst>
                    <a:ext uri="{FF2B5EF4-FFF2-40B4-BE49-F238E27FC236}">
                      <a16:creationId xmlns:a16="http://schemas.microsoft.com/office/drawing/2014/main" xmlns="" id="{25EF7BCB-25F5-47CC-A1E2-7162B107FA4B}"/>
                    </a:ext>
                  </a:extLst>
                </p:cNvPr>
                <p:cNvSpPr/>
                <p:nvPr/>
              </p:nvSpPr>
              <p:spPr>
                <a:xfrm>
                  <a:off x="-2731226" y="1736631"/>
                  <a:ext cx="2932564" cy="24132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1600" b="1" spc="133" dirty="0" smtClean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ea typeface="Tahoma" panose="020B0604030504040204" pitchFamily="34" charset="0"/>
                      <a:cs typeface="Times New Roman" panose="02020603050405020304" pitchFamily="18" charset="0"/>
                    </a:rPr>
                    <a:t>Безвозмездные поступления</a:t>
                  </a:r>
                  <a:endParaRPr lang="ru-RU" sz="1600" b="1" spc="133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2" name="Прямоугольник 61">
                  <a:extLst>
                    <a:ext uri="{FF2B5EF4-FFF2-40B4-BE49-F238E27FC236}">
                      <a16:creationId xmlns:a16="http://schemas.microsoft.com/office/drawing/2014/main" xmlns="" id="{6442E11D-C39C-4936-BA13-2556A5184307}"/>
                    </a:ext>
                  </a:extLst>
                </p:cNvPr>
                <p:cNvSpPr/>
                <p:nvPr/>
              </p:nvSpPr>
              <p:spPr>
                <a:xfrm>
                  <a:off x="-2698978" y="2104196"/>
                  <a:ext cx="2382769" cy="27567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400" b="1" dirty="0" smtClean="0">
                      <a:ln w="11430"/>
                      <a:effectLst>
                        <a:outerShdw blurRad="80000" dist="40000" dir="5040000" algn="tl">
                          <a:srgbClr val="000000">
                            <a:alpha val="30000"/>
                          </a:srgb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12 784,8</a:t>
                  </a:r>
                  <a:r>
                    <a:rPr lang="ru-RU" sz="1400" b="1" dirty="0" smtClean="0">
                      <a:ln w="11430"/>
                      <a:effectLst>
                        <a:outerShdw blurRad="80000" dist="40000" dir="5040000" algn="tl">
                          <a:srgbClr val="000000">
                            <a:alpha val="30000"/>
                          </a:srgb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 </a:t>
                  </a:r>
                  <a:r>
                    <a:rPr lang="ru-RU" sz="1400" b="1" dirty="0">
                      <a:ln w="11430"/>
                      <a:effectLst>
                        <a:outerShdw blurRad="80000" dist="40000" dir="5040000" algn="tl">
                          <a:srgbClr val="000000">
                            <a:alpha val="30000"/>
                          </a:srgb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млн рублей</a:t>
                  </a:r>
                </a:p>
              </p:txBody>
            </p:sp>
          </p:grpSp>
          <p:grpSp>
            <p:nvGrpSpPr>
              <p:cNvPr id="10" name="Группа 48"/>
              <p:cNvGrpSpPr/>
              <p:nvPr/>
            </p:nvGrpSpPr>
            <p:grpSpPr>
              <a:xfrm>
                <a:off x="5159150" y="4267592"/>
                <a:ext cx="2495272" cy="689140"/>
                <a:chOff x="1639573" y="1386370"/>
                <a:chExt cx="2495272" cy="689140"/>
              </a:xfrm>
            </p:grpSpPr>
            <p:sp>
              <p:nvSpPr>
                <p:cNvPr id="37" name="Прямоугольник 36">
                  <a:extLst>
                    <a:ext uri="{FF2B5EF4-FFF2-40B4-BE49-F238E27FC236}">
                      <a16:creationId xmlns:a16="http://schemas.microsoft.com/office/drawing/2014/main" xmlns="" id="{25EF7BCB-25F5-47CC-A1E2-7162B107FA4B}"/>
                    </a:ext>
                  </a:extLst>
                </p:cNvPr>
                <p:cNvSpPr/>
                <p:nvPr/>
              </p:nvSpPr>
              <p:spPr>
                <a:xfrm>
                  <a:off x="1639573" y="1386370"/>
                  <a:ext cx="2158277" cy="24132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1600" b="1" spc="133" dirty="0" smtClean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ea typeface="Tahoma" panose="020B0604030504040204" pitchFamily="34" charset="0"/>
                      <a:cs typeface="Times New Roman" panose="02020603050405020304" pitchFamily="18" charset="0"/>
                    </a:rPr>
                    <a:t>Налоговые доходы</a:t>
                  </a:r>
                  <a:endParaRPr lang="ru-RU" sz="1600" b="1" spc="133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ea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" name="Прямоугольник 41">
                  <a:extLst>
                    <a:ext uri="{FF2B5EF4-FFF2-40B4-BE49-F238E27FC236}">
                      <a16:creationId xmlns:a16="http://schemas.microsoft.com/office/drawing/2014/main" xmlns="" id="{6442E11D-C39C-4936-BA13-2556A5184307}"/>
                    </a:ext>
                  </a:extLst>
                </p:cNvPr>
                <p:cNvSpPr/>
                <p:nvPr/>
              </p:nvSpPr>
              <p:spPr>
                <a:xfrm>
                  <a:off x="1639573" y="1799836"/>
                  <a:ext cx="2495272" cy="2756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1400" b="1" dirty="0" smtClean="0">
                      <a:ln w="11430"/>
                      <a:effectLst>
                        <a:outerShdw blurRad="80000" dist="40000" dir="5040000" algn="tl">
                          <a:srgbClr val="000000">
                            <a:alpha val="30000"/>
                          </a:srgb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3 </a:t>
                  </a:r>
                  <a:r>
                    <a:rPr lang="en-US" sz="1400" b="1" dirty="0" smtClean="0">
                      <a:ln w="11430"/>
                      <a:effectLst>
                        <a:outerShdw blurRad="80000" dist="40000" dir="5040000" algn="tl">
                          <a:srgbClr val="000000">
                            <a:alpha val="30000"/>
                          </a:srgb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237,0</a:t>
                  </a:r>
                  <a:r>
                    <a:rPr lang="ru-RU" sz="1400" b="1" dirty="0" smtClean="0">
                      <a:ln w="11430"/>
                      <a:effectLst>
                        <a:outerShdw blurRad="80000" dist="40000" dir="5040000" algn="tl">
                          <a:srgbClr val="000000">
                            <a:alpha val="30000"/>
                          </a:srgb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 млн </a:t>
                  </a:r>
                  <a:r>
                    <a:rPr lang="ru-RU" sz="1400" b="1" dirty="0">
                      <a:ln w="11430"/>
                      <a:effectLst>
                        <a:outerShdw blurRad="80000" dist="40000" dir="5040000" algn="tl">
                          <a:srgbClr val="000000">
                            <a:alpha val="30000"/>
                          </a:srgbClr>
                        </a:outerShdw>
                      </a:effectLst>
                      <a:latin typeface="Tahoma" pitchFamily="34" charset="0"/>
                      <a:ea typeface="Tahoma" pitchFamily="34" charset="0"/>
                      <a:cs typeface="Tahoma" pitchFamily="34" charset="0"/>
                    </a:rPr>
                    <a:t>рублей</a:t>
                  </a:r>
                </a:p>
              </p:txBody>
            </p:sp>
          </p:grpSp>
          <p:grpSp>
            <p:nvGrpSpPr>
              <p:cNvPr id="11" name="Группа 91"/>
              <p:cNvGrpSpPr/>
              <p:nvPr/>
            </p:nvGrpSpPr>
            <p:grpSpPr>
              <a:xfrm>
                <a:off x="364543" y="4341069"/>
                <a:ext cx="3267083" cy="622073"/>
                <a:chOff x="364543" y="4341069"/>
                <a:chExt cx="3267083" cy="622073"/>
              </a:xfrm>
            </p:grpSpPr>
            <p:grpSp>
              <p:nvGrpSpPr>
                <p:cNvPr id="12" name="Группа 116"/>
                <p:cNvGrpSpPr/>
                <p:nvPr/>
              </p:nvGrpSpPr>
              <p:grpSpPr>
                <a:xfrm>
                  <a:off x="364543" y="4341069"/>
                  <a:ext cx="2954927" cy="622073"/>
                  <a:chOff x="-3224047" y="441926"/>
                  <a:chExt cx="2954927" cy="622073"/>
                </a:xfrm>
              </p:grpSpPr>
              <p:sp>
                <p:nvSpPr>
                  <p:cNvPr id="119" name="Прямоугольник 118">
                    <a:extLst>
                      <a:ext uri="{FF2B5EF4-FFF2-40B4-BE49-F238E27FC236}">
                        <a16:creationId xmlns:a16="http://schemas.microsoft.com/office/drawing/2014/main" xmlns="" id="{25EF7BCB-25F5-47CC-A1E2-7162B107FA4B}"/>
                      </a:ext>
                    </a:extLst>
                  </p:cNvPr>
                  <p:cNvSpPr/>
                  <p:nvPr/>
                </p:nvSpPr>
                <p:spPr>
                  <a:xfrm>
                    <a:off x="-3224047" y="441926"/>
                    <a:ext cx="2954927" cy="241322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ru-RU" sz="1600" b="1" spc="133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rPr>
                      <a:t>Неналоговые доходы</a:t>
                    </a:r>
                    <a:endParaRPr lang="ru-RU" sz="1600" b="1" spc="133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ea typeface="Tahoma" panose="020B0604030504040204" pitchFamily="34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20" name="Прямоугольник 119">
                    <a:extLst>
                      <a:ext uri="{FF2B5EF4-FFF2-40B4-BE49-F238E27FC236}">
                        <a16:creationId xmlns:a16="http://schemas.microsoft.com/office/drawing/2014/main" xmlns="" id="{6442E11D-C39C-4936-BA13-2556A5184307}"/>
                      </a:ext>
                    </a:extLst>
                  </p:cNvPr>
                  <p:cNvSpPr/>
                  <p:nvPr/>
                </p:nvSpPr>
                <p:spPr>
                  <a:xfrm>
                    <a:off x="-3127388" y="788324"/>
                    <a:ext cx="2626602" cy="275675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sz="1400" b="1" dirty="0" smtClean="0">
                        <a:ln w="11430"/>
                        <a:effectLst>
                          <a:outerShdw blurRad="80000" dist="40000" dir="5040000" algn="tl">
                            <a:srgbClr val="000000">
                              <a:alpha val="30000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500,3</a:t>
                    </a:r>
                    <a:r>
                      <a:rPr lang="ru-RU" sz="1400" b="1" dirty="0" smtClean="0">
                        <a:ln w="11430"/>
                        <a:effectLst>
                          <a:outerShdw blurRad="80000" dist="40000" dir="5040000" algn="tl">
                            <a:srgbClr val="000000">
                              <a:alpha val="30000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 </a:t>
                    </a:r>
                    <a:r>
                      <a:rPr lang="ru-RU" sz="1400" b="1" spc="133" dirty="0">
                        <a:solidFill>
                          <a:prstClr val="black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млн рублей</a:t>
                    </a:r>
                  </a:p>
                </p:txBody>
              </p:sp>
            </p:grpSp>
            <p:cxnSp>
              <p:nvCxnSpPr>
                <p:cNvPr id="76" name="Прямая соединительная линия 75">
                  <a:extLst>
                    <a:ext uri="{FF2B5EF4-FFF2-40B4-BE49-F238E27FC236}">
                      <a16:creationId xmlns:a16="http://schemas.microsoft.com/office/drawing/2014/main" xmlns="" id="{B6F7C5D5-0F4A-47B3-A469-FA3AD225DE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9821" y="4687467"/>
                  <a:ext cx="2339281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Прямая соединительная линия 78">
                  <a:extLst>
                    <a:ext uri="{FF2B5EF4-FFF2-40B4-BE49-F238E27FC236}">
                      <a16:creationId xmlns:a16="http://schemas.microsoft.com/office/drawing/2014/main" xmlns="" id="{B6F7C5D5-0F4A-47B3-A469-FA3AD225DE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89102" y="4405430"/>
                  <a:ext cx="842524" cy="282038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109" name="Прямая соединительная линия 108">
            <a:extLst>
              <a:ext uri="{FF2B5EF4-FFF2-40B4-BE49-F238E27FC236}">
                <a16:creationId xmlns:a16="http://schemas.microsoft.com/office/drawing/2014/main" xmlns="" id="{B6F7C5D5-0F4A-47B3-A469-FA3AD225DED5}"/>
              </a:ext>
            </a:extLst>
          </p:cNvPr>
          <p:cNvCxnSpPr>
            <a:cxnSpLocks/>
          </p:cNvCxnSpPr>
          <p:nvPr/>
        </p:nvCxnSpPr>
        <p:spPr>
          <a:xfrm flipH="1" flipV="1">
            <a:off x="3608139" y="2513200"/>
            <a:ext cx="289580" cy="5215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>
            <a:extLst>
              <a:ext uri="{FF2B5EF4-FFF2-40B4-BE49-F238E27FC236}">
                <a16:creationId xmlns:a16="http://schemas.microsoft.com/office/drawing/2014/main" xmlns="" id="{B6F7C5D5-0F4A-47B3-A469-FA3AD225DED5}"/>
              </a:ext>
            </a:extLst>
          </p:cNvPr>
          <p:cNvCxnSpPr>
            <a:cxnSpLocks/>
          </p:cNvCxnSpPr>
          <p:nvPr/>
        </p:nvCxnSpPr>
        <p:spPr>
          <a:xfrm flipH="1">
            <a:off x="1087859" y="2513201"/>
            <a:ext cx="2520280" cy="1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>
            <a:extLst>
              <a:ext uri="{FF2B5EF4-FFF2-40B4-BE49-F238E27FC236}">
                <a16:creationId xmlns:a16="http://schemas.microsoft.com/office/drawing/2014/main" xmlns="" id="{C38BD3D4-A921-4E43-8B7C-61854DA68509}"/>
              </a:ext>
            </a:extLst>
          </p:cNvPr>
          <p:cNvSpPr/>
          <p:nvPr/>
        </p:nvSpPr>
        <p:spPr>
          <a:xfrm>
            <a:off x="3884412" y="2972263"/>
            <a:ext cx="125006" cy="12500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Овал 53">
            <a:extLst>
              <a:ext uri="{FF2B5EF4-FFF2-40B4-BE49-F238E27FC236}">
                <a16:creationId xmlns:a16="http://schemas.microsoft.com/office/drawing/2014/main" xmlns="" id="{C38BD3D4-A921-4E43-8B7C-61854DA68509}"/>
              </a:ext>
            </a:extLst>
          </p:cNvPr>
          <p:cNvSpPr/>
          <p:nvPr/>
        </p:nvSpPr>
        <p:spPr>
          <a:xfrm>
            <a:off x="4275629" y="5734142"/>
            <a:ext cx="125006" cy="12500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7" name="Овал 126">
            <a:extLst>
              <a:ext uri="{FF2B5EF4-FFF2-40B4-BE49-F238E27FC236}">
                <a16:creationId xmlns:a16="http://schemas.microsoft.com/office/drawing/2014/main" xmlns="" id="{C38BD3D4-A921-4E43-8B7C-61854DA68509}"/>
              </a:ext>
            </a:extLst>
          </p:cNvPr>
          <p:cNvSpPr/>
          <p:nvPr/>
        </p:nvSpPr>
        <p:spPr>
          <a:xfrm>
            <a:off x="5471094" y="5308152"/>
            <a:ext cx="125006" cy="12500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28" name="Прямая соединительная линия 127">
            <a:extLst>
              <a:ext uri="{FF2B5EF4-FFF2-40B4-BE49-F238E27FC236}">
                <a16:creationId xmlns:a16="http://schemas.microsoft.com/office/drawing/2014/main" xmlns="" id="{B6F7C5D5-0F4A-47B3-A469-FA3AD225DED5}"/>
              </a:ext>
            </a:extLst>
          </p:cNvPr>
          <p:cNvCxnSpPr>
            <a:cxnSpLocks/>
            <a:endCxn id="127" idx="5"/>
          </p:cNvCxnSpPr>
          <p:nvPr/>
        </p:nvCxnSpPr>
        <p:spPr>
          <a:xfrm flipH="1" flipV="1">
            <a:off x="5577794" y="5414853"/>
            <a:ext cx="19805" cy="763961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>
            <a:extLst>
              <a:ext uri="{FF2B5EF4-FFF2-40B4-BE49-F238E27FC236}">
                <a16:creationId xmlns:a16="http://schemas.microsoft.com/office/drawing/2014/main" xmlns="" id="{B6F7C5D5-0F4A-47B3-A469-FA3AD225DED5}"/>
              </a:ext>
            </a:extLst>
          </p:cNvPr>
          <p:cNvCxnSpPr>
            <a:cxnSpLocks/>
          </p:cNvCxnSpPr>
          <p:nvPr/>
        </p:nvCxnSpPr>
        <p:spPr>
          <a:xfrm flipH="1">
            <a:off x="5587696" y="6178814"/>
            <a:ext cx="3096342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91727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174546" y="2669058"/>
            <a:ext cx="3455987" cy="1350169"/>
          </a:xfrm>
          <a:prstGeom prst="roundRect">
            <a:avLst>
              <a:gd name="adj" fmla="val 16667"/>
            </a:avLst>
          </a:prstGeom>
          <a:solidFill>
            <a:schemeClr val="accent3">
              <a:lumMod val="75000"/>
              <a:alpha val="50980"/>
            </a:schemeClr>
          </a:solidFill>
          <a:ln w="38100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>
              <a:solidFill>
                <a:srgbClr val="333300"/>
              </a:solidFill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5674519" y="2582143"/>
            <a:ext cx="3241675" cy="1403747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  <a:alpha val="58038"/>
            </a:schemeClr>
          </a:solidFill>
          <a:ln w="38100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>
              <a:solidFill>
                <a:srgbClr val="333300"/>
              </a:solidFill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 rot="10800000">
            <a:off x="3923928" y="3496671"/>
            <a:ext cx="1511300" cy="91797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43 h 21600"/>
              <a:gd name="T14" fmla="*/ 19440 w 21600"/>
              <a:gd name="T15" fmla="*/ 185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lnTo>
                  <a:pt x="10800" y="0"/>
                </a:lnTo>
                <a:close/>
              </a:path>
            </a:pathLst>
          </a:custGeom>
          <a:solidFill>
            <a:srgbClr val="333300">
              <a:alpha val="54901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3010693" y="5012208"/>
            <a:ext cx="3657600" cy="1189435"/>
          </a:xfrm>
          <a:prstGeom prst="flowChartTerminator">
            <a:avLst/>
          </a:prstGeom>
          <a:solidFill>
            <a:srgbClr val="FFCC00">
              <a:alpha val="47842"/>
            </a:srgbClr>
          </a:solidFill>
          <a:ln w="38100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l"/>
              <a:defRPr sz="32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Char char="–"/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Char char="•"/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Char char="–"/>
              <a:defRPr sz="2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 sz="2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b="0">
              <a:solidFill>
                <a:srgbClr val="333300"/>
              </a:solidFill>
            </a:endParaRP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683339" y="2797286"/>
            <a:ext cx="2438400" cy="43219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 dirty="0">
                <a:ln w="38100">
                  <a:solidFill>
                    <a:srgbClr val="993300"/>
                  </a:solidFill>
                  <a:miter lim="800000"/>
                  <a:headEnd/>
                  <a:tailEnd/>
                </a:ln>
                <a:solidFill>
                  <a:schemeClr val="accent3">
                    <a:lumMod val="60000"/>
                    <a:lumOff val="40000"/>
                  </a:schemeClr>
                </a:solidFill>
                <a:latin typeface="Bookman Old Style"/>
              </a:rPr>
              <a:t>Доходы</a:t>
            </a:r>
          </a:p>
        </p:txBody>
      </p:sp>
      <p:sp>
        <p:nvSpPr>
          <p:cNvPr id="8" name="WordArt 9"/>
          <p:cNvSpPr>
            <a:spLocks noChangeArrowheads="1" noChangeShapeType="1" noTextEdit="1"/>
          </p:cNvSpPr>
          <p:nvPr/>
        </p:nvSpPr>
        <p:spPr bwMode="auto">
          <a:xfrm>
            <a:off x="3586955" y="5120555"/>
            <a:ext cx="243840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38100">
                  <a:solidFill>
                    <a:srgbClr val="993300"/>
                  </a:solidFill>
                  <a:miter lim="800000"/>
                  <a:headEnd/>
                  <a:tailEnd/>
                </a:ln>
                <a:solidFill>
                  <a:srgbClr val="CC6600"/>
                </a:solidFill>
                <a:latin typeface="Bookman Old Style"/>
              </a:rPr>
              <a:t>Дефицит</a:t>
            </a:r>
          </a:p>
        </p:txBody>
      </p:sp>
      <p:sp>
        <p:nvSpPr>
          <p:cNvPr id="9" name="WordArt 10"/>
          <p:cNvSpPr>
            <a:spLocks noChangeArrowheads="1" noChangeShapeType="1" noTextEdit="1"/>
          </p:cNvSpPr>
          <p:nvPr/>
        </p:nvSpPr>
        <p:spPr bwMode="auto">
          <a:xfrm>
            <a:off x="5927725" y="2744068"/>
            <a:ext cx="2735262" cy="43219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 dirty="0">
                <a:ln w="38100">
                  <a:solidFill>
                    <a:srgbClr val="993300"/>
                  </a:solidFill>
                  <a:miter lim="800000"/>
                  <a:headEnd/>
                  <a:tailEnd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Bookman Old Style"/>
              </a:rPr>
              <a:t>Расходы</a:t>
            </a:r>
          </a:p>
        </p:txBody>
      </p:sp>
      <p:sp>
        <p:nvSpPr>
          <p:cNvPr id="10" name="WordArt 11"/>
          <p:cNvSpPr>
            <a:spLocks noChangeArrowheads="1" noChangeShapeType="1" noTextEdit="1"/>
          </p:cNvSpPr>
          <p:nvPr/>
        </p:nvSpPr>
        <p:spPr bwMode="auto">
          <a:xfrm>
            <a:off x="851693" y="3331521"/>
            <a:ext cx="2159000" cy="5393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 dirty="0" smtClean="0"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666633"/>
                </a:solidFill>
                <a:latin typeface="Times New Roman"/>
                <a:cs typeface="Times New Roman"/>
              </a:rPr>
              <a:t>16 522,1</a:t>
            </a:r>
            <a:endParaRPr lang="ru-RU" sz="4000" b="1" kern="10" dirty="0">
              <a:ln w="3175">
                <a:solidFill>
                  <a:srgbClr val="000000"/>
                </a:solidFill>
                <a:miter lim="800000"/>
                <a:headEnd/>
                <a:tailEnd/>
              </a:ln>
              <a:solidFill>
                <a:srgbClr val="666633"/>
              </a:solidFill>
              <a:latin typeface="Times New Roman"/>
              <a:cs typeface="Times New Roman"/>
            </a:endParaRPr>
          </a:p>
        </p:txBody>
      </p:sp>
      <p:sp>
        <p:nvSpPr>
          <p:cNvPr id="11" name="WordArt 12"/>
          <p:cNvSpPr>
            <a:spLocks noChangeArrowheads="1" noChangeShapeType="1" noTextEdit="1"/>
          </p:cNvSpPr>
          <p:nvPr/>
        </p:nvSpPr>
        <p:spPr bwMode="auto">
          <a:xfrm>
            <a:off x="4018756" y="5661099"/>
            <a:ext cx="1655763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 dirty="0" smtClean="0"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666633"/>
                </a:solidFill>
                <a:latin typeface="Times New Roman"/>
                <a:cs typeface="Times New Roman"/>
              </a:rPr>
              <a:t>415,2</a:t>
            </a:r>
            <a:endParaRPr lang="ru-RU" sz="4000" b="1" kern="10" dirty="0">
              <a:ln w="3175">
                <a:solidFill>
                  <a:srgbClr val="000000"/>
                </a:solidFill>
                <a:miter lim="800000"/>
                <a:headEnd/>
                <a:tailEnd/>
              </a:ln>
              <a:solidFill>
                <a:srgbClr val="666633"/>
              </a:solidFill>
              <a:latin typeface="Times New Roman"/>
              <a:cs typeface="Times New Roman"/>
            </a:endParaRPr>
          </a:p>
        </p:txBody>
      </p:sp>
      <p:sp>
        <p:nvSpPr>
          <p:cNvPr id="12" name="WordArt 13"/>
          <p:cNvSpPr>
            <a:spLocks noChangeArrowheads="1" noChangeShapeType="1" noTextEdit="1"/>
          </p:cNvSpPr>
          <p:nvPr/>
        </p:nvSpPr>
        <p:spPr bwMode="auto">
          <a:xfrm>
            <a:off x="6300192" y="3303694"/>
            <a:ext cx="2232025" cy="5405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 dirty="0" smtClean="0"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666633"/>
                </a:solidFill>
                <a:latin typeface="Times New Roman"/>
                <a:cs typeface="Times New Roman"/>
              </a:rPr>
              <a:t>16 937,3</a:t>
            </a:r>
            <a:endParaRPr lang="ru-RU" sz="4000" b="1" kern="10" dirty="0">
              <a:ln w="3175">
                <a:solidFill>
                  <a:srgbClr val="000000"/>
                </a:solidFill>
                <a:miter lim="800000"/>
                <a:headEnd/>
                <a:tailEnd/>
              </a:ln>
              <a:solidFill>
                <a:srgbClr val="666633"/>
              </a:solidFill>
              <a:latin typeface="Times New Roman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8634" y="204670"/>
            <a:ext cx="8509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бюджета города Брянска за 2022 год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50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71130"/>
            <a:ext cx="9036496" cy="487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290870"/>
            <a:ext cx="4176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МУНИЦИПАЛЬНЫЙ ДОЛГ 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51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F8A72EA-95D7-4E51-90F9-09CAB3D44E5E}"/>
              </a:ext>
            </a:extLst>
          </p:cNvPr>
          <p:cNvSpPr/>
          <p:nvPr/>
        </p:nvSpPr>
        <p:spPr>
          <a:xfrm>
            <a:off x="278153" y="164805"/>
            <a:ext cx="8591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ДИНАМИКА НАЛОГОВЫХ И НЕНАЛОГОВЫХ </a:t>
            </a:r>
            <a:r>
              <a:rPr lang="ru-RU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ДОХОДОВ </a:t>
            </a:r>
            <a:r>
              <a:rPr lang="en-US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БЮДЖЕТА ГОРОДСКОГО </a:t>
            </a:r>
            <a:r>
              <a:rPr lang="ru-RU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ОКРУГА ГОРОД </a:t>
            </a:r>
            <a:r>
              <a:rPr lang="ru-RU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БРЯНСК</a:t>
            </a:r>
            <a:endParaRPr lang="ru-RU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9" name="Номер слайда 38"/>
          <p:cNvSpPr txBox="1">
            <a:spLocks/>
          </p:cNvSpPr>
          <p:nvPr/>
        </p:nvSpPr>
        <p:spPr>
          <a:xfrm>
            <a:off x="7086600" y="1"/>
            <a:ext cx="2057400" cy="329609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23189" y="5242248"/>
            <a:ext cx="1946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ru-RU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Неналоговые</a:t>
            </a:r>
          </a:p>
          <a:p>
            <a:r>
              <a:rPr lang="ru-RU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</a:t>
            </a:r>
            <a:endParaRPr lang="ru-RU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124" y="2768431"/>
            <a:ext cx="1704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rgbClr val="E46C0A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Налоговые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329847208"/>
              </p:ext>
            </p:extLst>
          </p:nvPr>
        </p:nvGraphicFramePr>
        <p:xfrm>
          <a:off x="140132" y="1395476"/>
          <a:ext cx="6679660" cy="691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7060343" y="1556792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E46C0A"/>
                </a:solidFill>
                <a:latin typeface="Arial Black" panose="020B0A04020102020204" pitchFamily="34" charset="0"/>
              </a:rPr>
              <a:t>Всего</a:t>
            </a:r>
            <a:endParaRPr lang="ru-RU" b="1" dirty="0">
              <a:solidFill>
                <a:srgbClr val="E46C0A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1859" y="6317787"/>
            <a:ext cx="1175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anose="020B0A04020102020204" pitchFamily="34" charset="0"/>
              </a:rPr>
              <a:t>2018 год</a:t>
            </a:r>
            <a:endParaRPr lang="ru-RU" sz="1600" dirty="0">
              <a:latin typeface="Arial Black" panose="020B0A040201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67181" y="6317787"/>
            <a:ext cx="1175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anose="020B0A04020102020204" pitchFamily="34" charset="0"/>
              </a:rPr>
              <a:t>2019 год</a:t>
            </a:r>
            <a:endParaRPr lang="ru-RU" sz="1600" dirty="0">
              <a:latin typeface="Arial Black" panose="020B0A040201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008075" y="6317787"/>
            <a:ext cx="1175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anose="020B0A04020102020204" pitchFamily="34" charset="0"/>
              </a:rPr>
              <a:t>2020 год</a:t>
            </a:r>
            <a:endParaRPr lang="ru-RU" sz="1600" dirty="0">
              <a:latin typeface="Arial Black" panose="020B0A040201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29516" y="6317787"/>
            <a:ext cx="1175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anose="020B0A04020102020204" pitchFamily="34" charset="0"/>
              </a:rPr>
              <a:t>2021 год</a:t>
            </a:r>
            <a:endParaRPr lang="ru-RU" sz="1600" dirty="0">
              <a:latin typeface="Arial Black" panose="020B0A040201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504838" y="6317787"/>
            <a:ext cx="1175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 Black" panose="020B0A04020102020204" pitchFamily="34" charset="0"/>
              </a:rPr>
              <a:t>2022 год</a:t>
            </a:r>
            <a:endParaRPr lang="ru-RU" sz="1600" dirty="0">
              <a:latin typeface="Arial Black" panose="020B0A04020102020204" pitchFamily="34" charset="0"/>
            </a:endParaRP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132613768"/>
              </p:ext>
            </p:extLst>
          </p:nvPr>
        </p:nvGraphicFramePr>
        <p:xfrm>
          <a:off x="476232" y="1741458"/>
          <a:ext cx="6197275" cy="43869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6" name="TextBox 65"/>
          <p:cNvSpPr txBox="1"/>
          <p:nvPr/>
        </p:nvSpPr>
        <p:spPr>
          <a:xfrm>
            <a:off x="8460432" y="1458001"/>
            <a:ext cx="7368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sz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.</a:t>
            </a:r>
            <a:endParaRPr lang="ru-RU" sz="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448806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099935293"/>
              </p:ext>
            </p:extLst>
          </p:nvPr>
        </p:nvGraphicFramePr>
        <p:xfrm>
          <a:off x="535313" y="1111866"/>
          <a:ext cx="7793638" cy="5539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8" y="332656"/>
            <a:ext cx="8229600" cy="354557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solidFill>
                  <a:schemeClr val="tx1"/>
                </a:solidFill>
              </a:rPr>
              <a:t/>
            </a:r>
            <a:br>
              <a:rPr lang="ru-RU" sz="1800" b="1" dirty="0">
                <a:solidFill>
                  <a:schemeClr val="tx1"/>
                </a:solidFill>
              </a:rPr>
            </a:br>
            <a:r>
              <a:rPr lang="ru-RU" sz="1800" b="1" dirty="0">
                <a:solidFill>
                  <a:schemeClr val="tx1"/>
                </a:solidFill>
              </a:rPr>
              <a:t/>
            </a:r>
            <a:br>
              <a:rPr lang="ru-RU" sz="1800" b="1" dirty="0">
                <a:solidFill>
                  <a:schemeClr val="tx1"/>
                </a:solidFill>
              </a:rPr>
            </a:b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В РАЗРЕЗЕ ДОХОДНЫХ ИСТОЧНИКОВ </a:t>
            </a:r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7664" y="1849592"/>
            <a:ext cx="915530" cy="661710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ru-RU" sz="19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3 060,5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916798" y="1752909"/>
            <a:ext cx="1064690" cy="707876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ru-RU" sz="19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3 119,8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7984" y="1589266"/>
            <a:ext cx="1139269" cy="677098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ru-RU" sz="19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3 095,8</a:t>
            </a:r>
          </a:p>
          <a:p>
            <a:endParaRPr lang="ru-RU" sz="1900" dirty="0"/>
          </a:p>
        </p:txBody>
      </p:sp>
      <p:sp>
        <p:nvSpPr>
          <p:cNvPr id="10" name="TextBox 9"/>
          <p:cNvSpPr txBox="1"/>
          <p:nvPr/>
        </p:nvSpPr>
        <p:spPr>
          <a:xfrm>
            <a:off x="5619382" y="1368198"/>
            <a:ext cx="1074694" cy="384711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r>
              <a:rPr lang="ru-RU" sz="19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3 354,1</a:t>
            </a:r>
            <a:endParaRPr lang="ru-RU" sz="19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97825" y="808933"/>
            <a:ext cx="1207153" cy="312174"/>
          </a:xfrm>
          <a:prstGeom prst="rect">
            <a:avLst/>
          </a:prstGeom>
        </p:spPr>
        <p:txBody>
          <a:bodyPr wrap="none" lIns="91429" tIns="45715" rIns="91429" bIns="45715">
            <a:spAutoFit/>
          </a:bodyPr>
          <a:lstStyle/>
          <a:p>
            <a:r>
              <a:rPr lang="ru-RU" sz="1400" b="1" dirty="0"/>
              <a:t>млн. рублей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1630853" y="2111769"/>
            <a:ext cx="2006502" cy="93814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644191" y="2110582"/>
            <a:ext cx="1431864" cy="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5076056" y="1306426"/>
            <a:ext cx="2962051" cy="80534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121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2F8A72EA-95D7-4E51-90F9-09CAB3D44E5E}"/>
              </a:ext>
            </a:extLst>
          </p:cNvPr>
          <p:cNvSpPr/>
          <p:nvPr/>
        </p:nvSpPr>
        <p:spPr>
          <a:xfrm>
            <a:off x="323527" y="278220"/>
            <a:ext cx="84984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189">
              <a:defRPr/>
            </a:pPr>
            <a:r>
              <a:rPr lang="ru-RU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БЕЗВОЗМЕЗДНЫЕ </a:t>
            </a:r>
            <a:r>
              <a:rPr lang="ru-RU" sz="2000" b="1" spc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ПОСТУПЛЕНИЯ</a:t>
            </a:r>
            <a:endParaRPr lang="ru-RU" sz="20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7" name="Диаграмма 156">
            <a:extLst>
              <a:ext uri="{FF2B5EF4-FFF2-40B4-BE49-F238E27FC236}">
                <a16:creationId xmlns:a16="http://schemas.microsoft.com/office/drawing/2014/main" xmlns="" id="{16B160FF-754B-4498-ADA3-B7FAE7ABC6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9749432"/>
              </p:ext>
            </p:extLst>
          </p:nvPr>
        </p:nvGraphicFramePr>
        <p:xfrm>
          <a:off x="124480" y="1647129"/>
          <a:ext cx="5344212" cy="5218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9" name="TextBox 158"/>
          <p:cNvSpPr txBox="1"/>
          <p:nvPr/>
        </p:nvSpPr>
        <p:spPr>
          <a:xfrm>
            <a:off x="2221161" y="3645024"/>
            <a:ext cx="1322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12 811,6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млн руб.</a:t>
            </a:r>
            <a:endParaRPr lang="ru-RU" dirty="0"/>
          </a:p>
        </p:txBody>
      </p:sp>
      <p:sp>
        <p:nvSpPr>
          <p:cNvPr id="34" name="Номер слайда 38"/>
          <p:cNvSpPr txBox="1">
            <a:spLocks/>
          </p:cNvSpPr>
          <p:nvPr/>
        </p:nvSpPr>
        <p:spPr>
          <a:xfrm>
            <a:off x="7086600" y="1"/>
            <a:ext cx="2057400" cy="329609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Минус 4"/>
          <p:cNvSpPr/>
          <p:nvPr/>
        </p:nvSpPr>
        <p:spPr>
          <a:xfrm>
            <a:off x="5423979" y="4899837"/>
            <a:ext cx="435300" cy="430388"/>
          </a:xfrm>
          <a:prstGeom prst="mathMinus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023068" y="4581128"/>
            <a:ext cx="2626468" cy="95410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 остатков субсидии и иных межбюджетных трансфертов </a:t>
            </a:r>
          </a:p>
          <a:p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27,9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люс 6"/>
          <p:cNvSpPr/>
          <p:nvPr/>
        </p:nvSpPr>
        <p:spPr>
          <a:xfrm>
            <a:off x="5396817" y="5793361"/>
            <a:ext cx="489624" cy="43234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6023068" y="5629925"/>
            <a:ext cx="2626468" cy="73866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 (средства граждан)</a:t>
            </a:r>
          </a:p>
          <a:p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1,1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386404009"/>
              </p:ext>
            </p:extLst>
          </p:nvPr>
        </p:nvGraphicFramePr>
        <p:xfrm>
          <a:off x="5086392" y="1953841"/>
          <a:ext cx="4075889" cy="2497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7927361" y="1024955"/>
            <a:ext cx="9621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млн.руб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.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anose="02010803020104030203" pitchFamily="2" charset="-79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34723" y="1703366"/>
            <a:ext cx="3315331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Динамика безвозмездных поступлений</a:t>
            </a:r>
            <a:endParaRPr lang="ru-RU" sz="1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30516" y="3212976"/>
            <a:ext cx="595035" cy="276999"/>
          </a:xfrm>
          <a:prstGeom prst="rect">
            <a:avLst/>
          </a:prstGeom>
          <a:noFill/>
          <a:ln>
            <a:solidFill>
              <a:srgbClr val="AC7B00"/>
            </a:solidFill>
          </a:ln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2018</a:t>
            </a:r>
            <a:endParaRPr lang="ru-RU" sz="12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23068" y="2852936"/>
            <a:ext cx="595035" cy="276999"/>
          </a:xfrm>
          <a:prstGeom prst="rect">
            <a:avLst/>
          </a:prstGeom>
          <a:noFill/>
          <a:ln>
            <a:solidFill>
              <a:srgbClr val="AC7B00"/>
            </a:solidFill>
          </a:ln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2019</a:t>
            </a:r>
            <a:endParaRPr lang="ru-RU" sz="12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756820" y="2750616"/>
            <a:ext cx="595035" cy="276999"/>
          </a:xfrm>
          <a:prstGeom prst="rect">
            <a:avLst/>
          </a:prstGeom>
          <a:noFill/>
          <a:ln>
            <a:solidFill>
              <a:srgbClr val="AC7B00"/>
            </a:solidFill>
          </a:ln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2020</a:t>
            </a:r>
            <a:endParaRPr lang="ru-RU" sz="12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520266" y="2456946"/>
            <a:ext cx="595035" cy="276999"/>
          </a:xfrm>
          <a:prstGeom prst="rect">
            <a:avLst/>
          </a:prstGeom>
          <a:noFill/>
          <a:ln>
            <a:solidFill>
              <a:srgbClr val="AC7B00"/>
            </a:solidFill>
          </a:ln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2021</a:t>
            </a:r>
            <a:endParaRPr lang="ru-RU" sz="12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94449" y="2165350"/>
            <a:ext cx="595035" cy="276999"/>
          </a:xfrm>
          <a:prstGeom prst="rect">
            <a:avLst/>
          </a:prstGeom>
          <a:noFill/>
          <a:ln>
            <a:solidFill>
              <a:srgbClr val="AC7B00"/>
            </a:solidFill>
          </a:ln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2022</a:t>
            </a:r>
            <a:endParaRPr lang="ru-RU" sz="12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3" name="Блок-схема: узел 32"/>
          <p:cNvSpPr/>
          <p:nvPr/>
        </p:nvSpPr>
        <p:spPr>
          <a:xfrm>
            <a:off x="4140582" y="1949855"/>
            <a:ext cx="84306" cy="121056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4" name="Блок-схема: узел 43"/>
          <p:cNvSpPr/>
          <p:nvPr/>
        </p:nvSpPr>
        <p:spPr>
          <a:xfrm>
            <a:off x="4325566" y="5672305"/>
            <a:ext cx="84306" cy="121056"/>
          </a:xfrm>
          <a:prstGeom prst="flowChartConnector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5470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35567" y="6098529"/>
            <a:ext cx="616297" cy="522664"/>
          </a:xfrm>
          <a:prstGeom prst="rect">
            <a:avLst/>
          </a:prstGeom>
        </p:spPr>
        <p:txBody>
          <a:bodyPr wrap="none" lIns="81630" tIns="40815" rIns="81630" bIns="40815" anchor="ctr"/>
          <a:lstStyle/>
          <a:p>
            <a:pPr algn="ctr" defTabSz="816296">
              <a:defRPr/>
            </a:pPr>
            <a:r>
              <a:rPr lang="ru-RU" sz="2200" b="1" dirty="0">
                <a:solidFill>
                  <a:prstClr val="white"/>
                </a:solidFill>
                <a:latin typeface="Arial Narrow" panose="020B0606020202030204" pitchFamily="34" charset="0"/>
                <a:cs typeface="Times New Roman" pitchFamily="18" charset="0"/>
              </a:rPr>
              <a:t>8</a:t>
            </a:r>
          </a:p>
        </p:txBody>
      </p:sp>
      <p:graphicFrame>
        <p:nvGraphicFramePr>
          <p:cNvPr id="2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2315084"/>
              </p:ext>
            </p:extLst>
          </p:nvPr>
        </p:nvGraphicFramePr>
        <p:xfrm>
          <a:off x="5854831" y="5178428"/>
          <a:ext cx="4177167" cy="878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335564" y="5953057"/>
            <a:ext cx="781910" cy="829353"/>
          </a:xfrm>
          <a:prstGeom prst="rect">
            <a:avLst/>
          </a:prstGeom>
        </p:spPr>
        <p:txBody>
          <a:bodyPr vert="horz" wrap="none" lIns="81630" tIns="40815" rIns="81630" bIns="40815" rtlCol="0" anchor="ctr">
            <a:normAutofit/>
          </a:bodyPr>
          <a:lstStyle/>
          <a:p>
            <a:pPr defTabSz="816296"/>
            <a:endParaRPr lang="ru-RU" sz="38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63093" y="2612044"/>
            <a:ext cx="706234" cy="783728"/>
          </a:xfrm>
          <a:prstGeom prst="rect">
            <a:avLst/>
          </a:prstGeom>
        </p:spPr>
        <p:txBody>
          <a:bodyPr vert="horz" wrap="none" lIns="81630" tIns="40815" rIns="81630" bIns="40815" rtlCol="0" anchor="ctr">
            <a:noAutofit/>
          </a:bodyPr>
          <a:lstStyle/>
          <a:p>
            <a:pPr algn="ctr" defTabSz="816296"/>
            <a:endParaRPr lang="ru-RU" sz="11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4893476" y="1245267"/>
            <a:ext cx="3469949" cy="568980"/>
          </a:xfrm>
          <a:prstGeom prst="rect">
            <a:avLst/>
          </a:prstGeom>
        </p:spPr>
        <p:txBody>
          <a:bodyPr vert="horz" wrap="none" lIns="81630" tIns="40815" rIns="81630" bIns="40815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816296"/>
            <a:endParaRPr lang="ru-RU" sz="1900" b="1" u="sng" dirty="0">
              <a:solidFill>
                <a:srgbClr val="4F81BD">
                  <a:lumMod val="50000"/>
                </a:srgbClr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28449" y="2710583"/>
            <a:ext cx="775980" cy="457175"/>
          </a:xfrm>
          <a:prstGeom prst="rect">
            <a:avLst/>
          </a:prstGeom>
        </p:spPr>
        <p:txBody>
          <a:bodyPr vert="horz" wrap="none" lIns="81630" tIns="40815" rIns="81630" bIns="40815" rtlCol="0" anchor="ctr">
            <a:noAutofit/>
          </a:bodyPr>
          <a:lstStyle/>
          <a:p>
            <a:pPr algn="ctr" defTabSz="816296"/>
            <a:endParaRPr lang="ru-RU" sz="6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508083" y="1525269"/>
            <a:ext cx="3469949" cy="568980"/>
          </a:xfrm>
          <a:prstGeom prst="rect">
            <a:avLst/>
          </a:prstGeom>
        </p:spPr>
        <p:txBody>
          <a:bodyPr vert="horz" wrap="none" lIns="81630" tIns="40815" rIns="81630" bIns="40815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816296"/>
            <a:endParaRPr lang="ru-RU" sz="1900" b="1" u="sng" dirty="0">
              <a:solidFill>
                <a:srgbClr val="4F81BD">
                  <a:lumMod val="50000"/>
                </a:srgbClr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70126" y="1992165"/>
            <a:ext cx="1477790" cy="587796"/>
          </a:xfrm>
          <a:prstGeom prst="rect">
            <a:avLst/>
          </a:prstGeom>
        </p:spPr>
        <p:txBody>
          <a:bodyPr wrap="none" lIns="81630" tIns="40815" rIns="81630" bIns="40815" anchor="ctr"/>
          <a:lstStyle/>
          <a:p>
            <a:pPr algn="ctr" defTabSz="816296">
              <a:defRPr/>
            </a:pPr>
            <a:r>
              <a:rPr lang="ru-RU" sz="2200" b="1" dirty="0">
                <a:solidFill>
                  <a:prstClr val="black"/>
                </a:solidFill>
                <a:latin typeface="Arial Narrow" panose="020B0606020202030204" pitchFamily="34" charset="0"/>
                <a:cs typeface="Times New Roman" pitchFamily="18" charset="0"/>
              </a:rPr>
              <a:t>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973408" y="1814247"/>
            <a:ext cx="1908811" cy="2725035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rmAutofit/>
          </a:bodyPr>
          <a:lstStyle/>
          <a:p>
            <a:pPr defTabSz="816296"/>
            <a:endParaRPr lang="ru-RU" sz="900" b="1" dirty="0">
              <a:solidFill>
                <a:srgbClr val="005AA9"/>
              </a:solidFill>
              <a:latin typeface="Calibri"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988886345"/>
              </p:ext>
            </p:extLst>
          </p:nvPr>
        </p:nvGraphicFramePr>
        <p:xfrm>
          <a:off x="0" y="1632384"/>
          <a:ext cx="9117474" cy="2516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6152" y="166871"/>
            <a:ext cx="8374135" cy="741849"/>
          </a:xfrm>
          <a:prstGeom prst="rect">
            <a:avLst/>
          </a:prstGeom>
        </p:spPr>
        <p:txBody>
          <a:bodyPr vert="horz" wrap="none" lIns="81630" tIns="40815" rIns="81630" bIns="40815" rtlCol="0" anchor="ctr">
            <a:normAutofit/>
          </a:bodyPr>
          <a:lstStyle/>
          <a:p>
            <a:pPr defTabSz="816296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ДИНАМИКА БЕЗВОЗМЕЗДНЫХ ПОСТУПЛЕНИЙ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66152" y="1892799"/>
            <a:ext cx="1293068" cy="315914"/>
          </a:xfrm>
          <a:prstGeom prst="rect">
            <a:avLst/>
          </a:prstGeom>
        </p:spPr>
        <p:txBody>
          <a:bodyPr vert="horz" wrap="none" lIns="81630" tIns="40815" rIns="81630" bIns="40815" rtlCol="0" anchor="ctr">
            <a:noAutofit/>
          </a:bodyPr>
          <a:lstStyle/>
          <a:p>
            <a:pPr defTabSz="816296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СУБСИДИИ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3851849268"/>
              </p:ext>
            </p:extLst>
          </p:nvPr>
        </p:nvGraphicFramePr>
        <p:xfrm>
          <a:off x="0" y="4317467"/>
          <a:ext cx="9144000" cy="2042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570830" y="6459551"/>
            <a:ext cx="554171" cy="29807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20576" y="6448708"/>
            <a:ext cx="615745" cy="29807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Заголовок 2"/>
          <p:cNvSpPr txBox="1">
            <a:spLocks/>
          </p:cNvSpPr>
          <p:nvPr/>
        </p:nvSpPr>
        <p:spPr>
          <a:xfrm>
            <a:off x="7884368" y="1052736"/>
            <a:ext cx="1354640" cy="555140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l" defTabSz="945718" rtl="0" eaLnBrk="1" latinLnBrk="0" hangingPunct="1">
              <a:lnSpc>
                <a:spcPts val="4715"/>
              </a:lnSpc>
              <a:spcBef>
                <a:spcPct val="0"/>
              </a:spcBef>
              <a:buNone/>
              <a:defRPr sz="3809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млн. руб.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6413078"/>
            <a:ext cx="638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effectLst>
                  <a:reflection blurRad="6350" endPos="0" dir="5400000" sy="-100000" algn="bl" rotWithShape="0"/>
                </a:effectLst>
                <a:latin typeface="Arial Narrow" panose="020B0606020202030204" pitchFamily="34" charset="0"/>
              </a:rPr>
              <a:t>план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974027" y="6409553"/>
            <a:ext cx="6655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effectLst>
                  <a:reflection blurRad="6350" endPos="0" dir="5400000" sy="-100000" algn="bl" rotWithShape="0"/>
                </a:effectLst>
                <a:latin typeface="Arial Narrow" panose="020B0606020202030204" pitchFamily="34" charset="0"/>
              </a:rPr>
              <a:t>факт</a:t>
            </a:r>
          </a:p>
        </p:txBody>
      </p:sp>
    </p:spTree>
    <p:extLst>
      <p:ext uri="{BB962C8B-B14F-4D97-AF65-F5344CB8AC3E}">
        <p14:creationId xmlns:p14="http://schemas.microsoft.com/office/powerpoint/2010/main" val="87332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6676410"/>
              </p:ext>
            </p:extLst>
          </p:nvPr>
        </p:nvGraphicFramePr>
        <p:xfrm>
          <a:off x="97451" y="1313323"/>
          <a:ext cx="4744180" cy="551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Блок-схема: карточка 4"/>
          <p:cNvSpPr/>
          <p:nvPr/>
        </p:nvSpPr>
        <p:spPr>
          <a:xfrm>
            <a:off x="4829909" y="1357313"/>
            <a:ext cx="4134706" cy="1112348"/>
          </a:xfrm>
          <a:prstGeom prst="flowChartPunchedCard">
            <a:avLst/>
          </a:prstGeom>
          <a:solidFill>
            <a:srgbClr val="92D050">
              <a:alpha val="80000"/>
            </a:srgb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Расходы по функциям местного самоуправления – </a:t>
            </a:r>
          </a:p>
          <a:p>
            <a:pPr algn="ctr" eaLnBrk="1" hangingPunct="1">
              <a:defRPr/>
            </a:pPr>
            <a:r>
              <a:rPr lang="ru-RU" sz="1400" b="1" i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10 направлений расходов</a:t>
            </a:r>
            <a:endParaRPr lang="ru-RU" sz="1400" b="1" i="1" dirty="0">
              <a:solidFill>
                <a:srgbClr val="3333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6" name="Блок-схема: карточка 5"/>
          <p:cNvSpPr/>
          <p:nvPr/>
        </p:nvSpPr>
        <p:spPr>
          <a:xfrm>
            <a:off x="4829910" y="2688491"/>
            <a:ext cx="4134705" cy="1266093"/>
          </a:xfrm>
          <a:prstGeom prst="flowChartPunchedCard">
            <a:avLst/>
          </a:prstGeom>
          <a:solidFill>
            <a:srgbClr val="92D050">
              <a:alpha val="80000"/>
            </a:srgb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b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Расходы по муниципальным программам – </a:t>
            </a:r>
          </a:p>
          <a:p>
            <a:pPr algn="ctr" eaLnBrk="1" hangingPunct="1">
              <a:defRPr/>
            </a:pPr>
            <a:r>
              <a:rPr lang="ru-RU" sz="1400" b="1" i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13 муниципальных программ</a:t>
            </a:r>
          </a:p>
          <a:p>
            <a:pPr algn="ctr" eaLnBrk="1" hangingPunct="1">
              <a:defRPr/>
            </a:pPr>
            <a:r>
              <a:rPr lang="ru-RU" sz="1400" b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Непрограммные направления</a:t>
            </a:r>
            <a:endParaRPr lang="ru-RU" sz="1400" b="1" dirty="0">
              <a:solidFill>
                <a:srgbClr val="3333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7" name="Блок-схема: карточка 6"/>
          <p:cNvSpPr/>
          <p:nvPr/>
        </p:nvSpPr>
        <p:spPr>
          <a:xfrm>
            <a:off x="4829910" y="4142154"/>
            <a:ext cx="4134705" cy="1219199"/>
          </a:xfrm>
          <a:prstGeom prst="flowChartPunchedCard">
            <a:avLst/>
          </a:prstGeom>
          <a:solidFill>
            <a:srgbClr val="92D050">
              <a:alpha val="77000"/>
            </a:srgb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eaLnBrk="1" hangingPunct="1">
              <a:defRPr/>
            </a:pPr>
            <a:r>
              <a:rPr lang="ru-RU" sz="1400" b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Расходы по ведомствам – </a:t>
            </a:r>
          </a:p>
          <a:p>
            <a:pPr algn="ctr" eaLnBrk="1" hangingPunct="1">
              <a:defRPr/>
            </a:pPr>
            <a:r>
              <a:rPr lang="ru-RU" sz="1400" b="1" i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11 главных распорядителей бюджетных средств</a:t>
            </a:r>
            <a:endParaRPr lang="ru-RU" sz="1400" b="1" i="1" dirty="0">
              <a:solidFill>
                <a:srgbClr val="3333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8" name="Блок-схема: карточка 7"/>
          <p:cNvSpPr/>
          <p:nvPr/>
        </p:nvSpPr>
        <p:spPr>
          <a:xfrm>
            <a:off x="4829910" y="5627078"/>
            <a:ext cx="4134705" cy="1115036"/>
          </a:xfrm>
          <a:prstGeom prst="flowChartPunchedCard">
            <a:avLst/>
          </a:prstGeom>
          <a:solidFill>
            <a:srgbClr val="92D050">
              <a:alpha val="80000"/>
            </a:srgb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eaLnBrk="1" hangingPunct="1">
              <a:defRPr/>
            </a:pPr>
            <a:r>
              <a:rPr lang="ru-RU" sz="1400" b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Расходы по экономическому содержанию – </a:t>
            </a:r>
            <a:r>
              <a:rPr lang="ru-RU" sz="1400" b="1" i="1" dirty="0" smtClean="0">
                <a:solidFill>
                  <a:srgbClr val="333300"/>
                </a:solidFill>
                <a:latin typeface="Arial Black" pitchFamily="34" charset="0"/>
                <a:cs typeface="Times New Roman" pitchFamily="18" charset="0"/>
              </a:rPr>
              <a:t>7 видов расходов</a:t>
            </a:r>
            <a:endParaRPr lang="ru-RU" sz="1400" b="1" i="1" dirty="0">
              <a:solidFill>
                <a:srgbClr val="333300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6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520917"/>
              </p:ext>
            </p:extLst>
          </p:nvPr>
        </p:nvGraphicFramePr>
        <p:xfrm>
          <a:off x="395536" y="4797152"/>
          <a:ext cx="8307822" cy="1943100"/>
        </p:xfrm>
        <a:graphic>
          <a:graphicData uri="http://schemas.openxmlformats.org/drawingml/2006/table">
            <a:tbl>
              <a:tblPr firstRow="1" bandRow="1"/>
              <a:tblGrid>
                <a:gridCol w="55745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220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139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845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/>
                        <a:t>Образование</a:t>
                      </a:r>
                      <a:endParaRPr lang="ru-RU" sz="1200" dirty="0"/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2021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</a:rPr>
                        <a:t> факт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2022 план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2022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</a:rPr>
                        <a:t> факт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46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Дошкольное образование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2 580,9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3 029,1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3 029,1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образование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3 313,4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4 706,5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4 566,3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7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Дополнительное образование детей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512,7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492,4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492,4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193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Профессиональная подготовка, переподготовка и повышение квалификации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62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Молодежная политика и оздоровление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31,6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38,9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28,0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14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образования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175,3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214,9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214,4</a:t>
                      </a:r>
                      <a:endParaRPr lang="ru-RU" sz="1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60" name="组合 52">
            <a:extLst>
              <a:ext uri="{FF2B5EF4-FFF2-40B4-BE49-F238E27FC236}">
                <a16:creationId xmlns:a16="http://schemas.microsoft.com/office/drawing/2014/main" xmlns="" id="{538516A8-498A-4AF1-8ABD-01E7376E9B00}"/>
              </a:ext>
            </a:extLst>
          </p:cNvPr>
          <p:cNvGrpSpPr/>
          <p:nvPr/>
        </p:nvGrpSpPr>
        <p:grpSpPr>
          <a:xfrm>
            <a:off x="311255" y="2986431"/>
            <a:ext cx="1195294" cy="1212944"/>
            <a:chOff x="2993528" y="1265238"/>
            <a:chExt cx="6059985" cy="3842287"/>
          </a:xfrm>
        </p:grpSpPr>
        <p:grpSp>
          <p:nvGrpSpPr>
            <p:cNvPr id="61" name="组合 4">
              <a:extLst>
                <a:ext uri="{FF2B5EF4-FFF2-40B4-BE49-F238E27FC236}">
                  <a16:creationId xmlns:a16="http://schemas.microsoft.com/office/drawing/2014/main" xmlns="" id="{3F2EFF7F-D8CD-4C5A-AB37-4DBC57EBB8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56111" y="3859213"/>
              <a:ext cx="5786289" cy="1248312"/>
              <a:chOff x="2787004" y="4143375"/>
              <a:chExt cx="5786290" cy="1248312"/>
            </a:xfrm>
          </p:grpSpPr>
          <p:sp>
            <p:nvSpPr>
              <p:cNvPr id="78" name="Freeform 9">
                <a:extLst>
                  <a:ext uri="{FF2B5EF4-FFF2-40B4-BE49-F238E27FC236}">
                    <a16:creationId xmlns:a16="http://schemas.microsoft.com/office/drawing/2014/main" xmlns="" id="{7059FC6D-29C5-4B56-AF87-213E417C2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4143375"/>
                <a:ext cx="4954588" cy="458787"/>
              </a:xfrm>
              <a:custGeom>
                <a:avLst/>
                <a:gdLst>
                  <a:gd name="T0" fmla="*/ 0 w 3121"/>
                  <a:gd name="T1" fmla="*/ 134 h 289"/>
                  <a:gd name="T2" fmla="*/ 1920 w 3121"/>
                  <a:gd name="T3" fmla="*/ 289 h 289"/>
                  <a:gd name="T4" fmla="*/ 3121 w 3121"/>
                  <a:gd name="T5" fmla="*/ 162 h 289"/>
                  <a:gd name="T6" fmla="*/ 1917 w 3121"/>
                  <a:gd name="T7" fmla="*/ 0 h 289"/>
                  <a:gd name="T8" fmla="*/ 0 w 3121"/>
                  <a:gd name="T9" fmla="*/ 13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1" h="289">
                    <a:moveTo>
                      <a:pt x="0" y="134"/>
                    </a:moveTo>
                    <a:lnTo>
                      <a:pt x="1920" y="289"/>
                    </a:lnTo>
                    <a:lnTo>
                      <a:pt x="3121" y="162"/>
                    </a:lnTo>
                    <a:lnTo>
                      <a:pt x="1917" y="0"/>
                    </a:lnTo>
                    <a:lnTo>
                      <a:pt x="0" y="134"/>
                    </a:lnTo>
                    <a:close/>
                  </a:path>
                </a:pathLst>
              </a:custGeom>
              <a:solidFill>
                <a:srgbClr val="802D0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9" name="Freeform 11">
                <a:extLst>
                  <a:ext uri="{FF2B5EF4-FFF2-40B4-BE49-F238E27FC236}">
                    <a16:creationId xmlns:a16="http://schemas.microsoft.com/office/drawing/2014/main" xmlns="" id="{F34555EC-F0AC-4ADB-9798-E90BFD50E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7" y="4400550"/>
                <a:ext cx="1906587" cy="895350"/>
              </a:xfrm>
              <a:custGeom>
                <a:avLst/>
                <a:gdLst>
                  <a:gd name="T0" fmla="*/ 1201 w 1201"/>
                  <a:gd name="T1" fmla="*/ 210 h 564"/>
                  <a:gd name="T2" fmla="*/ 0 w 1201"/>
                  <a:gd name="T3" fmla="*/ 564 h 564"/>
                  <a:gd name="T4" fmla="*/ 0 w 1201"/>
                  <a:gd name="T5" fmla="*/ 127 h 564"/>
                  <a:gd name="T6" fmla="*/ 1201 w 1201"/>
                  <a:gd name="T7" fmla="*/ 0 h 564"/>
                  <a:gd name="T8" fmla="*/ 1201 w 1201"/>
                  <a:gd name="T9" fmla="*/ 21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1" h="564">
                    <a:moveTo>
                      <a:pt x="1201" y="210"/>
                    </a:moveTo>
                    <a:lnTo>
                      <a:pt x="0" y="564"/>
                    </a:lnTo>
                    <a:lnTo>
                      <a:pt x="0" y="127"/>
                    </a:lnTo>
                    <a:lnTo>
                      <a:pt x="1201" y="0"/>
                    </a:lnTo>
                    <a:lnTo>
                      <a:pt x="1201" y="210"/>
                    </a:lnTo>
                    <a:close/>
                  </a:path>
                </a:pathLst>
              </a:custGeom>
              <a:solidFill>
                <a:srgbClr val="AA600D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0" name="Freeform 12">
                <a:extLst>
                  <a:ext uri="{FF2B5EF4-FFF2-40B4-BE49-F238E27FC236}">
                    <a16:creationId xmlns:a16="http://schemas.microsoft.com/office/drawing/2014/main" xmlns="" id="{6B5DC81A-068B-428C-A2E0-34A9D9A04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4356100"/>
                <a:ext cx="3048001" cy="939800"/>
              </a:xfrm>
              <a:custGeom>
                <a:avLst/>
                <a:gdLst>
                  <a:gd name="T0" fmla="*/ 0 w 1920"/>
                  <a:gd name="T1" fmla="*/ 231 h 592"/>
                  <a:gd name="T2" fmla="*/ 1920 w 1920"/>
                  <a:gd name="T3" fmla="*/ 592 h 592"/>
                  <a:gd name="T4" fmla="*/ 1920 w 1920"/>
                  <a:gd name="T5" fmla="*/ 155 h 592"/>
                  <a:gd name="T6" fmla="*/ 0 w 1920"/>
                  <a:gd name="T7" fmla="*/ 0 h 592"/>
                  <a:gd name="T8" fmla="*/ 0 w 1920"/>
                  <a:gd name="T9" fmla="*/ 231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592">
                    <a:moveTo>
                      <a:pt x="0" y="231"/>
                    </a:moveTo>
                    <a:lnTo>
                      <a:pt x="1920" y="592"/>
                    </a:lnTo>
                    <a:lnTo>
                      <a:pt x="1920" y="155"/>
                    </a:lnTo>
                    <a:lnTo>
                      <a:pt x="0" y="0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F5A601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1" name="Freeform 19">
                <a:extLst>
                  <a:ext uri="{FF2B5EF4-FFF2-40B4-BE49-F238E27FC236}">
                    <a16:creationId xmlns:a16="http://schemas.microsoft.com/office/drawing/2014/main" xmlns="" id="{5F5A7F08-CC90-48B0-9C50-3B5F05E9A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4356100"/>
                <a:ext cx="3048000" cy="246063"/>
              </a:xfrm>
              <a:custGeom>
                <a:avLst/>
                <a:gdLst>
                  <a:gd name="T0" fmla="*/ 3048000 w 558"/>
                  <a:gd name="T1" fmla="*/ 246063 h 45"/>
                  <a:gd name="T2" fmla="*/ 0 w 558"/>
                  <a:gd name="T3" fmla="*/ 0 h 45"/>
                  <a:gd name="T4" fmla="*/ 3048000 w 558"/>
                  <a:gd name="T5" fmla="*/ 246063 h 4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8" h="45">
                    <a:moveTo>
                      <a:pt x="558" y="45"/>
                    </a:moveTo>
                    <a:cubicBezTo>
                      <a:pt x="371" y="30"/>
                      <a:pt x="186" y="21"/>
                      <a:pt x="0" y="0"/>
                    </a:cubicBezTo>
                    <a:cubicBezTo>
                      <a:pt x="188" y="16"/>
                      <a:pt x="383" y="24"/>
                      <a:pt x="55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Freeform 20">
                <a:extLst>
                  <a:ext uri="{FF2B5EF4-FFF2-40B4-BE49-F238E27FC236}">
                    <a16:creationId xmlns:a16="http://schemas.microsoft.com/office/drawing/2014/main" xmlns="" id="{9296F95A-2F9D-4244-9A0D-34BA8F98C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4400550"/>
                <a:ext cx="1895475" cy="201613"/>
              </a:xfrm>
              <a:custGeom>
                <a:avLst/>
                <a:gdLst>
                  <a:gd name="T0" fmla="*/ 0 w 347"/>
                  <a:gd name="T1" fmla="*/ 201613 h 37"/>
                  <a:gd name="T2" fmla="*/ 1895475 w 347"/>
                  <a:gd name="T3" fmla="*/ 0 h 37"/>
                  <a:gd name="T4" fmla="*/ 0 w 347"/>
                  <a:gd name="T5" fmla="*/ 201613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7" h="37">
                    <a:moveTo>
                      <a:pt x="0" y="37"/>
                    </a:moveTo>
                    <a:cubicBezTo>
                      <a:pt x="116" y="22"/>
                      <a:pt x="231" y="20"/>
                      <a:pt x="347" y="0"/>
                    </a:cubicBezTo>
                    <a:cubicBezTo>
                      <a:pt x="230" y="15"/>
                      <a:pt x="109" y="16"/>
                      <a:pt x="0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3" name="Freeform 25">
                <a:extLst>
                  <a:ext uri="{FF2B5EF4-FFF2-40B4-BE49-F238E27FC236}">
                    <a16:creationId xmlns:a16="http://schemas.microsoft.com/office/drawing/2014/main" xmlns="" id="{0BE2A400-FD33-4CF2-BA4B-CC2E8A69CF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831" y="4602163"/>
                <a:ext cx="33338" cy="666750"/>
              </a:xfrm>
              <a:custGeom>
                <a:avLst/>
                <a:gdLst>
                  <a:gd name="T0" fmla="*/ 16669 w 6"/>
                  <a:gd name="T1" fmla="*/ 0 h 122"/>
                  <a:gd name="T2" fmla="*/ 16669 w 6"/>
                  <a:gd name="T3" fmla="*/ 666750 h 122"/>
                  <a:gd name="T4" fmla="*/ 16669 w 6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22">
                    <a:moveTo>
                      <a:pt x="3" y="0"/>
                    </a:moveTo>
                    <a:cubicBezTo>
                      <a:pt x="5" y="53"/>
                      <a:pt x="6" y="71"/>
                      <a:pt x="3" y="122"/>
                    </a:cubicBezTo>
                    <a:cubicBezTo>
                      <a:pt x="1" y="70"/>
                      <a:pt x="0" y="54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4" name="文本框 33">
                <a:extLst>
                  <a:ext uri="{FF2B5EF4-FFF2-40B4-BE49-F238E27FC236}">
                    <a16:creationId xmlns:a16="http://schemas.microsoft.com/office/drawing/2014/main" xmlns="" id="{86DA3E89-88A3-47B1-8C9E-69BE7476FF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486291">
                <a:off x="2787004" y="4221742"/>
                <a:ext cx="5211042" cy="11699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zh-CN" sz="1400" dirty="0">
                    <a:solidFill>
                      <a:schemeClr val="tx2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2022</a:t>
                </a:r>
                <a:r>
                  <a:rPr lang="ru-RU" altLang="zh-CN" dirty="0" smtClean="0">
                    <a:solidFill>
                      <a:schemeClr val="tx2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ru-RU" altLang="zh-CN" sz="1100" b="1" dirty="0">
                    <a:solidFill>
                      <a:schemeClr val="tx2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факт</a:t>
                </a:r>
                <a:endParaRPr lang="zh-CN" altLang="en-US" sz="1100" b="1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2" name="组合 2">
              <a:extLst>
                <a:ext uri="{FF2B5EF4-FFF2-40B4-BE49-F238E27FC236}">
                  <a16:creationId xmlns:a16="http://schemas.microsoft.com/office/drawing/2014/main" xmlns="" id="{F20AB511-D927-4AD7-998A-DD6B10E1D4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93528" y="1265238"/>
              <a:ext cx="6059985" cy="1906587"/>
              <a:chOff x="2513309" y="1570038"/>
              <a:chExt cx="6059985" cy="1906587"/>
            </a:xfrm>
          </p:grpSpPr>
          <p:sp>
            <p:nvSpPr>
              <p:cNvPr id="71" name="Freeform 10">
                <a:extLst>
                  <a:ext uri="{FF2B5EF4-FFF2-40B4-BE49-F238E27FC236}">
                    <a16:creationId xmlns:a16="http://schemas.microsoft.com/office/drawing/2014/main" xmlns="" id="{A84BD65E-2327-4DF3-AD48-235AC14A29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2330450"/>
                <a:ext cx="4954588" cy="1146175"/>
              </a:xfrm>
              <a:custGeom>
                <a:avLst/>
                <a:gdLst>
                  <a:gd name="T0" fmla="*/ 0 w 3121"/>
                  <a:gd name="T1" fmla="*/ 440 h 722"/>
                  <a:gd name="T2" fmla="*/ 1920 w 3121"/>
                  <a:gd name="T3" fmla="*/ 0 h 722"/>
                  <a:gd name="T4" fmla="*/ 3121 w 3121"/>
                  <a:gd name="T5" fmla="*/ 423 h 722"/>
                  <a:gd name="T6" fmla="*/ 1920 w 3121"/>
                  <a:gd name="T7" fmla="*/ 722 h 722"/>
                  <a:gd name="T8" fmla="*/ 0 w 3121"/>
                  <a:gd name="T9" fmla="*/ 440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1" h="722">
                    <a:moveTo>
                      <a:pt x="0" y="440"/>
                    </a:moveTo>
                    <a:lnTo>
                      <a:pt x="1920" y="0"/>
                    </a:lnTo>
                    <a:lnTo>
                      <a:pt x="3121" y="423"/>
                    </a:lnTo>
                    <a:lnTo>
                      <a:pt x="1920" y="722"/>
                    </a:lnTo>
                    <a:lnTo>
                      <a:pt x="0" y="440"/>
                    </a:lnTo>
                    <a:close/>
                  </a:path>
                </a:pathLst>
              </a:custGeom>
              <a:solidFill>
                <a:srgbClr val="145D65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2" name="Freeform 15">
                <a:extLst>
                  <a:ext uri="{FF2B5EF4-FFF2-40B4-BE49-F238E27FC236}">
                    <a16:creationId xmlns:a16="http://schemas.microsoft.com/office/drawing/2014/main" xmlns="" id="{59E9ADDF-55C9-4D02-9AA0-1E9F1729F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1576388"/>
                <a:ext cx="1906588" cy="1425575"/>
              </a:xfrm>
              <a:custGeom>
                <a:avLst/>
                <a:gdLst>
                  <a:gd name="T0" fmla="*/ 1201 w 1201"/>
                  <a:gd name="T1" fmla="*/ 619 h 898"/>
                  <a:gd name="T2" fmla="*/ 0 w 1201"/>
                  <a:gd name="T3" fmla="*/ 0 h 898"/>
                  <a:gd name="T4" fmla="*/ 0 w 1201"/>
                  <a:gd name="T5" fmla="*/ 475 h 898"/>
                  <a:gd name="T6" fmla="*/ 1201 w 1201"/>
                  <a:gd name="T7" fmla="*/ 898 h 898"/>
                  <a:gd name="T8" fmla="*/ 1201 w 1201"/>
                  <a:gd name="T9" fmla="*/ 619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1" h="898">
                    <a:moveTo>
                      <a:pt x="1201" y="619"/>
                    </a:moveTo>
                    <a:lnTo>
                      <a:pt x="0" y="0"/>
                    </a:lnTo>
                    <a:lnTo>
                      <a:pt x="0" y="475"/>
                    </a:lnTo>
                    <a:lnTo>
                      <a:pt x="1201" y="898"/>
                    </a:lnTo>
                    <a:lnTo>
                      <a:pt x="1201" y="619"/>
                    </a:lnTo>
                    <a:close/>
                  </a:path>
                </a:pathLst>
              </a:custGeom>
              <a:solidFill>
                <a:srgbClr val="2099A7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3" name="Freeform 16">
                <a:extLst>
                  <a:ext uri="{FF2B5EF4-FFF2-40B4-BE49-F238E27FC236}">
                    <a16:creationId xmlns:a16="http://schemas.microsoft.com/office/drawing/2014/main" xmlns="" id="{C3758F20-8FF8-4FEF-ADFF-247A1B7B3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1576388"/>
                <a:ext cx="3048000" cy="1452562"/>
              </a:xfrm>
              <a:custGeom>
                <a:avLst/>
                <a:gdLst>
                  <a:gd name="T0" fmla="*/ 0 w 1920"/>
                  <a:gd name="T1" fmla="*/ 609 h 915"/>
                  <a:gd name="T2" fmla="*/ 1920 w 1920"/>
                  <a:gd name="T3" fmla="*/ 0 h 915"/>
                  <a:gd name="T4" fmla="*/ 1920 w 1920"/>
                  <a:gd name="T5" fmla="*/ 475 h 915"/>
                  <a:gd name="T6" fmla="*/ 0 w 1920"/>
                  <a:gd name="T7" fmla="*/ 915 h 915"/>
                  <a:gd name="T8" fmla="*/ 0 w 1920"/>
                  <a:gd name="T9" fmla="*/ 609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915">
                    <a:moveTo>
                      <a:pt x="0" y="609"/>
                    </a:moveTo>
                    <a:lnTo>
                      <a:pt x="1920" y="0"/>
                    </a:lnTo>
                    <a:lnTo>
                      <a:pt x="1920" y="475"/>
                    </a:lnTo>
                    <a:lnTo>
                      <a:pt x="0" y="915"/>
                    </a:lnTo>
                    <a:lnTo>
                      <a:pt x="0" y="609"/>
                    </a:lnTo>
                    <a:close/>
                  </a:path>
                </a:pathLst>
              </a:custGeom>
              <a:solidFill>
                <a:srgbClr val="07C1D6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4" name="Freeform 17">
                <a:extLst>
                  <a:ext uri="{FF2B5EF4-FFF2-40B4-BE49-F238E27FC236}">
                    <a16:creationId xmlns:a16="http://schemas.microsoft.com/office/drawing/2014/main" xmlns="" id="{08D1BB2F-5DF9-493A-9920-FBDFA1076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2330450"/>
                <a:ext cx="3048000" cy="693738"/>
              </a:xfrm>
              <a:custGeom>
                <a:avLst/>
                <a:gdLst>
                  <a:gd name="T0" fmla="*/ 3048000 w 558"/>
                  <a:gd name="T1" fmla="*/ 0 h 127"/>
                  <a:gd name="T2" fmla="*/ 0 w 558"/>
                  <a:gd name="T3" fmla="*/ 693738 h 127"/>
                  <a:gd name="T4" fmla="*/ 3048000 w 558"/>
                  <a:gd name="T5" fmla="*/ 0 h 1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8" h="127">
                    <a:moveTo>
                      <a:pt x="558" y="0"/>
                    </a:moveTo>
                    <a:cubicBezTo>
                      <a:pt x="376" y="44"/>
                      <a:pt x="184" y="92"/>
                      <a:pt x="0" y="127"/>
                    </a:cubicBezTo>
                    <a:cubicBezTo>
                      <a:pt x="184" y="85"/>
                      <a:pt x="385" y="34"/>
                      <a:pt x="5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5" name="Freeform 21">
                <a:extLst>
                  <a:ext uri="{FF2B5EF4-FFF2-40B4-BE49-F238E27FC236}">
                    <a16:creationId xmlns:a16="http://schemas.microsoft.com/office/drawing/2014/main" xmlns="" id="{66661262-ACFE-4B89-8B19-6AF734FA3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2330450"/>
                <a:ext cx="1906588" cy="666750"/>
              </a:xfrm>
              <a:custGeom>
                <a:avLst/>
                <a:gdLst>
                  <a:gd name="T0" fmla="*/ 0 w 349"/>
                  <a:gd name="T1" fmla="*/ 0 h 122"/>
                  <a:gd name="T2" fmla="*/ 1906588 w 349"/>
                  <a:gd name="T3" fmla="*/ 666750 h 122"/>
                  <a:gd name="T4" fmla="*/ 0 w 349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9" h="122">
                    <a:moveTo>
                      <a:pt x="0" y="0"/>
                    </a:moveTo>
                    <a:cubicBezTo>
                      <a:pt x="111" y="44"/>
                      <a:pt x="236" y="87"/>
                      <a:pt x="349" y="122"/>
                    </a:cubicBezTo>
                    <a:cubicBezTo>
                      <a:pt x="237" y="80"/>
                      <a:pt x="106" y="3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6" name="Freeform 23">
                <a:extLst>
                  <a:ext uri="{FF2B5EF4-FFF2-40B4-BE49-F238E27FC236}">
                    <a16:creationId xmlns:a16="http://schemas.microsoft.com/office/drawing/2014/main" xmlns="" id="{6BFEA428-04EA-4BE0-810E-DBC5D87C76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831" y="1570038"/>
                <a:ext cx="33338" cy="754063"/>
              </a:xfrm>
              <a:custGeom>
                <a:avLst/>
                <a:gdLst>
                  <a:gd name="T0" fmla="*/ 16669 w 6"/>
                  <a:gd name="T1" fmla="*/ 0 h 138"/>
                  <a:gd name="T2" fmla="*/ 16669 w 6"/>
                  <a:gd name="T3" fmla="*/ 754063 h 138"/>
                  <a:gd name="T4" fmla="*/ 16669 w 6"/>
                  <a:gd name="T5" fmla="*/ 0 h 1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38">
                    <a:moveTo>
                      <a:pt x="3" y="0"/>
                    </a:moveTo>
                    <a:cubicBezTo>
                      <a:pt x="5" y="54"/>
                      <a:pt x="6" y="87"/>
                      <a:pt x="3" y="138"/>
                    </a:cubicBezTo>
                    <a:cubicBezTo>
                      <a:pt x="1" y="87"/>
                      <a:pt x="0" y="54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7" name="文本框 1">
                <a:extLst>
                  <a:ext uri="{FF2B5EF4-FFF2-40B4-BE49-F238E27FC236}">
                    <a16:creationId xmlns:a16="http://schemas.microsoft.com/office/drawing/2014/main" xmlns="" id="{5FB731DE-BD08-48A9-A623-7459419EAE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20620040">
                <a:off x="2513309" y="1817283"/>
                <a:ext cx="5316696" cy="1169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zh-CN" sz="14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2021</a:t>
                </a:r>
                <a:r>
                  <a:rPr lang="ru-RU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ru-RU" altLang="zh-CN" sz="1100" b="1" dirty="0">
                    <a:solidFill>
                      <a:schemeClr val="accent3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факт</a:t>
                </a:r>
                <a:endParaRPr lang="zh-CN" altLang="en-US" sz="1100" b="1" dirty="0">
                  <a:solidFill>
                    <a:schemeClr val="accent3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组合 3">
              <a:extLst>
                <a:ext uri="{FF2B5EF4-FFF2-40B4-BE49-F238E27FC236}">
                  <a16:creationId xmlns:a16="http://schemas.microsoft.com/office/drawing/2014/main" xmlns="" id="{1316F884-86D9-421F-B99C-9BD2F602FC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42731" y="2624379"/>
              <a:ext cx="5810782" cy="1220546"/>
              <a:chOff x="2762512" y="2929179"/>
              <a:chExt cx="5810782" cy="1220547"/>
            </a:xfrm>
          </p:grpSpPr>
          <p:sp>
            <p:nvSpPr>
              <p:cNvPr id="64" name="Freeform 8">
                <a:extLst>
                  <a:ext uri="{FF2B5EF4-FFF2-40B4-BE49-F238E27FC236}">
                    <a16:creationId xmlns:a16="http://schemas.microsoft.com/office/drawing/2014/main" xmlns="" id="{5E807D07-B7F1-4804-B4E5-450649264A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3684589"/>
                <a:ext cx="4954588" cy="465137"/>
              </a:xfrm>
              <a:custGeom>
                <a:avLst/>
                <a:gdLst>
                  <a:gd name="T0" fmla="*/ 0 w 3121"/>
                  <a:gd name="T1" fmla="*/ 128 h 293"/>
                  <a:gd name="T2" fmla="*/ 1920 w 3121"/>
                  <a:gd name="T3" fmla="*/ 0 h 293"/>
                  <a:gd name="T4" fmla="*/ 3121 w 3121"/>
                  <a:gd name="T5" fmla="*/ 114 h 293"/>
                  <a:gd name="T6" fmla="*/ 1917 w 3121"/>
                  <a:gd name="T7" fmla="*/ 293 h 293"/>
                  <a:gd name="T8" fmla="*/ 0 w 3121"/>
                  <a:gd name="T9" fmla="*/ 12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1" h="293">
                    <a:moveTo>
                      <a:pt x="0" y="128"/>
                    </a:moveTo>
                    <a:lnTo>
                      <a:pt x="1920" y="0"/>
                    </a:lnTo>
                    <a:lnTo>
                      <a:pt x="3121" y="114"/>
                    </a:lnTo>
                    <a:lnTo>
                      <a:pt x="1917" y="293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6C6B65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5" name="Freeform 13">
                <a:extLst>
                  <a:ext uri="{FF2B5EF4-FFF2-40B4-BE49-F238E27FC236}">
                    <a16:creationId xmlns:a16="http://schemas.microsoft.com/office/drawing/2014/main" xmlns="" id="{EAFCCEAD-4826-4AAB-8D28-24F57B14DA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3017838"/>
                <a:ext cx="1906588" cy="847726"/>
              </a:xfrm>
              <a:custGeom>
                <a:avLst/>
                <a:gdLst>
                  <a:gd name="T0" fmla="*/ 1201 w 1201"/>
                  <a:gd name="T1" fmla="*/ 327 h 534"/>
                  <a:gd name="T2" fmla="*/ 0 w 1201"/>
                  <a:gd name="T3" fmla="*/ 0 h 534"/>
                  <a:gd name="T4" fmla="*/ 0 w 1201"/>
                  <a:gd name="T5" fmla="*/ 420 h 534"/>
                  <a:gd name="T6" fmla="*/ 1201 w 1201"/>
                  <a:gd name="T7" fmla="*/ 534 h 534"/>
                  <a:gd name="T8" fmla="*/ 1201 w 1201"/>
                  <a:gd name="T9" fmla="*/ 327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1" h="534">
                    <a:moveTo>
                      <a:pt x="1201" y="327"/>
                    </a:moveTo>
                    <a:lnTo>
                      <a:pt x="0" y="0"/>
                    </a:lnTo>
                    <a:lnTo>
                      <a:pt x="0" y="420"/>
                    </a:lnTo>
                    <a:lnTo>
                      <a:pt x="1201" y="534"/>
                    </a:lnTo>
                    <a:lnTo>
                      <a:pt x="1201" y="327"/>
                    </a:lnTo>
                    <a:close/>
                  </a:path>
                </a:pathLst>
              </a:custGeom>
              <a:solidFill>
                <a:srgbClr val="96938B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6" name="Freeform 14">
                <a:extLst>
                  <a:ext uri="{FF2B5EF4-FFF2-40B4-BE49-F238E27FC236}">
                    <a16:creationId xmlns:a16="http://schemas.microsoft.com/office/drawing/2014/main" xmlns="" id="{17A13E82-071B-4FE4-951A-ED80FC1F2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3017838"/>
                <a:ext cx="3048000" cy="869951"/>
              </a:xfrm>
              <a:custGeom>
                <a:avLst/>
                <a:gdLst>
                  <a:gd name="T0" fmla="*/ 0 w 1920"/>
                  <a:gd name="T1" fmla="*/ 317 h 548"/>
                  <a:gd name="T2" fmla="*/ 1920 w 1920"/>
                  <a:gd name="T3" fmla="*/ 0 h 548"/>
                  <a:gd name="T4" fmla="*/ 1920 w 1920"/>
                  <a:gd name="T5" fmla="*/ 420 h 548"/>
                  <a:gd name="T6" fmla="*/ 0 w 1920"/>
                  <a:gd name="T7" fmla="*/ 548 h 548"/>
                  <a:gd name="T8" fmla="*/ 0 w 1920"/>
                  <a:gd name="T9" fmla="*/ 317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548">
                    <a:moveTo>
                      <a:pt x="0" y="317"/>
                    </a:moveTo>
                    <a:lnTo>
                      <a:pt x="1920" y="0"/>
                    </a:lnTo>
                    <a:lnTo>
                      <a:pt x="1920" y="420"/>
                    </a:lnTo>
                    <a:lnTo>
                      <a:pt x="0" y="548"/>
                    </a:lnTo>
                    <a:lnTo>
                      <a:pt x="0" y="317"/>
                    </a:lnTo>
                    <a:close/>
                  </a:path>
                </a:pathLst>
              </a:custGeom>
              <a:solidFill>
                <a:srgbClr val="D7D3C8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7" name="Freeform 18">
                <a:extLst>
                  <a:ext uri="{FF2B5EF4-FFF2-40B4-BE49-F238E27FC236}">
                    <a16:creationId xmlns:a16="http://schemas.microsoft.com/office/drawing/2014/main" xmlns="" id="{9C92FCDD-3DAF-413F-93C2-60073002C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706" y="3684588"/>
                <a:ext cx="3048000" cy="196850"/>
              </a:xfrm>
              <a:custGeom>
                <a:avLst/>
                <a:gdLst>
                  <a:gd name="T0" fmla="*/ 3048000 w 558"/>
                  <a:gd name="T1" fmla="*/ 0 h 36"/>
                  <a:gd name="T2" fmla="*/ 0 w 558"/>
                  <a:gd name="T3" fmla="*/ 196850 h 36"/>
                  <a:gd name="T4" fmla="*/ 3048000 w 558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58" h="36">
                    <a:moveTo>
                      <a:pt x="558" y="0"/>
                    </a:moveTo>
                    <a:cubicBezTo>
                      <a:pt x="372" y="13"/>
                      <a:pt x="187" y="30"/>
                      <a:pt x="0" y="36"/>
                    </a:cubicBezTo>
                    <a:cubicBezTo>
                      <a:pt x="188" y="24"/>
                      <a:pt x="382" y="6"/>
                      <a:pt x="5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8" name="Freeform 22">
                <a:extLst>
                  <a:ext uri="{FF2B5EF4-FFF2-40B4-BE49-F238E27FC236}">
                    <a16:creationId xmlns:a16="http://schemas.microsoft.com/office/drawing/2014/main" xmlns="" id="{FF20D027-0D1F-463E-B943-20E0F25CC6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6706" y="3684588"/>
                <a:ext cx="1895475" cy="180975"/>
              </a:xfrm>
              <a:custGeom>
                <a:avLst/>
                <a:gdLst>
                  <a:gd name="T0" fmla="*/ 0 w 347"/>
                  <a:gd name="T1" fmla="*/ 0 h 33"/>
                  <a:gd name="T2" fmla="*/ 1895475 w 347"/>
                  <a:gd name="T3" fmla="*/ 180975 h 33"/>
                  <a:gd name="T4" fmla="*/ 0 w 347"/>
                  <a:gd name="T5" fmla="*/ 0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7" h="33">
                    <a:moveTo>
                      <a:pt x="0" y="0"/>
                    </a:moveTo>
                    <a:cubicBezTo>
                      <a:pt x="114" y="13"/>
                      <a:pt x="233" y="26"/>
                      <a:pt x="347" y="33"/>
                    </a:cubicBezTo>
                    <a:cubicBezTo>
                      <a:pt x="233" y="21"/>
                      <a:pt x="108" y="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9" name="Freeform 24">
                <a:extLst>
                  <a:ext uri="{FF2B5EF4-FFF2-40B4-BE49-F238E27FC236}">
                    <a16:creationId xmlns:a16="http://schemas.microsoft.com/office/drawing/2014/main" xmlns="" id="{C7F29BFE-8477-4E04-874B-48F105DB3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0831" y="3017838"/>
                <a:ext cx="33338" cy="666750"/>
              </a:xfrm>
              <a:custGeom>
                <a:avLst/>
                <a:gdLst>
                  <a:gd name="T0" fmla="*/ 16669 w 6"/>
                  <a:gd name="T1" fmla="*/ 0 h 122"/>
                  <a:gd name="T2" fmla="*/ 16669 w 6"/>
                  <a:gd name="T3" fmla="*/ 666750 h 122"/>
                  <a:gd name="T4" fmla="*/ 16669 w 6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122">
                    <a:moveTo>
                      <a:pt x="3" y="0"/>
                    </a:moveTo>
                    <a:cubicBezTo>
                      <a:pt x="5" y="53"/>
                      <a:pt x="6" y="71"/>
                      <a:pt x="3" y="122"/>
                    </a:cubicBezTo>
                    <a:cubicBezTo>
                      <a:pt x="1" y="70"/>
                      <a:pt x="0" y="54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0" name="文本框 32">
                <a:extLst>
                  <a:ext uri="{FF2B5EF4-FFF2-40B4-BE49-F238E27FC236}">
                    <a16:creationId xmlns:a16="http://schemas.microsoft.com/office/drawing/2014/main" xmlns="" id="{6081D2CC-DA38-45E7-B5EE-3524408009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21188924">
                <a:off x="2762512" y="2929179"/>
                <a:ext cx="5349206" cy="11699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2022</a:t>
                </a:r>
                <a:r>
                  <a:rPr lang="ru-RU" altLang="zh-CN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ru-RU" altLang="zh-CN" sz="1100" b="1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план</a:t>
                </a:r>
                <a:endParaRPr lang="zh-CN" altLang="en-US" sz="1100" b="1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5" name="Group 887"/>
          <p:cNvGrpSpPr>
            <a:grpSpLocks noChangeAspect="1"/>
          </p:cNvGrpSpPr>
          <p:nvPr/>
        </p:nvGrpSpPr>
        <p:grpSpPr bwMode="auto">
          <a:xfrm>
            <a:off x="7844664" y="4258033"/>
            <a:ext cx="210856" cy="262285"/>
            <a:chOff x="5971" y="2553"/>
            <a:chExt cx="246" cy="306"/>
          </a:xfrm>
          <a:solidFill>
            <a:sysClr val="window" lastClr="FFFFFF"/>
          </a:solidFill>
          <a:effectLst>
            <a:reflection blurRad="6350" stA="50000" endA="300" endPos="40000" dir="5400000" sy="-100000" algn="bl" rotWithShape="0"/>
          </a:effectLst>
        </p:grpSpPr>
        <p:sp>
          <p:nvSpPr>
            <p:cNvPr id="86" name="Freeform 889"/>
            <p:cNvSpPr>
              <a:spLocks/>
            </p:cNvSpPr>
            <p:nvPr/>
          </p:nvSpPr>
          <p:spPr bwMode="auto">
            <a:xfrm>
              <a:off x="5971" y="2715"/>
              <a:ext cx="246" cy="144"/>
            </a:xfrm>
            <a:custGeom>
              <a:avLst/>
              <a:gdLst>
                <a:gd name="T0" fmla="*/ 66 w 101"/>
                <a:gd name="T1" fmla="*/ 0 h 60"/>
                <a:gd name="T2" fmla="*/ 58 w 101"/>
                <a:gd name="T3" fmla="*/ 38 h 60"/>
                <a:gd name="T4" fmla="*/ 54 w 101"/>
                <a:gd name="T5" fmla="*/ 12 h 60"/>
                <a:gd name="T6" fmla="*/ 56 w 101"/>
                <a:gd name="T7" fmla="*/ 6 h 60"/>
                <a:gd name="T8" fmla="*/ 52 w 101"/>
                <a:gd name="T9" fmla="*/ 2 h 60"/>
                <a:gd name="T10" fmla="*/ 51 w 101"/>
                <a:gd name="T11" fmla="*/ 2 h 60"/>
                <a:gd name="T12" fmla="*/ 50 w 101"/>
                <a:gd name="T13" fmla="*/ 2 h 60"/>
                <a:gd name="T14" fmla="*/ 49 w 101"/>
                <a:gd name="T15" fmla="*/ 2 h 60"/>
                <a:gd name="T16" fmla="*/ 45 w 101"/>
                <a:gd name="T17" fmla="*/ 6 h 60"/>
                <a:gd name="T18" fmla="*/ 47 w 101"/>
                <a:gd name="T19" fmla="*/ 12 h 60"/>
                <a:gd name="T20" fmla="*/ 43 w 101"/>
                <a:gd name="T21" fmla="*/ 38 h 60"/>
                <a:gd name="T22" fmla="*/ 35 w 101"/>
                <a:gd name="T23" fmla="*/ 0 h 60"/>
                <a:gd name="T24" fmla="*/ 35 w 101"/>
                <a:gd name="T25" fmla="*/ 0 h 60"/>
                <a:gd name="T26" fmla="*/ 34 w 101"/>
                <a:gd name="T27" fmla="*/ 0 h 60"/>
                <a:gd name="T28" fmla="*/ 8 w 101"/>
                <a:gd name="T29" fmla="*/ 10 h 60"/>
                <a:gd name="T30" fmla="*/ 0 w 101"/>
                <a:gd name="T31" fmla="*/ 32 h 60"/>
                <a:gd name="T32" fmla="*/ 0 w 101"/>
                <a:gd name="T33" fmla="*/ 56 h 60"/>
                <a:gd name="T34" fmla="*/ 16 w 101"/>
                <a:gd name="T35" fmla="*/ 59 h 60"/>
                <a:gd name="T36" fmla="*/ 16 w 101"/>
                <a:gd name="T37" fmla="*/ 38 h 60"/>
                <a:gd name="T38" fmla="*/ 20 w 101"/>
                <a:gd name="T39" fmla="*/ 30 h 60"/>
                <a:gd name="T40" fmla="*/ 20 w 101"/>
                <a:gd name="T41" fmla="*/ 59 h 60"/>
                <a:gd name="T42" fmla="*/ 51 w 101"/>
                <a:gd name="T43" fmla="*/ 60 h 60"/>
                <a:gd name="T44" fmla="*/ 80 w 101"/>
                <a:gd name="T45" fmla="*/ 59 h 60"/>
                <a:gd name="T46" fmla="*/ 80 w 101"/>
                <a:gd name="T47" fmla="*/ 30 h 60"/>
                <a:gd name="T48" fmla="*/ 85 w 101"/>
                <a:gd name="T49" fmla="*/ 38 h 60"/>
                <a:gd name="T50" fmla="*/ 85 w 101"/>
                <a:gd name="T51" fmla="*/ 58 h 60"/>
                <a:gd name="T52" fmla="*/ 101 w 101"/>
                <a:gd name="T53" fmla="*/ 56 h 60"/>
                <a:gd name="T54" fmla="*/ 101 w 101"/>
                <a:gd name="T55" fmla="*/ 32 h 60"/>
                <a:gd name="T56" fmla="*/ 93 w 101"/>
                <a:gd name="T57" fmla="*/ 10 h 60"/>
                <a:gd name="T58" fmla="*/ 67 w 101"/>
                <a:gd name="T59" fmla="*/ 0 h 60"/>
                <a:gd name="T60" fmla="*/ 66 w 101"/>
                <a:gd name="T61" fmla="*/ 0 h 60"/>
                <a:gd name="T62" fmla="*/ 66 w 101"/>
                <a:gd name="T6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" h="60">
                  <a:moveTo>
                    <a:pt x="66" y="0"/>
                  </a:moveTo>
                  <a:cubicBezTo>
                    <a:pt x="66" y="5"/>
                    <a:pt x="58" y="38"/>
                    <a:pt x="58" y="38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8"/>
                    <a:pt x="35" y="5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9" y="1"/>
                    <a:pt x="15" y="6"/>
                    <a:pt x="8" y="10"/>
                  </a:cubicBezTo>
                  <a:cubicBezTo>
                    <a:pt x="6" y="12"/>
                    <a:pt x="1" y="17"/>
                    <a:pt x="0" y="32"/>
                  </a:cubicBezTo>
                  <a:cubicBezTo>
                    <a:pt x="0" y="34"/>
                    <a:pt x="0" y="47"/>
                    <a:pt x="0" y="56"/>
                  </a:cubicBezTo>
                  <a:cubicBezTo>
                    <a:pt x="6" y="57"/>
                    <a:pt x="9" y="58"/>
                    <a:pt x="16" y="59"/>
                  </a:cubicBezTo>
                  <a:cubicBezTo>
                    <a:pt x="16" y="51"/>
                    <a:pt x="16" y="40"/>
                    <a:pt x="16" y="38"/>
                  </a:cubicBezTo>
                  <a:cubicBezTo>
                    <a:pt x="16" y="35"/>
                    <a:pt x="19" y="32"/>
                    <a:pt x="20" y="30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9" y="59"/>
                    <a:pt x="41" y="60"/>
                    <a:pt x="51" y="60"/>
                  </a:cubicBezTo>
                  <a:cubicBezTo>
                    <a:pt x="60" y="60"/>
                    <a:pt x="71" y="59"/>
                    <a:pt x="80" y="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2" y="32"/>
                    <a:pt x="85" y="34"/>
                    <a:pt x="85" y="38"/>
                  </a:cubicBezTo>
                  <a:cubicBezTo>
                    <a:pt x="85" y="40"/>
                    <a:pt x="85" y="51"/>
                    <a:pt x="85" y="58"/>
                  </a:cubicBezTo>
                  <a:cubicBezTo>
                    <a:pt x="92" y="58"/>
                    <a:pt x="95" y="57"/>
                    <a:pt x="101" y="56"/>
                  </a:cubicBezTo>
                  <a:cubicBezTo>
                    <a:pt x="101" y="47"/>
                    <a:pt x="101" y="34"/>
                    <a:pt x="101" y="32"/>
                  </a:cubicBezTo>
                  <a:cubicBezTo>
                    <a:pt x="100" y="17"/>
                    <a:pt x="95" y="12"/>
                    <a:pt x="93" y="10"/>
                  </a:cubicBezTo>
                  <a:cubicBezTo>
                    <a:pt x="86" y="6"/>
                    <a:pt x="72" y="1"/>
                    <a:pt x="6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7" name="Freeform 890"/>
            <p:cNvSpPr>
              <a:spLocks/>
            </p:cNvSpPr>
            <p:nvPr/>
          </p:nvSpPr>
          <p:spPr bwMode="auto">
            <a:xfrm>
              <a:off x="6032" y="2553"/>
              <a:ext cx="124" cy="147"/>
            </a:xfrm>
            <a:custGeom>
              <a:avLst/>
              <a:gdLst>
                <a:gd name="T0" fmla="*/ 26 w 51"/>
                <a:gd name="T1" fmla="*/ 0 h 61"/>
                <a:gd name="T2" fmla="*/ 4 w 51"/>
                <a:gd name="T3" fmla="*/ 25 h 61"/>
                <a:gd name="T4" fmla="*/ 0 w 51"/>
                <a:gd name="T5" fmla="*/ 30 h 61"/>
                <a:gd name="T6" fmla="*/ 5 w 51"/>
                <a:gd name="T7" fmla="*/ 40 h 61"/>
                <a:gd name="T8" fmla="*/ 26 w 51"/>
                <a:gd name="T9" fmla="*/ 61 h 61"/>
                <a:gd name="T10" fmla="*/ 46 w 51"/>
                <a:gd name="T11" fmla="*/ 39 h 61"/>
                <a:gd name="T12" fmla="*/ 51 w 51"/>
                <a:gd name="T13" fmla="*/ 30 h 61"/>
                <a:gd name="T14" fmla="*/ 48 w 51"/>
                <a:gd name="T15" fmla="*/ 25 h 61"/>
                <a:gd name="T16" fmla="*/ 26 w 51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1">
                  <a:moveTo>
                    <a:pt x="26" y="0"/>
                  </a:moveTo>
                  <a:cubicBezTo>
                    <a:pt x="13" y="0"/>
                    <a:pt x="4" y="11"/>
                    <a:pt x="4" y="25"/>
                  </a:cubicBezTo>
                  <a:cubicBezTo>
                    <a:pt x="2" y="26"/>
                    <a:pt x="0" y="27"/>
                    <a:pt x="0" y="30"/>
                  </a:cubicBezTo>
                  <a:cubicBezTo>
                    <a:pt x="0" y="33"/>
                    <a:pt x="2" y="39"/>
                    <a:pt x="5" y="40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6" y="39"/>
                  </a:cubicBezTo>
                  <a:cubicBezTo>
                    <a:pt x="50" y="38"/>
                    <a:pt x="51" y="33"/>
                    <a:pt x="51" y="30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7" y="11"/>
                    <a:pt x="39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88" name="Group 909"/>
          <p:cNvGrpSpPr>
            <a:grpSpLocks noChangeAspect="1"/>
          </p:cNvGrpSpPr>
          <p:nvPr/>
        </p:nvGrpSpPr>
        <p:grpSpPr bwMode="auto">
          <a:xfrm>
            <a:off x="7809110" y="2079948"/>
            <a:ext cx="227142" cy="193714"/>
            <a:chOff x="6090" y="1175"/>
            <a:chExt cx="265" cy="226"/>
          </a:xfrm>
          <a:solidFill>
            <a:sysClr val="window" lastClr="FFFFFF"/>
          </a:solidFill>
          <a:effectLst>
            <a:reflection blurRad="6350" stA="50000" endA="300" endPos="40000" dir="5400000" sy="-100000" algn="bl" rotWithShape="0"/>
          </a:effectLst>
        </p:grpSpPr>
        <p:sp>
          <p:nvSpPr>
            <p:cNvPr id="89" name="Freeform 910"/>
            <p:cNvSpPr>
              <a:spLocks/>
            </p:cNvSpPr>
            <p:nvPr/>
          </p:nvSpPr>
          <p:spPr bwMode="auto">
            <a:xfrm>
              <a:off x="6129" y="1269"/>
              <a:ext cx="56" cy="96"/>
            </a:xfrm>
            <a:custGeom>
              <a:avLst/>
              <a:gdLst>
                <a:gd name="T0" fmla="*/ 2 w 23"/>
                <a:gd name="T1" fmla="*/ 40 h 40"/>
                <a:gd name="T2" fmla="*/ 21 w 23"/>
                <a:gd name="T3" fmla="*/ 40 h 40"/>
                <a:gd name="T4" fmla="*/ 23 w 23"/>
                <a:gd name="T5" fmla="*/ 38 h 40"/>
                <a:gd name="T6" fmla="*/ 23 w 23"/>
                <a:gd name="T7" fmla="*/ 2 h 40"/>
                <a:gd name="T8" fmla="*/ 21 w 23"/>
                <a:gd name="T9" fmla="*/ 0 h 40"/>
                <a:gd name="T10" fmla="*/ 2 w 23"/>
                <a:gd name="T11" fmla="*/ 0 h 40"/>
                <a:gd name="T12" fmla="*/ 0 w 23"/>
                <a:gd name="T13" fmla="*/ 2 h 40"/>
                <a:gd name="T14" fmla="*/ 0 w 23"/>
                <a:gd name="T15" fmla="*/ 38 h 40"/>
                <a:gd name="T16" fmla="*/ 2 w 2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2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2" y="40"/>
                    <a:pt x="23" y="39"/>
                    <a:pt x="23" y="3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0" name="Freeform 911"/>
            <p:cNvSpPr>
              <a:spLocks/>
            </p:cNvSpPr>
            <p:nvPr/>
          </p:nvSpPr>
          <p:spPr bwMode="auto">
            <a:xfrm>
              <a:off x="6209" y="1235"/>
              <a:ext cx="54" cy="130"/>
            </a:xfrm>
            <a:custGeom>
              <a:avLst/>
              <a:gdLst>
                <a:gd name="T0" fmla="*/ 2 w 22"/>
                <a:gd name="T1" fmla="*/ 54 h 54"/>
                <a:gd name="T2" fmla="*/ 20 w 22"/>
                <a:gd name="T3" fmla="*/ 54 h 54"/>
                <a:gd name="T4" fmla="*/ 22 w 22"/>
                <a:gd name="T5" fmla="*/ 52 h 54"/>
                <a:gd name="T6" fmla="*/ 22 w 22"/>
                <a:gd name="T7" fmla="*/ 2 h 54"/>
                <a:gd name="T8" fmla="*/ 20 w 22"/>
                <a:gd name="T9" fmla="*/ 0 h 54"/>
                <a:gd name="T10" fmla="*/ 2 w 22"/>
                <a:gd name="T11" fmla="*/ 0 h 54"/>
                <a:gd name="T12" fmla="*/ 0 w 22"/>
                <a:gd name="T13" fmla="*/ 2 h 54"/>
                <a:gd name="T14" fmla="*/ 0 w 22"/>
                <a:gd name="T15" fmla="*/ 52 h 54"/>
                <a:gd name="T16" fmla="*/ 2 w 22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4">
                  <a:moveTo>
                    <a:pt x="2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3"/>
                    <a:pt x="22" y="5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1" name="Freeform 912"/>
            <p:cNvSpPr>
              <a:spLocks/>
            </p:cNvSpPr>
            <p:nvPr/>
          </p:nvSpPr>
          <p:spPr bwMode="auto">
            <a:xfrm>
              <a:off x="6287" y="1207"/>
              <a:ext cx="56" cy="158"/>
            </a:xfrm>
            <a:custGeom>
              <a:avLst/>
              <a:gdLst>
                <a:gd name="T0" fmla="*/ 2 w 23"/>
                <a:gd name="T1" fmla="*/ 66 h 66"/>
                <a:gd name="T2" fmla="*/ 21 w 23"/>
                <a:gd name="T3" fmla="*/ 66 h 66"/>
                <a:gd name="T4" fmla="*/ 23 w 23"/>
                <a:gd name="T5" fmla="*/ 64 h 66"/>
                <a:gd name="T6" fmla="*/ 23 w 23"/>
                <a:gd name="T7" fmla="*/ 2 h 66"/>
                <a:gd name="T8" fmla="*/ 21 w 23"/>
                <a:gd name="T9" fmla="*/ 0 h 66"/>
                <a:gd name="T10" fmla="*/ 2 w 23"/>
                <a:gd name="T11" fmla="*/ 0 h 66"/>
                <a:gd name="T12" fmla="*/ 0 w 23"/>
                <a:gd name="T13" fmla="*/ 2 h 66"/>
                <a:gd name="T14" fmla="*/ 0 w 23"/>
                <a:gd name="T15" fmla="*/ 64 h 66"/>
                <a:gd name="T16" fmla="*/ 2 w 2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" y="66"/>
                  </a:move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5"/>
                    <a:pt x="23" y="6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6"/>
                    <a:pt x="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92" name="Freeform 913"/>
            <p:cNvSpPr>
              <a:spLocks/>
            </p:cNvSpPr>
            <p:nvPr/>
          </p:nvSpPr>
          <p:spPr bwMode="auto">
            <a:xfrm>
              <a:off x="6090" y="1175"/>
              <a:ext cx="265" cy="226"/>
            </a:xfrm>
            <a:custGeom>
              <a:avLst/>
              <a:gdLst>
                <a:gd name="T0" fmla="*/ 104 w 109"/>
                <a:gd name="T1" fmla="*/ 85 h 94"/>
                <a:gd name="T2" fmla="*/ 9 w 109"/>
                <a:gd name="T3" fmla="*/ 85 h 94"/>
                <a:gd name="T4" fmla="*/ 9 w 109"/>
                <a:gd name="T5" fmla="*/ 85 h 94"/>
                <a:gd name="T6" fmla="*/ 9 w 109"/>
                <a:gd name="T7" fmla="*/ 4 h 94"/>
                <a:gd name="T8" fmla="*/ 4 w 109"/>
                <a:gd name="T9" fmla="*/ 0 h 94"/>
                <a:gd name="T10" fmla="*/ 0 w 109"/>
                <a:gd name="T11" fmla="*/ 4 h 94"/>
                <a:gd name="T12" fmla="*/ 0 w 109"/>
                <a:gd name="T13" fmla="*/ 85 h 94"/>
                <a:gd name="T14" fmla="*/ 9 w 109"/>
                <a:gd name="T15" fmla="*/ 94 h 94"/>
                <a:gd name="T16" fmla="*/ 104 w 109"/>
                <a:gd name="T17" fmla="*/ 94 h 94"/>
                <a:gd name="T18" fmla="*/ 109 w 109"/>
                <a:gd name="T19" fmla="*/ 90 h 94"/>
                <a:gd name="T20" fmla="*/ 104 w 109"/>
                <a:gd name="T21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94">
                  <a:moveTo>
                    <a:pt x="104" y="85"/>
                  </a:move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7" y="94"/>
                    <a:pt x="109" y="92"/>
                    <a:pt x="109" y="90"/>
                  </a:cubicBezTo>
                  <a:cubicBezTo>
                    <a:pt x="109" y="87"/>
                    <a:pt x="107" y="85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93" name="Group 135"/>
          <p:cNvGrpSpPr/>
          <p:nvPr/>
        </p:nvGrpSpPr>
        <p:grpSpPr>
          <a:xfrm>
            <a:off x="3325027" y="1578009"/>
            <a:ext cx="4138338" cy="2052868"/>
            <a:chOff x="1027531" y="1471675"/>
            <a:chExt cx="6871868" cy="3537635"/>
          </a:xfrm>
        </p:grpSpPr>
        <p:sp>
          <p:nvSpPr>
            <p:cNvPr id="94" name="圆角矩形 6"/>
            <p:cNvSpPr/>
            <p:nvPr/>
          </p:nvSpPr>
          <p:spPr>
            <a:xfrm>
              <a:off x="5813243" y="2316557"/>
              <a:ext cx="752426" cy="2081774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889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95" name="圆角矩形 7"/>
            <p:cNvSpPr/>
            <p:nvPr/>
          </p:nvSpPr>
          <p:spPr>
            <a:xfrm>
              <a:off x="6647943" y="2697755"/>
              <a:ext cx="770729" cy="1725808"/>
            </a:xfrm>
            <a:prstGeom prst="roundRect">
              <a:avLst>
                <a:gd name="adj" fmla="val 50000"/>
              </a:avLst>
            </a:prstGeom>
            <a:solidFill>
              <a:srgbClr val="ECECEC"/>
            </a:solidFill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vert270"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Обслуживание долга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文本框 40"/>
            <p:cNvSpPr txBox="1"/>
            <p:nvPr/>
          </p:nvSpPr>
          <p:spPr>
            <a:xfrm>
              <a:off x="5717354" y="4477845"/>
              <a:ext cx="895840" cy="477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438,4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圆角矩形 9"/>
            <p:cNvSpPr/>
            <p:nvPr/>
          </p:nvSpPr>
          <p:spPr>
            <a:xfrm>
              <a:off x="4256897" y="2064611"/>
              <a:ext cx="661886" cy="2339070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889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98" name="圆角矩形 10"/>
            <p:cNvSpPr/>
            <p:nvPr/>
          </p:nvSpPr>
          <p:spPr>
            <a:xfrm>
              <a:off x="5036510" y="2261430"/>
              <a:ext cx="624145" cy="2119291"/>
            </a:xfrm>
            <a:prstGeom prst="roundRect">
              <a:avLst>
                <a:gd name="adj" fmla="val 44437"/>
              </a:avLst>
            </a:prstGeom>
            <a:solidFill>
              <a:srgbClr val="ECECEC"/>
            </a:solidFill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vert270"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文本框 47"/>
            <p:cNvSpPr txBox="1"/>
            <p:nvPr/>
          </p:nvSpPr>
          <p:spPr>
            <a:xfrm>
              <a:off x="4048855" y="4504364"/>
              <a:ext cx="1002337" cy="477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472,5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圆角矩形 12"/>
            <p:cNvSpPr/>
            <p:nvPr/>
          </p:nvSpPr>
          <p:spPr>
            <a:xfrm>
              <a:off x="2231967" y="2007292"/>
              <a:ext cx="773753" cy="2353255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889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101" name="圆角矩形 13"/>
            <p:cNvSpPr/>
            <p:nvPr/>
          </p:nvSpPr>
          <p:spPr>
            <a:xfrm>
              <a:off x="3177734" y="1471675"/>
              <a:ext cx="953883" cy="2863161"/>
            </a:xfrm>
            <a:prstGeom prst="roundRect">
              <a:avLst>
                <a:gd name="adj" fmla="val 50000"/>
              </a:avLst>
            </a:prstGeom>
            <a:solidFill>
              <a:srgbClr val="ECECEC"/>
            </a:solidFill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vert270"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文本框 54"/>
            <p:cNvSpPr txBox="1"/>
            <p:nvPr/>
          </p:nvSpPr>
          <p:spPr>
            <a:xfrm>
              <a:off x="2132950" y="4531967"/>
              <a:ext cx="1045852" cy="477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756,3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圆角矩形 15"/>
            <p:cNvSpPr/>
            <p:nvPr/>
          </p:nvSpPr>
          <p:spPr>
            <a:xfrm>
              <a:off x="1192412" y="1658782"/>
              <a:ext cx="913132" cy="2870659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889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104" name="文本框 61"/>
            <p:cNvSpPr txBox="1"/>
            <p:nvPr/>
          </p:nvSpPr>
          <p:spPr>
            <a:xfrm>
              <a:off x="1027531" y="4505450"/>
              <a:ext cx="1127745" cy="477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3 352,8</a:t>
              </a: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5" name="Group 26"/>
            <p:cNvGrpSpPr>
              <a:grpSpLocks noChangeAspect="1"/>
            </p:cNvGrpSpPr>
            <p:nvPr/>
          </p:nvGrpSpPr>
          <p:grpSpPr bwMode="auto">
            <a:xfrm>
              <a:off x="5962564" y="3163396"/>
              <a:ext cx="346624" cy="20524"/>
              <a:chOff x="5795" y="2709"/>
              <a:chExt cx="790" cy="46"/>
            </a:xfrm>
            <a:solidFill>
              <a:sysClr val="window" lastClr="FFFFFF"/>
            </a:solidFill>
          </p:grpSpPr>
          <p:sp>
            <p:nvSpPr>
              <p:cNvPr id="111" name="Freeform 29"/>
              <p:cNvSpPr>
                <a:spLocks/>
              </p:cNvSpPr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2" name="Freeform 34"/>
              <p:cNvSpPr>
                <a:spLocks/>
              </p:cNvSpPr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13" name="Freeform 39"/>
              <p:cNvSpPr>
                <a:spLocks/>
              </p:cNvSpPr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106" name="Freeform 108"/>
            <p:cNvSpPr>
              <a:spLocks noEditPoints="1"/>
            </p:cNvSpPr>
            <p:nvPr/>
          </p:nvSpPr>
          <p:spPr bwMode="auto">
            <a:xfrm>
              <a:off x="7548290" y="3054984"/>
              <a:ext cx="351109" cy="358321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07" name="文本框 128"/>
            <p:cNvSpPr txBox="1"/>
            <p:nvPr/>
          </p:nvSpPr>
          <p:spPr>
            <a:xfrm>
              <a:off x="1214567" y="1680461"/>
              <a:ext cx="868827" cy="2064510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</a:t>
              </a:r>
              <a:r>
                <a:rPr kumimoji="0" lang="ru-RU" altLang="zh-CN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экономика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文本框 128"/>
            <p:cNvSpPr txBox="1"/>
            <p:nvPr/>
          </p:nvSpPr>
          <p:spPr>
            <a:xfrm>
              <a:off x="2105544" y="2007291"/>
              <a:ext cx="1073257" cy="187518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Жилищно-коммунальное хозяйство</a:t>
              </a:r>
              <a:endParaRPr kumimoji="0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文本框 128"/>
            <p:cNvSpPr txBox="1"/>
            <p:nvPr/>
          </p:nvSpPr>
          <p:spPr>
            <a:xfrm>
              <a:off x="4126618" y="2087287"/>
              <a:ext cx="868827" cy="2262653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и</a:t>
              </a:r>
              <a:r>
                <a:rPr kumimoji="0" lang="ru-RU" altLang="zh-CN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кинематография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文本框 128"/>
            <p:cNvSpPr txBox="1"/>
            <p:nvPr/>
          </p:nvSpPr>
          <p:spPr>
            <a:xfrm>
              <a:off x="5654383" y="2571349"/>
              <a:ext cx="1149918" cy="1753775"/>
            </a:xfrm>
            <a:prstGeom prst="rect">
              <a:avLst/>
            </a:prstGeom>
            <a:noFill/>
          </p:spPr>
          <p:txBody>
            <a:bodyPr vert="vert270" wrap="square" rtlCol="0" anchor="ctr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Физическая</a:t>
              </a:r>
              <a:r>
                <a:rPr kumimoji="0" lang="ru-RU" altLang="zh-CN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ru-RU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и спорт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4" name="文本框 61"/>
          <p:cNvSpPr txBox="1"/>
          <p:nvPr/>
        </p:nvSpPr>
        <p:spPr>
          <a:xfrm>
            <a:off x="3349580" y="3614859"/>
            <a:ext cx="611303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5 550,7</a:t>
            </a:r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5" name="文本框 61"/>
          <p:cNvSpPr txBox="1"/>
          <p:nvPr/>
        </p:nvSpPr>
        <p:spPr>
          <a:xfrm>
            <a:off x="3325027" y="3844855"/>
            <a:ext cx="622240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zh-CN" sz="800" b="1" dirty="0">
                <a:solidFill>
                  <a:srgbClr val="FFB850"/>
                </a:solidFill>
                <a:latin typeface="Calibri"/>
              </a:rPr>
              <a:t> </a:t>
            </a:r>
            <a:r>
              <a:rPr lang="ru-RU" altLang="zh-CN" sz="800" b="1" dirty="0" smtClean="0">
                <a:solidFill>
                  <a:srgbClr val="FFB850"/>
                </a:solidFill>
                <a:latin typeface="Calibri"/>
              </a:rPr>
              <a:t> </a:t>
            </a:r>
            <a:r>
              <a:rPr lang="ru-RU" altLang="zh-CN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316,7</a:t>
            </a:r>
            <a:endParaRPr lang="zh-CN" altLang="en-US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" name="文本框 54"/>
          <p:cNvSpPr txBox="1"/>
          <p:nvPr/>
        </p:nvSpPr>
        <p:spPr>
          <a:xfrm>
            <a:off x="4024717" y="3606328"/>
            <a:ext cx="609281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2 045,2</a:t>
            </a:r>
            <a:endParaRPr lang="zh-CN" altLang="en-US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文本框 54"/>
          <p:cNvSpPr txBox="1"/>
          <p:nvPr/>
        </p:nvSpPr>
        <p:spPr>
          <a:xfrm>
            <a:off x="4008031" y="3832792"/>
            <a:ext cx="656423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1 115,2</a:t>
            </a:r>
            <a:endParaRPr lang="zh-CN" altLang="en-US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8" name="文本框 47"/>
          <p:cNvSpPr txBox="1"/>
          <p:nvPr/>
        </p:nvSpPr>
        <p:spPr>
          <a:xfrm>
            <a:off x="5123397" y="3592633"/>
            <a:ext cx="641486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500,3</a:t>
            </a:r>
          </a:p>
        </p:txBody>
      </p:sp>
      <p:sp>
        <p:nvSpPr>
          <p:cNvPr id="119" name="文本框 47"/>
          <p:cNvSpPr txBox="1"/>
          <p:nvPr/>
        </p:nvSpPr>
        <p:spPr>
          <a:xfrm>
            <a:off x="5136974" y="3824676"/>
            <a:ext cx="602318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500,3</a:t>
            </a:r>
            <a:endParaRPr lang="zh-CN" altLang="en-US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0" name="文本框 40"/>
          <p:cNvSpPr txBox="1"/>
          <p:nvPr/>
        </p:nvSpPr>
        <p:spPr>
          <a:xfrm>
            <a:off x="6137943" y="3583086"/>
            <a:ext cx="5394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456,2</a:t>
            </a:r>
            <a:endParaRPr lang="zh-CN" altLang="en-US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1" name="文本框 40"/>
          <p:cNvSpPr txBox="1"/>
          <p:nvPr/>
        </p:nvSpPr>
        <p:spPr>
          <a:xfrm>
            <a:off x="6149305" y="3839545"/>
            <a:ext cx="5394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433,8</a:t>
            </a:r>
            <a:endParaRPr lang="zh-CN" altLang="en-US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6733272" y="3292973"/>
            <a:ext cx="573750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377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144,2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6744254" y="3577666"/>
            <a:ext cx="6133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377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117,7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6761132" y="3835006"/>
            <a:ext cx="545890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377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117,7</a:t>
            </a:r>
          </a:p>
        </p:txBody>
      </p:sp>
      <p:sp>
        <p:nvSpPr>
          <p:cNvPr id="125" name="Freeform 177">
            <a:extLst>
              <a:ext uri="{FF2B5EF4-FFF2-40B4-BE49-F238E27FC236}">
                <a16:creationId xmlns:a16="http://schemas.microsoft.com/office/drawing/2014/main" xmlns="" id="{7CBD2296-A67E-488E-89F8-A548C6B8DDE5}"/>
              </a:ext>
            </a:extLst>
          </p:cNvPr>
          <p:cNvSpPr>
            <a:spLocks/>
          </p:cNvSpPr>
          <p:nvPr/>
        </p:nvSpPr>
        <p:spPr bwMode="auto">
          <a:xfrm rot="6447199">
            <a:off x="6099980" y="120173"/>
            <a:ext cx="1683624" cy="4742032"/>
          </a:xfrm>
          <a:custGeom>
            <a:avLst/>
            <a:gdLst>
              <a:gd name="T0" fmla="*/ 862 w 862"/>
              <a:gd name="T1" fmla="*/ 429 h 2040"/>
              <a:gd name="T2" fmla="*/ 785 w 862"/>
              <a:gd name="T3" fmla="*/ 474 h 2040"/>
              <a:gd name="T4" fmla="*/ 744 w 862"/>
              <a:gd name="T5" fmla="*/ 498 h 2040"/>
              <a:gd name="T6" fmla="*/ 710 w 862"/>
              <a:gd name="T7" fmla="*/ 521 h 2040"/>
              <a:gd name="T8" fmla="*/ 671 w 862"/>
              <a:gd name="T9" fmla="*/ 546 h 2040"/>
              <a:gd name="T10" fmla="*/ 650 w 862"/>
              <a:gd name="T11" fmla="*/ 560 h 2040"/>
              <a:gd name="T12" fmla="*/ 628 w 862"/>
              <a:gd name="T13" fmla="*/ 580 h 2040"/>
              <a:gd name="T14" fmla="*/ 580 w 862"/>
              <a:gd name="T15" fmla="*/ 621 h 2040"/>
              <a:gd name="T16" fmla="*/ 554 w 862"/>
              <a:gd name="T17" fmla="*/ 644 h 2040"/>
              <a:gd name="T18" fmla="*/ 531 w 862"/>
              <a:gd name="T19" fmla="*/ 669 h 2040"/>
              <a:gd name="T20" fmla="*/ 481 w 862"/>
              <a:gd name="T21" fmla="*/ 723 h 2040"/>
              <a:gd name="T22" fmla="*/ 474 w 862"/>
              <a:gd name="T23" fmla="*/ 730 h 2040"/>
              <a:gd name="T24" fmla="*/ 471 w 862"/>
              <a:gd name="T25" fmla="*/ 734 h 2040"/>
              <a:gd name="T26" fmla="*/ 470 w 862"/>
              <a:gd name="T27" fmla="*/ 734 h 2040"/>
              <a:gd name="T28" fmla="*/ 473 w 862"/>
              <a:gd name="T29" fmla="*/ 729 h 2040"/>
              <a:gd name="T30" fmla="*/ 473 w 862"/>
              <a:gd name="T31" fmla="*/ 730 h 2040"/>
              <a:gd name="T32" fmla="*/ 471 w 862"/>
              <a:gd name="T33" fmla="*/ 732 h 2040"/>
              <a:gd name="T34" fmla="*/ 458 w 862"/>
              <a:gd name="T35" fmla="*/ 750 h 2040"/>
              <a:gd name="T36" fmla="*/ 431 w 862"/>
              <a:gd name="T37" fmla="*/ 786 h 2040"/>
              <a:gd name="T38" fmla="*/ 418 w 862"/>
              <a:gd name="T39" fmla="*/ 804 h 2040"/>
              <a:gd name="T40" fmla="*/ 407 w 862"/>
              <a:gd name="T41" fmla="*/ 820 h 2040"/>
              <a:gd name="T42" fmla="*/ 386 w 862"/>
              <a:gd name="T43" fmla="*/ 851 h 2040"/>
              <a:gd name="T44" fmla="*/ 344 w 862"/>
              <a:gd name="T45" fmla="*/ 921 h 2040"/>
              <a:gd name="T46" fmla="*/ 272 w 862"/>
              <a:gd name="T47" fmla="*/ 1078 h 2040"/>
              <a:gd name="T48" fmla="*/ 223 w 862"/>
              <a:gd name="T49" fmla="*/ 1247 h 2040"/>
              <a:gd name="T50" fmla="*/ 199 w 862"/>
              <a:gd name="T51" fmla="*/ 1420 h 2040"/>
              <a:gd name="T52" fmla="*/ 198 w 862"/>
              <a:gd name="T53" fmla="*/ 1586 h 2040"/>
              <a:gd name="T54" fmla="*/ 205 w 862"/>
              <a:gd name="T55" fmla="*/ 1663 h 2040"/>
              <a:gd name="T56" fmla="*/ 216 w 862"/>
              <a:gd name="T57" fmla="*/ 1735 h 2040"/>
              <a:gd name="T58" fmla="*/ 245 w 862"/>
              <a:gd name="T59" fmla="*/ 1862 h 2040"/>
              <a:gd name="T60" fmla="*/ 276 w 862"/>
              <a:gd name="T61" fmla="*/ 1958 h 2040"/>
              <a:gd name="T62" fmla="*/ 310 w 862"/>
              <a:gd name="T63" fmla="*/ 2040 h 2040"/>
              <a:gd name="T64" fmla="*/ 255 w 862"/>
              <a:gd name="T65" fmla="*/ 1968 h 2040"/>
              <a:gd name="T66" fmla="*/ 199 w 862"/>
              <a:gd name="T67" fmla="*/ 1881 h 2040"/>
              <a:gd name="T68" fmla="*/ 136 w 862"/>
              <a:gd name="T69" fmla="*/ 1761 h 2040"/>
              <a:gd name="T70" fmla="*/ 104 w 862"/>
              <a:gd name="T71" fmla="*/ 1689 h 2040"/>
              <a:gd name="T72" fmla="*/ 75 w 862"/>
              <a:gd name="T73" fmla="*/ 1610 h 2040"/>
              <a:gd name="T74" fmla="*/ 28 w 862"/>
              <a:gd name="T75" fmla="*/ 1432 h 2040"/>
              <a:gd name="T76" fmla="*/ 3 w 862"/>
              <a:gd name="T77" fmla="*/ 1232 h 2040"/>
              <a:gd name="T78" fmla="*/ 7 w 862"/>
              <a:gd name="T79" fmla="*/ 1022 h 2040"/>
              <a:gd name="T80" fmla="*/ 41 w 862"/>
              <a:gd name="T81" fmla="*/ 811 h 2040"/>
              <a:gd name="T82" fmla="*/ 71 w 862"/>
              <a:gd name="T83" fmla="*/ 706 h 2040"/>
              <a:gd name="T84" fmla="*/ 88 w 862"/>
              <a:gd name="T85" fmla="*/ 654 h 2040"/>
              <a:gd name="T86" fmla="*/ 97 w 862"/>
              <a:gd name="T87" fmla="*/ 628 h 2040"/>
              <a:gd name="T88" fmla="*/ 106 w 862"/>
              <a:gd name="T89" fmla="*/ 607 h 2040"/>
              <a:gd name="T90" fmla="*/ 122 w 862"/>
              <a:gd name="T91" fmla="*/ 565 h 2040"/>
              <a:gd name="T92" fmla="*/ 130 w 862"/>
              <a:gd name="T93" fmla="*/ 544 h 2040"/>
              <a:gd name="T94" fmla="*/ 145 w 862"/>
              <a:gd name="T95" fmla="*/ 516 h 2040"/>
              <a:gd name="T96" fmla="*/ 190 w 862"/>
              <a:gd name="T97" fmla="*/ 429 h 2040"/>
              <a:gd name="T98" fmla="*/ 212 w 862"/>
              <a:gd name="T99" fmla="*/ 387 h 2040"/>
              <a:gd name="T100" fmla="*/ 237 w 862"/>
              <a:gd name="T101" fmla="*/ 348 h 2040"/>
              <a:gd name="T102" fmla="*/ 287 w 862"/>
              <a:gd name="T103" fmla="*/ 275 h 2040"/>
              <a:gd name="T104" fmla="*/ 310 w 862"/>
              <a:gd name="T105" fmla="*/ 241 h 2040"/>
              <a:gd name="T106" fmla="*/ 337 w 862"/>
              <a:gd name="T107" fmla="*/ 208 h 2040"/>
              <a:gd name="T108" fmla="*/ 389 w 862"/>
              <a:gd name="T109" fmla="*/ 147 h 2040"/>
              <a:gd name="T110" fmla="*/ 435 w 862"/>
              <a:gd name="T111" fmla="*/ 96 h 2040"/>
              <a:gd name="T112" fmla="*/ 468 w 862"/>
              <a:gd name="T113" fmla="*/ 63 h 2040"/>
              <a:gd name="T114" fmla="*/ 531 w 862"/>
              <a:gd name="T115" fmla="*/ 0 h 2040"/>
              <a:gd name="T116" fmla="*/ 862 w 862"/>
              <a:gd name="T117" fmla="*/ 429 h 2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62" h="2040">
                <a:moveTo>
                  <a:pt x="862" y="429"/>
                </a:moveTo>
                <a:cubicBezTo>
                  <a:pt x="862" y="429"/>
                  <a:pt x="834" y="446"/>
                  <a:pt x="785" y="474"/>
                </a:cubicBezTo>
                <a:cubicBezTo>
                  <a:pt x="772" y="481"/>
                  <a:pt x="759" y="489"/>
                  <a:pt x="744" y="498"/>
                </a:cubicBezTo>
                <a:cubicBezTo>
                  <a:pt x="730" y="506"/>
                  <a:pt x="722" y="512"/>
                  <a:pt x="710" y="521"/>
                </a:cubicBezTo>
                <a:cubicBezTo>
                  <a:pt x="698" y="529"/>
                  <a:pt x="685" y="537"/>
                  <a:pt x="671" y="546"/>
                </a:cubicBezTo>
                <a:cubicBezTo>
                  <a:pt x="664" y="551"/>
                  <a:pt x="657" y="556"/>
                  <a:pt x="650" y="560"/>
                </a:cubicBezTo>
                <a:cubicBezTo>
                  <a:pt x="643" y="567"/>
                  <a:pt x="635" y="573"/>
                  <a:pt x="628" y="580"/>
                </a:cubicBezTo>
                <a:cubicBezTo>
                  <a:pt x="612" y="593"/>
                  <a:pt x="596" y="607"/>
                  <a:pt x="580" y="621"/>
                </a:cubicBezTo>
                <a:cubicBezTo>
                  <a:pt x="571" y="629"/>
                  <a:pt x="562" y="636"/>
                  <a:pt x="554" y="644"/>
                </a:cubicBezTo>
                <a:cubicBezTo>
                  <a:pt x="547" y="652"/>
                  <a:pt x="539" y="661"/>
                  <a:pt x="531" y="669"/>
                </a:cubicBezTo>
                <a:cubicBezTo>
                  <a:pt x="515" y="687"/>
                  <a:pt x="498" y="705"/>
                  <a:pt x="481" y="723"/>
                </a:cubicBezTo>
                <a:lnTo>
                  <a:pt x="474" y="730"/>
                </a:lnTo>
                <a:lnTo>
                  <a:pt x="471" y="734"/>
                </a:lnTo>
                <a:lnTo>
                  <a:pt x="470" y="734"/>
                </a:lnTo>
                <a:cubicBezTo>
                  <a:pt x="467" y="740"/>
                  <a:pt x="474" y="727"/>
                  <a:pt x="473" y="729"/>
                </a:cubicBezTo>
                <a:lnTo>
                  <a:pt x="473" y="730"/>
                </a:lnTo>
                <a:lnTo>
                  <a:pt x="471" y="732"/>
                </a:lnTo>
                <a:lnTo>
                  <a:pt x="458" y="750"/>
                </a:lnTo>
                <a:cubicBezTo>
                  <a:pt x="449" y="762"/>
                  <a:pt x="440" y="774"/>
                  <a:pt x="431" y="786"/>
                </a:cubicBezTo>
                <a:lnTo>
                  <a:pt x="418" y="804"/>
                </a:lnTo>
                <a:cubicBezTo>
                  <a:pt x="413" y="811"/>
                  <a:pt x="411" y="815"/>
                  <a:pt x="407" y="820"/>
                </a:cubicBezTo>
                <a:cubicBezTo>
                  <a:pt x="400" y="831"/>
                  <a:pt x="393" y="841"/>
                  <a:pt x="386" y="851"/>
                </a:cubicBezTo>
                <a:cubicBezTo>
                  <a:pt x="371" y="871"/>
                  <a:pt x="358" y="897"/>
                  <a:pt x="344" y="921"/>
                </a:cubicBezTo>
                <a:cubicBezTo>
                  <a:pt x="317" y="971"/>
                  <a:pt x="293" y="1023"/>
                  <a:pt x="272" y="1078"/>
                </a:cubicBezTo>
                <a:cubicBezTo>
                  <a:pt x="251" y="1133"/>
                  <a:pt x="235" y="1190"/>
                  <a:pt x="223" y="1247"/>
                </a:cubicBezTo>
                <a:cubicBezTo>
                  <a:pt x="211" y="1305"/>
                  <a:pt x="203" y="1363"/>
                  <a:pt x="199" y="1420"/>
                </a:cubicBezTo>
                <a:cubicBezTo>
                  <a:pt x="195" y="1477"/>
                  <a:pt x="195" y="1533"/>
                  <a:pt x="198" y="1586"/>
                </a:cubicBezTo>
                <a:cubicBezTo>
                  <a:pt x="198" y="1612"/>
                  <a:pt x="203" y="1638"/>
                  <a:pt x="205" y="1663"/>
                </a:cubicBezTo>
                <a:cubicBezTo>
                  <a:pt x="207" y="1688"/>
                  <a:pt x="212" y="1712"/>
                  <a:pt x="216" y="1735"/>
                </a:cubicBezTo>
                <a:cubicBezTo>
                  <a:pt x="223" y="1782"/>
                  <a:pt x="235" y="1824"/>
                  <a:pt x="245" y="1862"/>
                </a:cubicBezTo>
                <a:cubicBezTo>
                  <a:pt x="256" y="1899"/>
                  <a:pt x="267" y="1931"/>
                  <a:pt x="276" y="1958"/>
                </a:cubicBezTo>
                <a:cubicBezTo>
                  <a:pt x="298" y="2010"/>
                  <a:pt x="310" y="2040"/>
                  <a:pt x="310" y="2040"/>
                </a:cubicBezTo>
                <a:cubicBezTo>
                  <a:pt x="310" y="2040"/>
                  <a:pt x="290" y="2014"/>
                  <a:pt x="255" y="1968"/>
                </a:cubicBezTo>
                <a:cubicBezTo>
                  <a:pt x="239" y="1945"/>
                  <a:pt x="220" y="1916"/>
                  <a:pt x="199" y="1881"/>
                </a:cubicBezTo>
                <a:cubicBezTo>
                  <a:pt x="179" y="1846"/>
                  <a:pt x="156" y="1807"/>
                  <a:pt x="136" y="1761"/>
                </a:cubicBezTo>
                <a:cubicBezTo>
                  <a:pt x="125" y="1739"/>
                  <a:pt x="113" y="1715"/>
                  <a:pt x="104" y="1689"/>
                </a:cubicBezTo>
                <a:cubicBezTo>
                  <a:pt x="95" y="1664"/>
                  <a:pt x="83" y="1638"/>
                  <a:pt x="75" y="1610"/>
                </a:cubicBezTo>
                <a:cubicBezTo>
                  <a:pt x="56" y="1555"/>
                  <a:pt x="40" y="1495"/>
                  <a:pt x="28" y="1432"/>
                </a:cubicBezTo>
                <a:cubicBezTo>
                  <a:pt x="16" y="1369"/>
                  <a:pt x="7" y="1302"/>
                  <a:pt x="3" y="1232"/>
                </a:cubicBezTo>
                <a:cubicBezTo>
                  <a:pt x="0" y="1163"/>
                  <a:pt x="0" y="1093"/>
                  <a:pt x="7" y="1022"/>
                </a:cubicBezTo>
                <a:cubicBezTo>
                  <a:pt x="13" y="951"/>
                  <a:pt x="25" y="880"/>
                  <a:pt x="41" y="811"/>
                </a:cubicBezTo>
                <a:cubicBezTo>
                  <a:pt x="50" y="776"/>
                  <a:pt x="58" y="742"/>
                  <a:pt x="71" y="706"/>
                </a:cubicBezTo>
                <a:cubicBezTo>
                  <a:pt x="77" y="689"/>
                  <a:pt x="83" y="671"/>
                  <a:pt x="88" y="654"/>
                </a:cubicBezTo>
                <a:lnTo>
                  <a:pt x="97" y="628"/>
                </a:lnTo>
                <a:lnTo>
                  <a:pt x="106" y="607"/>
                </a:lnTo>
                <a:cubicBezTo>
                  <a:pt x="111" y="593"/>
                  <a:pt x="117" y="579"/>
                  <a:pt x="122" y="565"/>
                </a:cubicBezTo>
                <a:lnTo>
                  <a:pt x="130" y="544"/>
                </a:lnTo>
                <a:lnTo>
                  <a:pt x="145" y="516"/>
                </a:lnTo>
                <a:cubicBezTo>
                  <a:pt x="160" y="487"/>
                  <a:pt x="175" y="458"/>
                  <a:pt x="190" y="429"/>
                </a:cubicBezTo>
                <a:cubicBezTo>
                  <a:pt x="197" y="415"/>
                  <a:pt x="204" y="401"/>
                  <a:pt x="212" y="387"/>
                </a:cubicBezTo>
                <a:cubicBezTo>
                  <a:pt x="219" y="374"/>
                  <a:pt x="228" y="361"/>
                  <a:pt x="237" y="348"/>
                </a:cubicBezTo>
                <a:cubicBezTo>
                  <a:pt x="254" y="323"/>
                  <a:pt x="270" y="299"/>
                  <a:pt x="287" y="275"/>
                </a:cubicBezTo>
                <a:cubicBezTo>
                  <a:pt x="295" y="263"/>
                  <a:pt x="302" y="252"/>
                  <a:pt x="310" y="241"/>
                </a:cubicBezTo>
                <a:cubicBezTo>
                  <a:pt x="319" y="229"/>
                  <a:pt x="329" y="218"/>
                  <a:pt x="337" y="208"/>
                </a:cubicBezTo>
                <a:cubicBezTo>
                  <a:pt x="356" y="187"/>
                  <a:pt x="373" y="166"/>
                  <a:pt x="389" y="147"/>
                </a:cubicBezTo>
                <a:cubicBezTo>
                  <a:pt x="405" y="129"/>
                  <a:pt x="423" y="109"/>
                  <a:pt x="435" y="96"/>
                </a:cubicBezTo>
                <a:cubicBezTo>
                  <a:pt x="447" y="84"/>
                  <a:pt x="458" y="73"/>
                  <a:pt x="468" y="63"/>
                </a:cubicBezTo>
                <a:cubicBezTo>
                  <a:pt x="508" y="23"/>
                  <a:pt x="531" y="0"/>
                  <a:pt x="531" y="0"/>
                </a:cubicBezTo>
                <a:lnTo>
                  <a:pt x="862" y="429"/>
                </a:lnTo>
                <a:close/>
              </a:path>
            </a:pathLst>
          </a:custGeom>
          <a:gradFill rotWithShape="1">
            <a:gsLst>
              <a:gs pos="0">
                <a:srgbClr val="FFC000">
                  <a:satMod val="103000"/>
                  <a:lumMod val="102000"/>
                  <a:tint val="94000"/>
                </a:srgbClr>
              </a:gs>
              <a:gs pos="50000">
                <a:srgbClr val="FFC000">
                  <a:satMod val="110000"/>
                  <a:lumMod val="100000"/>
                  <a:shade val="100000"/>
                </a:srgbClr>
              </a:gs>
              <a:gs pos="100000">
                <a:srgbClr val="FFC000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6" name="Freeform 178">
            <a:extLst>
              <a:ext uri="{FF2B5EF4-FFF2-40B4-BE49-F238E27FC236}">
                <a16:creationId xmlns:a16="http://schemas.microsoft.com/office/drawing/2014/main" xmlns="" id="{50F659F1-D196-4404-B916-A9E9A2FA5DE4}"/>
              </a:ext>
            </a:extLst>
          </p:cNvPr>
          <p:cNvSpPr>
            <a:spLocks/>
          </p:cNvSpPr>
          <p:nvPr/>
        </p:nvSpPr>
        <p:spPr bwMode="auto">
          <a:xfrm rot="20750692">
            <a:off x="7684918" y="3364872"/>
            <a:ext cx="1650502" cy="1281018"/>
          </a:xfrm>
          <a:custGeom>
            <a:avLst/>
            <a:gdLst>
              <a:gd name="T0" fmla="*/ 0 w 162"/>
              <a:gd name="T1" fmla="*/ 0 h 153"/>
              <a:gd name="T2" fmla="*/ 162 w 162"/>
              <a:gd name="T3" fmla="*/ 25 h 153"/>
              <a:gd name="T4" fmla="*/ 60 w 162"/>
              <a:gd name="T5" fmla="*/ 153 h 153"/>
              <a:gd name="T6" fmla="*/ 0 w 162"/>
              <a:gd name="T7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2" h="153">
                <a:moveTo>
                  <a:pt x="0" y="0"/>
                </a:moveTo>
                <a:lnTo>
                  <a:pt x="162" y="25"/>
                </a:lnTo>
                <a:lnTo>
                  <a:pt x="60" y="153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C000">
                  <a:satMod val="103000"/>
                  <a:lumMod val="102000"/>
                  <a:tint val="94000"/>
                </a:srgbClr>
              </a:gs>
              <a:gs pos="50000">
                <a:srgbClr val="FFC000">
                  <a:satMod val="110000"/>
                  <a:lumMod val="100000"/>
                  <a:shade val="100000"/>
                </a:srgbClr>
              </a:gs>
              <a:gs pos="100000">
                <a:srgbClr val="FFC000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7" name="圆角矩形 16"/>
          <p:cNvSpPr/>
          <p:nvPr/>
        </p:nvSpPr>
        <p:spPr>
          <a:xfrm>
            <a:off x="1582263" y="1705392"/>
            <a:ext cx="476892" cy="1518257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vert270" lIns="68580" tIns="34290" rIns="68580" bIns="34290"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Общегосударственные вопросы</a:t>
            </a:r>
            <a:endParaRPr kumimoji="0" lang="zh-CN" altLang="en-US" sz="11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圆角矩形 16"/>
          <p:cNvSpPr/>
          <p:nvPr/>
        </p:nvSpPr>
        <p:spPr>
          <a:xfrm>
            <a:off x="2156014" y="2176804"/>
            <a:ext cx="431516" cy="1055611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vert270" lIns="68580" tIns="34290" rIns="68580" bIns="34290"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05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оборона</a:t>
            </a:r>
            <a:endParaRPr kumimoji="0" lang="zh-CN" altLang="en-US" sz="105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9" name="圆角矩形 16"/>
          <p:cNvSpPr/>
          <p:nvPr/>
        </p:nvSpPr>
        <p:spPr>
          <a:xfrm>
            <a:off x="2730160" y="1919411"/>
            <a:ext cx="457664" cy="1298603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vert270" lIns="68580" tIns="34290" rIns="68580" bIns="34290"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</a:t>
            </a:r>
            <a:r>
              <a:rPr kumimoji="0" lang="ru-RU" altLang="zh-CN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безопасность</a:t>
            </a:r>
            <a:endParaRPr kumimoji="0" lang="zh-CN" altLang="en-US" sz="11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583750" y="3312097"/>
            <a:ext cx="573750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377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575,4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1620405" y="3567697"/>
            <a:ext cx="613389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377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703,1</a:t>
            </a:r>
          </a:p>
        </p:txBody>
      </p:sp>
      <p:sp>
        <p:nvSpPr>
          <p:cNvPr id="132" name="文本框 61"/>
          <p:cNvSpPr txBox="1"/>
          <p:nvPr/>
        </p:nvSpPr>
        <p:spPr>
          <a:xfrm>
            <a:off x="1520931" y="3824675"/>
            <a:ext cx="63656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800" b="1" dirty="0">
                <a:solidFill>
                  <a:srgbClr val="FFB850"/>
                </a:solidFill>
                <a:latin typeface="Calibri"/>
              </a:rPr>
              <a:t>  </a:t>
            </a:r>
            <a:r>
              <a:rPr lang="ru-RU" altLang="zh-CN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670,3</a:t>
            </a:r>
            <a:endParaRPr lang="zh-CN" altLang="en-US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" name="文本框 54"/>
          <p:cNvSpPr txBox="1"/>
          <p:nvPr/>
        </p:nvSpPr>
        <p:spPr>
          <a:xfrm>
            <a:off x="2100333" y="3312430"/>
            <a:ext cx="62982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3,1</a:t>
            </a:r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" name="文本框 54"/>
          <p:cNvSpPr txBox="1"/>
          <p:nvPr/>
        </p:nvSpPr>
        <p:spPr>
          <a:xfrm>
            <a:off x="2059155" y="3574102"/>
            <a:ext cx="62982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3,0</a:t>
            </a:r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5" name="文本框 54"/>
          <p:cNvSpPr txBox="1"/>
          <p:nvPr/>
        </p:nvSpPr>
        <p:spPr>
          <a:xfrm>
            <a:off x="2073231" y="3839545"/>
            <a:ext cx="629827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3,0</a:t>
            </a:r>
            <a:endParaRPr lang="zh-CN" altLang="en-US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" name="文本框 54"/>
          <p:cNvSpPr txBox="1"/>
          <p:nvPr/>
        </p:nvSpPr>
        <p:spPr>
          <a:xfrm>
            <a:off x="2559432" y="3318625"/>
            <a:ext cx="62982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48,9</a:t>
            </a:r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" name="文本框 54"/>
          <p:cNvSpPr txBox="1"/>
          <p:nvPr/>
        </p:nvSpPr>
        <p:spPr>
          <a:xfrm>
            <a:off x="2549313" y="3567697"/>
            <a:ext cx="62982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64,2</a:t>
            </a:r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" name="文本框 54"/>
          <p:cNvSpPr txBox="1"/>
          <p:nvPr/>
        </p:nvSpPr>
        <p:spPr>
          <a:xfrm>
            <a:off x="2538478" y="3824677"/>
            <a:ext cx="629827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56,7</a:t>
            </a:r>
            <a:endParaRPr lang="zh-CN" altLang="en-US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9" name="文本框 47"/>
          <p:cNvSpPr txBox="1"/>
          <p:nvPr/>
        </p:nvSpPr>
        <p:spPr>
          <a:xfrm>
            <a:off x="4590729" y="3352412"/>
            <a:ext cx="603623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6 613,9</a:t>
            </a:r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0" name="文本框 47"/>
          <p:cNvSpPr txBox="1"/>
          <p:nvPr/>
        </p:nvSpPr>
        <p:spPr>
          <a:xfrm>
            <a:off x="4590729" y="3594637"/>
            <a:ext cx="603623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zh-CN" sz="800" b="1" dirty="0">
                <a:solidFill>
                  <a:prstClr val="white">
                    <a:lumMod val="75000"/>
                  </a:prstClr>
                </a:solidFill>
                <a:latin typeface="Calibri"/>
              </a:rPr>
              <a:t> </a:t>
            </a:r>
            <a:r>
              <a:rPr lang="ru-RU" altLang="zh-CN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481,9</a:t>
            </a:r>
            <a:endParaRPr lang="zh-CN" altLang="en-US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1" name="文本框 47"/>
          <p:cNvSpPr txBox="1"/>
          <p:nvPr/>
        </p:nvSpPr>
        <p:spPr>
          <a:xfrm>
            <a:off x="4587719" y="3815300"/>
            <a:ext cx="603623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8 340</a:t>
            </a:r>
            <a:r>
              <a:rPr lang="ru-RU" altLang="zh-CN" sz="1100" dirty="0">
                <a:solidFill>
                  <a:prstClr val="black"/>
                </a:solidFill>
                <a:latin typeface="Calibri"/>
              </a:rPr>
              <a:t>,3</a:t>
            </a:r>
            <a:endParaRPr lang="zh-CN" altLang="en-US" sz="11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2" name="文本框 40"/>
          <p:cNvSpPr txBox="1"/>
          <p:nvPr/>
        </p:nvSpPr>
        <p:spPr>
          <a:xfrm>
            <a:off x="5657481" y="3342958"/>
            <a:ext cx="539489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325,0</a:t>
            </a:r>
            <a:endParaRPr lang="zh-CN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" name="文本框 40"/>
          <p:cNvSpPr txBox="1"/>
          <p:nvPr/>
        </p:nvSpPr>
        <p:spPr>
          <a:xfrm>
            <a:off x="5657480" y="3586148"/>
            <a:ext cx="5394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390,6</a:t>
            </a:r>
            <a:endParaRPr lang="zh-CN" altLang="en-US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4" name="文本框 40"/>
          <p:cNvSpPr txBox="1"/>
          <p:nvPr/>
        </p:nvSpPr>
        <p:spPr>
          <a:xfrm>
            <a:off x="5657479" y="3826667"/>
            <a:ext cx="5394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7"/>
            <a:r>
              <a:rPr lang="ru-RU" altLang="zh-CN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383,4</a:t>
            </a:r>
            <a:endParaRPr lang="zh-CN" altLang="en-US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318838" y="260648"/>
            <a:ext cx="65437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города Брянска по основным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функциям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68344" y="1578009"/>
            <a:ext cx="1096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млн.руб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088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3281</TotalTime>
  <Words>1511</Words>
  <Application>Microsoft Office PowerPoint</Application>
  <PresentationFormat>Экран (4:3)</PresentationFormat>
  <Paragraphs>495</Paragraphs>
  <Slides>31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Волна</vt:lpstr>
      <vt:lpstr>Лист</vt:lpstr>
      <vt:lpstr>БЮДЖЕТ для ГРАЖДАН</vt:lpstr>
      <vt:lpstr>Презентация PowerPoint</vt:lpstr>
      <vt:lpstr>Презентация PowerPoint</vt:lpstr>
      <vt:lpstr>Презентация PowerPoint</vt:lpstr>
      <vt:lpstr>  ПОСТУПЛЕНИЯ В РАЗРЕЗЕ ДОХОДНЫХ ИСТОЧНИКОВ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Поступления от налогоплательщиков города Брянска вов все уровни бюджетов бюджетной системы Российской Федерации</dc:title>
  <dc:creator>Елена А. Новикова</dc:creator>
  <cp:lastModifiedBy>Светлана Н. Воронцова</cp:lastModifiedBy>
  <cp:revision>305</cp:revision>
  <cp:lastPrinted>2023-04-26T13:21:47Z</cp:lastPrinted>
  <dcterms:created xsi:type="dcterms:W3CDTF">2023-03-28T09:27:17Z</dcterms:created>
  <dcterms:modified xsi:type="dcterms:W3CDTF">2023-05-24T12:50:53Z</dcterms:modified>
</cp:coreProperties>
</file>