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1.xml" ContentType="application/vnd.openxmlformats-officedocument.drawingml.chart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7.xml" ContentType="application/vnd.openxmlformats-officedocument.presentationml.notesSlide+xml"/>
  <Override PartName="/ppt/charts/chart18.xml" ContentType="application/vnd.openxmlformats-officedocument.drawingml.chart+xml"/>
  <Override PartName="/ppt/drawings/drawing5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9.xml" ContentType="application/vnd.openxmlformats-officedocument.drawingml.chart+xml"/>
  <Override PartName="/ppt/notesSlides/notesSlide8.xml" ContentType="application/vnd.openxmlformats-officedocument.presentationml.notesSlide+xml"/>
  <Override PartName="/ppt/charts/chart20.xml" ContentType="application/vnd.openxmlformats-officedocument.drawingml.chart+xml"/>
  <Override PartName="/ppt/drawings/drawing6.xml" ContentType="application/vnd.openxmlformats-officedocument.drawingml.chartshapes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4"/>
  </p:notesMasterIdLst>
  <p:sldIdLst>
    <p:sldId id="323" r:id="rId2"/>
    <p:sldId id="382" r:id="rId3"/>
    <p:sldId id="383" r:id="rId4"/>
    <p:sldId id="384" r:id="rId5"/>
    <p:sldId id="356" r:id="rId6"/>
    <p:sldId id="374" r:id="rId7"/>
    <p:sldId id="380" r:id="rId8"/>
    <p:sldId id="381" r:id="rId9"/>
    <p:sldId id="379" r:id="rId10"/>
    <p:sldId id="327" r:id="rId11"/>
    <p:sldId id="331" r:id="rId12"/>
    <p:sldId id="342" r:id="rId13"/>
    <p:sldId id="386" r:id="rId14"/>
    <p:sldId id="348" r:id="rId15"/>
    <p:sldId id="358" r:id="rId16"/>
    <p:sldId id="359" r:id="rId17"/>
    <p:sldId id="387" r:id="rId18"/>
    <p:sldId id="360" r:id="rId19"/>
    <p:sldId id="369" r:id="rId20"/>
    <p:sldId id="364" r:id="rId21"/>
    <p:sldId id="337" r:id="rId22"/>
    <p:sldId id="371" r:id="rId23"/>
    <p:sldId id="361" r:id="rId24"/>
    <p:sldId id="388" r:id="rId25"/>
    <p:sldId id="362" r:id="rId26"/>
    <p:sldId id="363" r:id="rId27"/>
    <p:sldId id="349" r:id="rId28"/>
    <p:sldId id="373" r:id="rId29"/>
    <p:sldId id="389" r:id="rId30"/>
    <p:sldId id="367" r:id="rId31"/>
    <p:sldId id="365" r:id="rId32"/>
    <p:sldId id="366" r:id="rId3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 Н. Воронцова" initials="СН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8A"/>
    <a:srgbClr val="1D0E78"/>
    <a:srgbClr val="3A6598"/>
    <a:srgbClr val="190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3852" autoAdjust="0"/>
  </p:normalViewPr>
  <p:slideViewPr>
    <p:cSldViewPr>
      <p:cViewPr varScale="1">
        <p:scale>
          <a:sx n="99" d="100"/>
          <a:sy n="99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9.4302542356939842E-3"/>
                  <c:y val="-0.1518346487465472"/>
                </c:manualLayout>
              </c:layout>
              <c:tx>
                <c:rich>
                  <a:bodyPr/>
                  <a:lstStyle/>
                  <a:p>
                    <a:r>
                      <a:rPr lang="en-US" sz="1050" dirty="0" smtClean="0"/>
                      <a:t>4</a:t>
                    </a:r>
                    <a:r>
                      <a:rPr lang="ru-RU" sz="1050" dirty="0" smtClean="0"/>
                      <a:t>18,8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2868361571293222E-3"/>
                  <c:y val="-0.104597202469843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85809307587764E-2"/>
                  <c:y val="-7.7939159858360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00015186144162E-2"/>
                  <c:y val="-5.8230095501179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431104260472746E-2"/>
                  <c:y val="-5.8832674246555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418.8</c:v>
                </c:pt>
                <c:pt idx="1">
                  <c:v>415.9</c:v>
                </c:pt>
                <c:pt idx="2">
                  <c:v>414.6</c:v>
                </c:pt>
                <c:pt idx="3">
                  <c:v>413.9</c:v>
                </c:pt>
                <c:pt idx="4">
                  <c:v>412.6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71296"/>
        <c:axId val="19755008"/>
        <c:axId val="72587456"/>
      </c:area3DChart>
      <c:catAx>
        <c:axId val="19671296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9755008"/>
        <c:crosses val="autoZero"/>
        <c:auto val="1"/>
        <c:lblAlgn val="ctr"/>
        <c:lblOffset val="100"/>
        <c:noMultiLvlLbl val="0"/>
      </c:catAx>
      <c:valAx>
        <c:axId val="19755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9671296"/>
        <c:crosses val="autoZero"/>
        <c:crossBetween val="midCat"/>
      </c:valAx>
      <c:serAx>
        <c:axId val="72587456"/>
        <c:scaling>
          <c:orientation val="minMax"/>
        </c:scaling>
        <c:delete val="1"/>
        <c:axPos val="b"/>
        <c:majorTickMark val="out"/>
        <c:minorTickMark val="none"/>
        <c:tickLblPos val="nextTo"/>
        <c:crossAx val="19755008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endParaRPr lang="ru-RU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1135884896423066E-2"/>
          <c:y val="0.13401511629023388"/>
          <c:w val="0.50551909258795769"/>
          <c:h val="0.810235571575028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/>
          </c:spPr>
          <c:explosion val="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016E-4A6D-9A4E-136FF431C0C7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016E-4A6D-9A4E-136FF431C0C7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016E-4A6D-9A4E-136FF431C0C7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016E-4A6D-9A4E-136FF431C0C7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016E-4A6D-9A4E-136FF431C0C7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016E-4A6D-9A4E-136FF431C0C7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016E-4A6D-9A4E-136FF431C0C7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016E-4A6D-9A4E-136FF431C0C7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016E-4A6D-9A4E-136FF431C0C7}"/>
              </c:ext>
            </c:extLst>
          </c:dPt>
          <c:dPt>
            <c:idx val="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016E-4A6D-9A4E-136FF431C0C7}"/>
              </c:ext>
            </c:extLst>
          </c:dPt>
          <c:dPt>
            <c:idx val="1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016E-4A6D-9A4E-136FF431C0C7}"/>
              </c:ext>
            </c:extLst>
          </c:dPt>
          <c:dLbls>
            <c:dLbl>
              <c:idx val="0"/>
              <c:layout>
                <c:manualLayout>
                  <c:x val="0.1113996190752989"/>
                  <c:y val="-2.338611896346222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effectLst/>
                      </a:rPr>
                      <a:t>Социальная поддержка 2,55%</a:t>
                    </a:r>
                    <a:endParaRPr lang="ru-RU" sz="1800" dirty="0">
                      <a:effectLst/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16E-4A6D-9A4E-136FF431C0C7}"/>
                </c:ext>
              </c:extLst>
            </c:dLbl>
            <c:dLbl>
              <c:idx val="1"/>
              <c:layout>
                <c:manualLayout>
                  <c:x val="0.21560201285043401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b="0" i="0" baseline="0" dirty="0" smtClean="0">
                        <a:effectLst/>
                      </a:rPr>
                      <a:t>Культура и кинематография 3,71 % </a:t>
                    </a:r>
                    <a:endParaRPr lang="ru-RU" dirty="0">
                      <a:effectLst/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6E-4A6D-9A4E-136FF431C0C7}"/>
                </c:ext>
              </c:extLst>
            </c:dLbl>
            <c:dLbl>
              <c:idx val="2"/>
              <c:layout>
                <c:manualLayout>
                  <c:x val="0.16843864154348734"/>
                  <c:y val="0.22743411772812866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Национальная безопасность и правоохранительная деятельность</a:t>
                    </a:r>
                  </a:p>
                  <a:p>
                    <a:r>
                      <a:rPr lang="ru-RU" sz="1400" baseline="0" dirty="0" smtClean="0"/>
                      <a:t>0,38%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16E-4A6D-9A4E-136FF431C0C7}"/>
                </c:ext>
              </c:extLst>
            </c:dLbl>
            <c:dLbl>
              <c:idx val="3"/>
              <c:layout>
                <c:manualLayout>
                  <c:x val="0.31943494151014018"/>
                  <c:y val="2.035392691951246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Жилищно-коммунальное </a:t>
                    </a:r>
                    <a:r>
                      <a:rPr lang="ru-RU" sz="1400" dirty="0" smtClean="0"/>
                      <a:t>хозяйство 5,94%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16E-4A6D-9A4E-136FF431C0C7}"/>
                </c:ext>
              </c:extLst>
            </c:dLbl>
            <c:dLbl>
              <c:idx val="4"/>
              <c:layout>
                <c:manualLayout>
                  <c:x val="0.20623026949761042"/>
                  <c:y val="0.13322799524332687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Национальная</a:t>
                    </a:r>
                    <a:r>
                      <a:rPr lang="ru-RU" sz="1400" baseline="0" dirty="0" smtClean="0"/>
                      <a:t> экономика </a:t>
                    </a:r>
                    <a:r>
                      <a:rPr lang="ru-RU" sz="1400" dirty="0" smtClean="0"/>
                      <a:t>26,34%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16E-4A6D-9A4E-136FF431C0C7}"/>
                </c:ext>
              </c:extLst>
            </c:dLbl>
            <c:dLbl>
              <c:idx val="5"/>
              <c:layout>
                <c:manualLayout>
                  <c:x val="4.7076583446751835E-2"/>
                  <c:y val="-1.9076642679646003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err="1" smtClean="0"/>
                      <a:t>Общегосударствен</a:t>
                    </a:r>
                    <a:endParaRPr lang="ru-RU" sz="1400" dirty="0" smtClean="0"/>
                  </a:p>
                  <a:p>
                    <a:r>
                      <a:rPr lang="ru-RU" sz="1400" dirty="0" err="1" smtClean="0"/>
                      <a:t>ные</a:t>
                    </a:r>
                    <a:r>
                      <a:rPr lang="ru-RU" sz="1400" dirty="0" smtClean="0"/>
                      <a:t> вопросы 4,52%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16E-4A6D-9A4E-136FF431C0C7}"/>
                </c:ext>
              </c:extLst>
            </c:dLbl>
            <c:dLbl>
              <c:idx val="6"/>
              <c:layout>
                <c:manualLayout>
                  <c:x val="0.10965096703429286"/>
                  <c:y val="-3.3528447612712509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Образование51,95 %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16E-4A6D-9A4E-136FF431C0C7}"/>
                </c:ext>
              </c:extLst>
            </c:dLbl>
            <c:dLbl>
              <c:idx val="7"/>
              <c:layout>
                <c:manualLayout>
                  <c:x val="6.9232941083601382E-2"/>
                  <c:y val="1.9187389868073729E-3"/>
                </c:manualLayout>
              </c:layout>
              <c:tx>
                <c:rich>
                  <a:bodyPr/>
                  <a:lstStyle/>
                  <a:p>
                    <a:r>
                      <a:rPr lang="ru-RU" sz="1400" b="0" i="0" baseline="0" dirty="0" smtClean="0"/>
                      <a:t>Обслуживание долга 0,06%</a:t>
                    </a:r>
                  </a:p>
                  <a:p>
                    <a:endParaRPr lang="ru-RU" b="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16E-4A6D-9A4E-136FF431C0C7}"/>
                </c:ext>
              </c:extLst>
            </c:dLbl>
            <c:dLbl>
              <c:idx val="8"/>
              <c:layout>
                <c:manualLayout>
                  <c:x val="-0.19287177889772242"/>
                  <c:y val="6.311387212120464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Физическая культура и </a:t>
                    </a:r>
                    <a:r>
                      <a:rPr lang="ru-RU" sz="1400" dirty="0" smtClean="0"/>
                      <a:t>спорт 3,44 %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16E-4A6D-9A4E-136FF431C0C7}"/>
                </c:ext>
              </c:extLst>
            </c:dLbl>
            <c:dLbl>
              <c:idx val="9"/>
              <c:layout>
                <c:manualLayout>
                  <c:x val="-0.10907731497646748"/>
                  <c:y val="1.7566635257262222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Развитие градостроитель</a:t>
                    </a:r>
                    <a:r>
                      <a:rPr lang="en-US" sz="1400" dirty="0" smtClean="0"/>
                      <a:t>-</a:t>
                    </a:r>
                    <a:r>
                      <a:rPr lang="ru-RU" sz="1400" dirty="0" err="1" smtClean="0"/>
                      <a:t>ства</a:t>
                    </a:r>
                    <a:r>
                      <a:rPr lang="ru-RU" sz="1400" baseline="0" dirty="0" smtClean="0"/>
                      <a:t> 42</a:t>
                    </a:r>
                    <a:r>
                      <a:rPr lang="ru-RU" sz="1400" dirty="0" smtClean="0"/>
                      <a:t>,1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16E-4A6D-9A4E-136FF431C0C7}"/>
                </c:ext>
              </c:extLst>
            </c:dLbl>
            <c:dLbl>
              <c:idx val="10"/>
              <c:layout>
                <c:manualLayout>
                  <c:x val="8.985604652367525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Управление и распоряжение муниципальной собственностью 56,2 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16E-4A6D-9A4E-136FF431C0C7}"/>
                </c:ext>
              </c:extLst>
            </c:dLbl>
            <c:spPr>
              <a:ln w="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9"/>
                <c:pt idx="0">
                  <c:v>Социальная политика</c:v>
                </c:pt>
                <c:pt idx="1">
                  <c:v>Культура и кинематография</c:v>
                </c:pt>
                <c:pt idx="2">
                  <c:v>Национальная безопасность и правоохранительная деятельность, национальная оборона</c:v>
                </c:pt>
                <c:pt idx="3">
                  <c:v>Жилищно-коммунальное хозяйство</c:v>
                </c:pt>
                <c:pt idx="4">
                  <c:v>Национальная экономика</c:v>
                </c:pt>
                <c:pt idx="5">
                  <c:v>Общегосударственные вопросы</c:v>
                </c:pt>
                <c:pt idx="6">
                  <c:v>Образование</c:v>
                </c:pt>
                <c:pt idx="7">
                  <c:v>Физическая культура и спорт</c:v>
                </c:pt>
                <c:pt idx="8">
                  <c:v>Обсуживание долга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325</c:v>
                </c:pt>
                <c:pt idx="1">
                  <c:v>472.5</c:v>
                </c:pt>
                <c:pt idx="2">
                  <c:v>48.9</c:v>
                </c:pt>
                <c:pt idx="3">
                  <c:v>756.3</c:v>
                </c:pt>
                <c:pt idx="4">
                  <c:v>3352.8</c:v>
                </c:pt>
                <c:pt idx="5">
                  <c:v>575.4</c:v>
                </c:pt>
                <c:pt idx="6">
                  <c:v>6613.9</c:v>
                </c:pt>
                <c:pt idx="7">
                  <c:v>438.4</c:v>
                </c:pt>
                <c:pt idx="8">
                  <c:v>144.19999999999999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016E-4A6D-9A4E-136FF431C0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ln>
            <a:solidFill>
              <a:schemeClr val="tx1"/>
            </a:solidFill>
          </a:ln>
        </a:defRPr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17045130184858"/>
          <c:y val="0.19704678932173442"/>
          <c:w val="0.42087852834259826"/>
          <c:h val="0.766141516621423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effectLst/>
          </c:spPr>
          <c:explosion val="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177-4D33-A18E-A45966C07B1C}"/>
              </c:ext>
            </c:extLst>
          </c:dPt>
          <c:dPt>
            <c:idx val="1"/>
            <c:bubble3D val="0"/>
            <c:spPr>
              <a:ln cap="flat"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77-4D33-A18E-A45966C07B1C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A177-4D33-A18E-A45966C07B1C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177-4D33-A18E-A45966C07B1C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177-4D33-A18E-A45966C07B1C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177-4D33-A18E-A45966C07B1C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177-4D33-A18E-A45966C07B1C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177-4D33-A18E-A45966C07B1C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A177-4D33-A18E-A45966C07B1C}"/>
              </c:ext>
            </c:extLst>
          </c:dPt>
          <c:dPt>
            <c:idx val="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A177-4D33-A18E-A45966C07B1C}"/>
              </c:ext>
            </c:extLst>
          </c:dPt>
          <c:dPt>
            <c:idx val="1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A177-4D33-A18E-A45966C07B1C}"/>
              </c:ext>
            </c:extLst>
          </c:dPt>
          <c:dLbls>
            <c:dLbl>
              <c:idx val="0"/>
              <c:layout>
                <c:manualLayout>
                  <c:x val="0.178347685272847"/>
                  <c:y val="2.9588607354129604E-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Заработная плата и начисления на оплату труда – 5 887,7</a:t>
                    </a:r>
                    <a:endParaRPr lang="ru-RU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431800">
                    <a:schemeClr val="accent1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1"/>
              <c:layout>
                <c:manualLayout>
                  <c:x val="-0.26154401810972661"/>
                  <c:y val="0.1817221982945578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Оплата энергоресурсов – 602,3</a:t>
                    </a:r>
                    <a:endParaRPr lang="ru-RU" dirty="0"/>
                  </a:p>
                </c:rich>
              </c:tx>
              <c:numFmt formatCode="#,##0.00" sourceLinked="0"/>
              <c:spPr>
                <a:ln w="19050" cap="flat">
                  <a:solidFill>
                    <a:schemeClr val="accent2">
                      <a:lumMod val="75000"/>
                    </a:schemeClr>
                  </a:solidFill>
                  <a:miter lim="800000"/>
                </a:ln>
                <a:effectLst>
                  <a:glow rad="381000">
                    <a:schemeClr val="accent2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23565242211941453"/>
                  <c:y val="0.1360988428987342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n>
                          <a:solidFill>
                            <a:schemeClr val="tx1"/>
                          </a:solidFill>
                        </a:ln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Организация питания – 496,4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3">
                      <a:lumMod val="75000"/>
                    </a:schemeClr>
                  </a:solidFill>
                </a:ln>
                <a:effectLst>
                  <a:glow rad="393700">
                    <a:schemeClr val="accent3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226275495064195"/>
                  <c:y val="6.286344896229186E-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Налоги и сборы – 201,1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4">
                      <a:lumMod val="75000"/>
                    </a:schemeClr>
                  </a:solidFill>
                </a:ln>
                <a:effectLst>
                  <a:glow rad="393700">
                    <a:schemeClr val="accent4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24094516494603538"/>
                  <c:y val="-1.5064345970691232E-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b="0" i="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Пенсии -76,6,</a:t>
                    </a:r>
                    <a:endParaRPr lang="ru-RU" sz="1200" dirty="0">
                      <a:effectLst/>
                    </a:endParaRPr>
                  </a:p>
                </c:rich>
              </c:tx>
              <c:spPr>
                <a:ln w="19050">
                  <a:solidFill>
                    <a:srgbClr val="00B0F0"/>
                  </a:solidFill>
                </a:ln>
                <a:effectLst>
                  <a:glow rad="393700">
                    <a:schemeClr val="accent5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21504678628657342"/>
                  <c:y val="-9.5604103349247349E-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Облуживание долга – 144,2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>
                  <a:glow rad="355600">
                    <a:schemeClr val="accent6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8976076960685953"/>
                  <c:y val="-0.17010172385716651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Медосмотры -22,7</a:t>
                    </a:r>
                    <a:endParaRPr lang="ru-RU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279400">
                    <a:schemeClr val="accent5">
                      <a:lumMod val="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9717586613271987E-2"/>
                  <c:y val="-0.34620563468594812"/>
                </c:manualLayout>
              </c:layout>
              <c:tx>
                <c:rich>
                  <a:bodyPr/>
                  <a:lstStyle/>
                  <a:p>
                    <a:pPr>
                      <a:defRPr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Компенсация части родительской платы за содержание рбенка в дошкольных </a:t>
                    </a:r>
                    <a:r>
                      <a: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учреждениях 52,7</a:t>
                    </a:r>
                    <a:endParaRPr lang="ru-RU" sz="1000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431800">
                    <a:schemeClr val="accent6">
                      <a:lumMod val="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846553863661351"/>
                  <c:y val="-3.2175498628916964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20605934707182771"/>
                  <c:y val="-0.1576746431668502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3386424830385937E-2"/>
                  <c:y val="-0.14592129748986335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9004291326631846E-2"/>
                  <c:y val="-7.1984812618651417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.12133948349019723"/>
                  <c:y val="-0.1111326839423848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spPr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5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Заработная плата и начисления выплаты по оплате труда </c:v>
                </c:pt>
                <c:pt idx="1">
                  <c:v>Оплата энергоресурсов</c:v>
                </c:pt>
                <c:pt idx="2">
                  <c:v>Организация питания</c:v>
                </c:pt>
                <c:pt idx="3">
                  <c:v>Налоги и сборы</c:v>
                </c:pt>
                <c:pt idx="4">
                  <c:v>Пенсии </c:v>
                </c:pt>
                <c:pt idx="5">
                  <c:v>Обслуживание муниципального долга</c:v>
                </c:pt>
                <c:pt idx="6">
                  <c:v>Медосмотры</c:v>
                </c:pt>
                <c:pt idx="7">
                  <c:v>Компенсация части родительской платы за содержание рбенка в дошкольных учреждениях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5887.7</c:v>
                </c:pt>
                <c:pt idx="1">
                  <c:v>602.29999999999995</c:v>
                </c:pt>
                <c:pt idx="2">
                  <c:v>496.4</c:v>
                </c:pt>
                <c:pt idx="3">
                  <c:v>204.1</c:v>
                </c:pt>
                <c:pt idx="4">
                  <c:v>76.599999999999994</c:v>
                </c:pt>
                <c:pt idx="5">
                  <c:v>144.19999999999999</c:v>
                </c:pt>
                <c:pt idx="6">
                  <c:v>22.7</c:v>
                </c:pt>
                <c:pt idx="7">
                  <c:v>52.7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A177-4D33-A18E-A45966C07B1C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290"/>
        <c:holeSize val="22"/>
      </c:doughnut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ln>
            <a:solidFill>
              <a:schemeClr val="tx1"/>
            </a:solidFill>
          </a:ln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8236335475544845"/>
          <c:y val="5.2435088119661598E-2"/>
          <c:w val="0.49395171818293715"/>
          <c:h val="0.9475649118803384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6"/>
                <c:pt idx="0">
                  <c:v>Мероприятия по социальной поддержке отдельных категорий граждан</c:v>
                </c:pt>
                <c:pt idx="1">
                  <c:v>Обеспечение сохранности жилых помещений, закрепленных за детьми-сиротами и детьми, оставшимися без попечения родителей</c:v>
                </c:pt>
                <c:pt idx="2">
                  <c:v>Социальное обеспечение населения</c:v>
                </c:pt>
                <c:pt idx="3">
                  <c:v>Выплаты единовременного пособия при всех формах устройства детей, лишенных родителелького попечения, в семью</c:v>
                </c:pt>
                <c:pt idx="4">
                  <c:v>Пенсионное обеспечение</c:v>
                </c:pt>
                <c:pt idx="5">
                  <c:v>Организация и существление деятельности по опеке и попечительству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0.3</c:v>
                </c:pt>
                <c:pt idx="1">
                  <c:v>0.6</c:v>
                </c:pt>
                <c:pt idx="2">
                  <c:v>1</c:v>
                </c:pt>
                <c:pt idx="3">
                  <c:v>1.4</c:v>
                </c:pt>
                <c:pt idx="4">
                  <c:v>12.7</c:v>
                </c:pt>
                <c:pt idx="5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D8-40EF-8D2A-1AB11B9A80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4613888"/>
        <c:axId val="224615424"/>
        <c:axId val="0"/>
      </c:bar3DChart>
      <c:catAx>
        <c:axId val="224613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24615424"/>
        <c:crosses val="autoZero"/>
        <c:auto val="1"/>
        <c:lblAlgn val="ctr"/>
        <c:lblOffset val="100"/>
        <c:noMultiLvlLbl val="0"/>
      </c:catAx>
      <c:valAx>
        <c:axId val="22461542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2461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17045130184858"/>
          <c:y val="0.19704678932173442"/>
          <c:w val="0.42087852834259826"/>
          <c:h val="0.766141516621423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spPr>
            <a:effectLst/>
          </c:spPr>
          <c:explosion val="6"/>
          <c:dPt>
            <c:idx val="0"/>
            <c:bubble3D val="0"/>
            <c:explosion val="13"/>
            <c:extLst xmlns:c16r2="http://schemas.microsoft.com/office/drawing/2015/06/chart">
              <c:ext xmlns:c16="http://schemas.microsoft.com/office/drawing/2014/chart" uri="{C3380CC4-5D6E-409C-BE32-E72D297353CC}">
                <c16:uniqueId val="{00000000-9F11-4E3F-ABBC-891EDE082DD9}"/>
              </c:ext>
            </c:extLst>
          </c:dPt>
          <c:dPt>
            <c:idx val="1"/>
            <c:bubble3D val="0"/>
            <c:explosion val="26"/>
            <c:extLst xmlns:c16r2="http://schemas.microsoft.com/office/drawing/2015/06/chart">
              <c:ext xmlns:c16="http://schemas.microsoft.com/office/drawing/2014/chart" uri="{C3380CC4-5D6E-409C-BE32-E72D297353CC}">
                <c16:uniqueId val="{00000001-9F11-4E3F-ABBC-891EDE082DD9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F11-4E3F-ABBC-891EDE082DD9}"/>
              </c:ext>
            </c:extLst>
          </c:dPt>
          <c:dPt>
            <c:idx val="3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3-9F11-4E3F-ABBC-891EDE082DD9}"/>
              </c:ext>
            </c:extLst>
          </c:dPt>
          <c:dPt>
            <c:idx val="4"/>
            <c:bubble3D val="0"/>
            <c:explosion val="16"/>
            <c:extLst xmlns:c16r2="http://schemas.microsoft.com/office/drawing/2015/06/chart">
              <c:ext xmlns:c16="http://schemas.microsoft.com/office/drawing/2014/chart" uri="{C3380CC4-5D6E-409C-BE32-E72D297353CC}">
                <c16:uniqueId val="{00000004-9F11-4E3F-ABBC-891EDE082DD9}"/>
              </c:ext>
            </c:extLst>
          </c:dPt>
          <c:dPt>
            <c:idx val="5"/>
            <c:bubble3D val="0"/>
            <c:explosion val="15"/>
            <c:extLst xmlns:c16r2="http://schemas.microsoft.com/office/drawing/2015/06/chart">
              <c:ext xmlns:c16="http://schemas.microsoft.com/office/drawing/2014/chart" uri="{C3380CC4-5D6E-409C-BE32-E72D297353CC}">
                <c16:uniqueId val="{00000005-9F11-4E3F-ABBC-891EDE082DD9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9F11-4E3F-ABBC-891EDE082DD9}"/>
              </c:ext>
            </c:extLst>
          </c:dPt>
          <c:dPt>
            <c:idx val="7"/>
            <c:bubble3D val="0"/>
            <c:explosion val="14"/>
            <c:extLst xmlns:c16r2="http://schemas.microsoft.com/office/drawing/2015/06/chart">
              <c:ext xmlns:c16="http://schemas.microsoft.com/office/drawing/2014/chart" uri="{C3380CC4-5D6E-409C-BE32-E72D297353CC}">
                <c16:uniqueId val="{00000007-9F11-4E3F-ABBC-891EDE082DD9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9F11-4E3F-ABBC-891EDE082DD9}"/>
              </c:ext>
            </c:extLst>
          </c:dPt>
          <c:dPt>
            <c:idx val="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9F11-4E3F-ABBC-891EDE082DD9}"/>
              </c:ext>
            </c:extLst>
          </c:dPt>
          <c:dPt>
            <c:idx val="1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9F11-4E3F-ABBC-891EDE082DD9}"/>
              </c:ext>
            </c:extLst>
          </c:dPt>
          <c:dLbls>
            <c:dLbl>
              <c:idx val="0"/>
              <c:layout>
                <c:manualLayout>
                  <c:x val="0.23290306717951181"/>
                  <c:y val="2.717258965137815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Прочие расходы 36,9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F11-4E3F-ABBC-891EDE082DD9}"/>
                </c:ext>
              </c:extLst>
            </c:dLbl>
            <c:dLbl>
              <c:idx val="1"/>
              <c:layout>
                <c:manualLayout>
                  <c:x val="3.7119739545504647E-2"/>
                  <c:y val="0.10924204768724327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Общее </a:t>
                    </a:r>
                    <a:r>
                      <a:rPr lang="ru-RU" sz="1400" dirty="0" smtClean="0"/>
                      <a:t>образование </a:t>
                    </a:r>
                  </a:p>
                  <a:p>
                    <a:r>
                      <a:rPr lang="ru-RU" sz="1400" dirty="0" smtClean="0"/>
                      <a:t>2</a:t>
                    </a:r>
                    <a:r>
                      <a:rPr lang="ru-RU" sz="1400" baseline="0" dirty="0" smtClean="0"/>
                      <a:t> 878,4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F11-4E3F-ABBC-891EDE082DD9}"/>
                </c:ext>
              </c:extLst>
            </c:dLbl>
            <c:dLbl>
              <c:idx val="2"/>
              <c:layout>
                <c:manualLayout>
                  <c:x val="0.15341278476612508"/>
                  <c:y val="-1.8526099839743834E-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n>
                          <a:solidFill>
                            <a:schemeClr val="tx1"/>
                          </a:solidFill>
                        </a:ln>
                        <a:latin typeface="+mn-lt"/>
                      </a:defRPr>
                    </a:pPr>
                    <a:r>
                      <a:rPr lang="ru-RU" sz="1400" dirty="0"/>
                      <a:t>Дополнительное </a:t>
                    </a:r>
                    <a:r>
                      <a:rPr lang="ru-RU" sz="1400" dirty="0" smtClean="0"/>
                      <a:t>образование  170,4</a:t>
                    </a:r>
                    <a:endParaRPr lang="ru-RU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</c:spPr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F11-4E3F-ABBC-891EDE082DD9}"/>
                </c:ext>
              </c:extLst>
            </c:dLbl>
            <c:dLbl>
              <c:idx val="3"/>
              <c:layout>
                <c:manualLayout>
                  <c:x val="-8.7704320842859687E-2"/>
                  <c:y val="2.4635771063489138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Дошкольное </a:t>
                    </a:r>
                    <a:r>
                      <a:rPr lang="ru-RU" sz="1400" dirty="0" smtClean="0"/>
                      <a:t>образование </a:t>
                    </a:r>
                  </a:p>
                  <a:p>
                    <a:r>
                      <a:rPr lang="ru-RU" sz="1400" dirty="0" smtClean="0"/>
                      <a:t>2</a:t>
                    </a:r>
                    <a:r>
                      <a:rPr lang="ru-RU" sz="1400" baseline="0" dirty="0" smtClean="0"/>
                      <a:t> 526,1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F11-4E3F-ABBC-891EDE082DD9}"/>
                </c:ext>
              </c:extLst>
            </c:dLbl>
            <c:dLbl>
              <c:idx val="4"/>
              <c:layout>
                <c:manualLayout>
                  <c:x val="-0.11029942658184562"/>
                  <c:y val="0.19754540210905028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effectLst/>
                      </a:rPr>
                      <a:t>Реализация государственной политики 174,5</a:t>
                    </a:r>
                    <a:endParaRPr lang="ru-RU" sz="1200" dirty="0">
                      <a:effectLst/>
                    </a:endParaRPr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F11-4E3F-ABBC-891EDE082DD9}"/>
                </c:ext>
              </c:extLst>
            </c:dLbl>
            <c:dLbl>
              <c:idx val="5"/>
              <c:layout>
                <c:manualLayout>
                  <c:x val="-7.435161922095393E-2"/>
                  <c:y val="-6.177966527311273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Увеличение сети образовательных </a:t>
                    </a:r>
                    <a:r>
                      <a:rPr lang="ru-RU" sz="1400" dirty="0" smtClean="0"/>
                      <a:t>учреждений 527,1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539321111340394E-2"/>
                  <c:y val="-0.11211710875351749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Молодежная  политика </a:t>
                    </a:r>
                    <a:r>
                      <a:rPr lang="ru-RU" sz="1400" baseline="0" dirty="0" smtClean="0"/>
                      <a:t> 26,9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F11-4E3F-ABBC-891EDE082DD9}"/>
                </c:ext>
              </c:extLst>
            </c:dLbl>
            <c:dLbl>
              <c:idx val="7"/>
              <c:layout>
                <c:manualLayout>
                  <c:x val="-0.25348258973612592"/>
                  <c:y val="0.11595762571282034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F11-4E3F-ABBC-891EDE082DD9}"/>
                </c:ext>
              </c:extLst>
            </c:dLbl>
            <c:dLbl>
              <c:idx val="8"/>
              <c:layout>
                <c:manualLayout>
                  <c:x val="-0.1846553863661351"/>
                  <c:y val="-3.2175498628916964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F11-4E3F-ABBC-891EDE082DD9}"/>
                </c:ext>
              </c:extLst>
            </c:dLbl>
            <c:dLbl>
              <c:idx val="9"/>
              <c:layout>
                <c:manualLayout>
                  <c:x val="-0.20605934707182771"/>
                  <c:y val="-0.1576746431668502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F11-4E3F-ABBC-891EDE082DD9}"/>
                </c:ext>
              </c:extLst>
            </c:dLbl>
            <c:dLbl>
              <c:idx val="10"/>
              <c:layout>
                <c:manualLayout>
                  <c:x val="-6.3386424830385937E-2"/>
                  <c:y val="-0.14592129748986335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F11-4E3F-ABBC-891EDE082DD9}"/>
                </c:ext>
              </c:extLst>
            </c:dLbl>
            <c:dLbl>
              <c:idx val="11"/>
              <c:layout>
                <c:manualLayout>
                  <c:x val="8.9004291326631846E-2"/>
                  <c:y val="-7.1984812618651417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F11-4E3F-ABBC-891EDE082DD9}"/>
                </c:ext>
              </c:extLst>
            </c:dLbl>
            <c:dLbl>
              <c:idx val="12"/>
              <c:layout>
                <c:manualLayout>
                  <c:x val="0.12133948349019723"/>
                  <c:y val="-0.1111326839423848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F11-4E3F-ABBC-891EDE082DD9}"/>
                </c:ext>
              </c:extLst>
            </c:dLbl>
            <c:spPr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400" b="0">
                    <a:latin typeface="+mn-lt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7"/>
                <c:pt idx="0">
                  <c:v>Персонифицированное финансирование допобразования</c:v>
                </c:pt>
                <c:pt idx="1">
                  <c:v>Общее образование </c:v>
                </c:pt>
                <c:pt idx="2">
                  <c:v>Дополнительное образование</c:v>
                </c:pt>
                <c:pt idx="3">
                  <c:v>Дошкольное образование</c:v>
                </c:pt>
                <c:pt idx="4">
                  <c:v>Реализация государственной политики</c:v>
                </c:pt>
                <c:pt idx="5">
                  <c:v>Увеличение сети образовательных учреждений</c:v>
                </c:pt>
                <c:pt idx="6">
                  <c:v>Молодежная  политика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36.9</c:v>
                </c:pt>
                <c:pt idx="1">
                  <c:v>2878.4</c:v>
                </c:pt>
                <c:pt idx="2">
                  <c:v>170.4</c:v>
                </c:pt>
                <c:pt idx="3">
                  <c:v>2526.1</c:v>
                </c:pt>
                <c:pt idx="4">
                  <c:v>174.5</c:v>
                </c:pt>
                <c:pt idx="5">
                  <c:v>527.1</c:v>
                </c:pt>
                <c:pt idx="6">
                  <c:v>26.9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9F11-4E3F-ABBC-891EDE082DD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ln>
            <a:solidFill>
              <a:schemeClr val="tx1"/>
            </a:solidFill>
          </a:ln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6"/>
          <c:dLbls>
            <c:dLbl>
              <c:idx val="0"/>
              <c:layout>
                <c:manualLayout>
                  <c:x val="-0.23875498876193249"/>
                  <c:y val="-0.281426899753569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9453201780998707E-4"/>
                  <c:y val="6.169189093595619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/>
                      <a:t>Инициативное бюджетирование; 11</a:t>
                    </a:r>
                    <a:endParaRPr lang="ru-RU" sz="11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9452233920911442E-2"/>
                  <c:y val="2.1982279746694811E-2"/>
                </c:manualLayout>
              </c:layout>
              <c:spPr>
                <a:gradFill rotWithShape="1">
                  <a:gsLst>
                    <a:gs pos="28000">
                      <a:schemeClr val="accent5">
                        <a:tint val="18000"/>
                        <a:satMod val="120000"/>
                        <a:lumMod val="88000"/>
                      </a:schemeClr>
                    </a:gs>
                    <a:gs pos="100000">
                      <a:schemeClr val="accent5">
                        <a:tint val="40000"/>
                        <a:satMod val="100000"/>
                        <a:lumMod val="78000"/>
                      </a:schemeClr>
                    </a:gs>
                  </a:gsLst>
                  <a:lin ang="5400000" scaled="0"/>
                </a:gradFill>
                <a:ln w="9525" cap="flat" cmpd="sng" algn="ctr">
                  <a:solidFill>
                    <a:schemeClr val="accent5"/>
                  </a:solidFill>
                  <a:prstDash val="solid"/>
                </a:ln>
                <a:effectLst>
                  <a:outerShdw blurRad="63500" dist="50800" dir="5400000" sx="98000" sy="98000" rotWithShape="0">
                    <a:srgbClr val="000000">
                      <a:alpha val="20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1200" b="1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856335530073846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/>
                      <a:t>Капитальный, текущий ремонты, МТО учреждений; 41,5</a:t>
                    </a:r>
                    <a:endParaRPr lang="ru-RU" sz="12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309289626619658"/>
                  <c:y val="-2.267625025790785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gradFill rotWithShape="1">
                <a:gsLst>
                  <a:gs pos="28000">
                    <a:schemeClr val="accent5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/>
                </a:solidFill>
                <a:prstDash val="solid"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  <c:txPr>
              <a:bodyPr/>
              <a:lstStyle/>
              <a:p>
                <a:pPr>
                  <a:defRPr sz="1400" b="1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Содержание учреждений культуры</c:v>
                </c:pt>
                <c:pt idx="1">
                  <c:v>Инициативное бюджетирование</c:v>
                </c:pt>
                <c:pt idx="2">
                  <c:v>Реконструкция, переоснащение, комплектование</c:v>
                </c:pt>
                <c:pt idx="3">
                  <c:v>Капитальный, текущий ремонты, МТО учреждений</c:v>
                </c:pt>
                <c:pt idx="4">
                  <c:v>Содержание управления</c:v>
                </c:pt>
                <c:pt idx="5">
                  <c:v>Праздничные и прочие мероприятия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619.4</c:v>
                </c:pt>
                <c:pt idx="1">
                  <c:v>11</c:v>
                </c:pt>
                <c:pt idx="2">
                  <c:v>89.1</c:v>
                </c:pt>
                <c:pt idx="3">
                  <c:v>41.5</c:v>
                </c:pt>
                <c:pt idx="4">
                  <c:v>14.5</c:v>
                </c:pt>
                <c:pt idx="5">
                  <c:v>18.2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"/>
          <c:y val="0.21596983164349298"/>
          <c:w val="0.73333333333333328"/>
          <c:h val="0.711512149369335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</c:v>
                </c:pt>
              </c:strCache>
            </c:strRef>
          </c:tx>
          <c:explosion val="9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616-476F-8792-36280F6D9D0A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616-476F-8792-36280F6D9D0A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616-476F-8792-36280F6D9D0A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616-476F-8792-36280F6D9D0A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6616-476F-8792-36280F6D9D0A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616-476F-8792-36280F6D9D0A}"/>
              </c:ext>
            </c:extLst>
          </c:dPt>
          <c:dLbls>
            <c:dLbl>
              <c:idx val="0"/>
              <c:layout>
                <c:manualLayout>
                  <c:x val="-2.2784120734908136E-2"/>
                  <c:y val="0.26846055320980017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Обеспечение деятельности БГА – 295,5</a:t>
                    </a:r>
                    <a:endParaRPr lang="ru-RU" sz="1600" baseline="0" dirty="0">
                      <a:solidFill>
                        <a:schemeClr val="tx1"/>
                      </a:solidFill>
                      <a:effectLst/>
                    </a:endParaRPr>
                  </a:p>
                </c:rich>
              </c:tx>
              <c:spPr>
                <a:ln>
                  <a:solidFill>
                    <a:srgbClr val="4F81BD"/>
                  </a:solidFill>
                </a:ln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616-476F-8792-36280F6D9D0A}"/>
                </c:ext>
              </c:extLst>
            </c:dLbl>
            <c:dLbl>
              <c:idx val="1"/>
              <c:layout>
                <c:manualLayout>
                  <c:x val="4.4444225721784775E-2"/>
                  <c:y val="-2.5282519029303289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Доплата к </a:t>
                    </a:r>
                    <a:r>
                      <a:rPr lang="ru-RU" sz="1400" baseline="0" dirty="0" err="1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гос.пенсиям</a:t>
                    </a:r>
                    <a:r>
                      <a:rPr lang="ru-RU" sz="14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и социальные выплаты – 76,6</a:t>
                    </a:r>
                    <a:endParaRPr lang="ru-RU" sz="1600" baseline="0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616-476F-8792-36280F6D9D0A}"/>
                </c:ext>
              </c:extLst>
            </c:dLbl>
            <c:dLbl>
              <c:idx val="2"/>
              <c:layout>
                <c:manualLayout>
                  <c:x val="-3.5186351706036741E-2"/>
                  <c:y val="8.3899776981759489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Обеспечение отдельных </a:t>
                    </a:r>
                    <a:r>
                      <a:rPr lang="ru-RU" sz="1400" b="1" i="0" baseline="0" dirty="0" err="1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гос.полномочий</a:t>
                    </a:r>
                    <a:endParaRPr lang="ru-RU" sz="1400" b="1" i="0" baseline="0" dirty="0" smtClean="0"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sz="1400" b="1" i="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16,5</a:t>
                    </a:r>
                    <a:endParaRPr lang="ru-RU" sz="1600" dirty="0">
                      <a:effectLst/>
                    </a:endParaRP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616-476F-8792-36280F6D9D0A}"/>
                </c:ext>
              </c:extLst>
            </c:dLbl>
            <c:dLbl>
              <c:idx val="3"/>
              <c:layout>
                <c:manualLayout>
                  <c:x val="-2.4152230971128608E-2"/>
                  <c:y val="-1.0515053922491462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Инициативное бюджетирование – 26,2</a:t>
                    </a:r>
                    <a:endParaRPr lang="ru-RU" sz="1600" dirty="0">
                      <a:effectLst/>
                    </a:endParaRP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616-476F-8792-36280F6D9D0A}"/>
                </c:ext>
              </c:extLst>
            </c:dLbl>
            <c:dLbl>
              <c:idx val="4"/>
              <c:layout>
                <c:manualLayout>
                  <c:x val="6.5562117235345584E-4"/>
                  <c:y val="-7.8298531713635391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МАУ «МФЦ» Володарского р-на г. Брянска 34,0</a:t>
                    </a:r>
                    <a:r>
                      <a:rPr lang="ru-RU" sz="1400" b="1" i="0" u="none" strike="noStrike" baseline="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endParaRPr lang="ru-RU" sz="17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ln>
                  <a:solidFill>
                    <a:srgbClr val="4F81BD"/>
                  </a:solidFill>
                </a:ln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8958333333333333"/>
                      <c:h val="0.18296617405803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616-476F-8792-36280F6D9D0A}"/>
                </c:ext>
              </c:extLst>
            </c:dLbl>
            <c:dLbl>
              <c:idx val="5"/>
              <c:layout>
                <c:manualLayout>
                  <c:x val="-6.3522309711286085E-2"/>
                  <c:y val="-0.10161195976655998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400" b="1" i="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Предоставление жилых помещений детям-сиротам – 50,3</a:t>
                    </a:r>
                    <a:endParaRPr lang="ru-RU" sz="1700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ln w="3175">
                  <a:solidFill>
                    <a:schemeClr val="accent1"/>
                  </a:solidFill>
                </a:ln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9605555555555557"/>
                      <c:h val="0.191846576392437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6616-476F-8792-36280F6D9D0A}"/>
                </c:ext>
              </c:extLst>
            </c:dLbl>
            <c:dLbl>
              <c:idx val="6"/>
              <c:layout>
                <c:manualLayout>
                  <c:x val="5.0750984251968501E-2"/>
                  <c:y val="-0.1166425393856221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0" u="none" strike="noStrike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Защита населения от чрезвычайных ситуаций – 48,9</a:t>
                    </a:r>
                    <a:endParaRPr lang="ru-RU" sz="1700" b="1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616-476F-8792-36280F6D9D0A}"/>
                </c:ext>
              </c:extLst>
            </c:dLbl>
            <c:dLbl>
              <c:idx val="7"/>
              <c:layout>
                <c:manualLayout>
                  <c:x val="0.16898009623797025"/>
                  <c:y val="-0.1075359461498632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Укрепление МТБ – 2,6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</c:dLbl>
            <c:dLbl>
              <c:idx val="8"/>
              <c:layout>
                <c:manualLayout>
                  <c:x val="0.32122604986876641"/>
                  <c:y val="-8.3008826078529274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Решаем вместе – 21,0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616-476F-8792-36280F6D9D0A}"/>
                </c:ext>
              </c:extLst>
            </c:dLbl>
            <c:dLbl>
              <c:idx val="9"/>
              <c:layout>
                <c:manualLayout>
                  <c:x val="0.27822462817147858"/>
                  <c:y val="2.100168363117055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Мероприятия по </a:t>
                    </a:r>
                    <a:r>
                      <a:rPr lang="ru-RU" sz="1400" dirty="0" err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моб.подготовке</a:t>
                    </a: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– 3,2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616-476F-8792-36280F6D9D0A}"/>
                </c:ext>
              </c:extLst>
            </c:dLbl>
            <c:dLbl>
              <c:idx val="10"/>
              <c:layout>
                <c:manualLayout>
                  <c:x val="0.25468700787401582"/>
                  <c:y val="5.7487292579942444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Управление по благоустройству и экологии </a:t>
                    </a: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8,5(0,17%)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616-476F-8792-36280F6D9D0A}"/>
                </c:ext>
              </c:extLst>
            </c:dLbl>
            <c:spPr>
              <a:ln>
                <a:solidFill>
                  <a:srgbClr val="4F81BD"/>
                </a:solidFill>
              </a:ln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0"/>
                <c:pt idx="0">
                  <c:v>обеспечение деятельности БГА</c:v>
                </c:pt>
                <c:pt idx="1">
                  <c:v>доплата к госпенсиям, социальные выплаты</c:v>
                </c:pt>
                <c:pt idx="2">
                  <c:v>МАУ "МФЦ"</c:v>
                </c:pt>
                <c:pt idx="3">
                  <c:v>Мобподготовка</c:v>
                </c:pt>
                <c:pt idx="4">
                  <c:v>ГОиЧС</c:v>
                </c:pt>
                <c:pt idx="5">
                  <c:v>Предоставление жилых помещений детям-сиротам</c:v>
                </c:pt>
                <c:pt idx="6">
                  <c:v>Реализация отдельных госполномочий</c:v>
                </c:pt>
                <c:pt idx="7">
                  <c:v>Инициативное бюджетирование</c:v>
                </c:pt>
                <c:pt idx="8">
                  <c:v>Решаем вместе </c:v>
                </c:pt>
                <c:pt idx="9">
                  <c:v>Прочие мероприятия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295.89999999999998</c:v>
                </c:pt>
                <c:pt idx="1">
                  <c:v>76.599999999999994</c:v>
                </c:pt>
                <c:pt idx="2">
                  <c:v>34</c:v>
                </c:pt>
                <c:pt idx="3">
                  <c:v>3.2</c:v>
                </c:pt>
                <c:pt idx="4">
                  <c:v>48.9</c:v>
                </c:pt>
                <c:pt idx="5">
                  <c:v>50.3</c:v>
                </c:pt>
                <c:pt idx="6">
                  <c:v>16.5</c:v>
                </c:pt>
                <c:pt idx="7">
                  <c:v>26.2</c:v>
                </c:pt>
                <c:pt idx="8">
                  <c:v>21</c:v>
                </c:pt>
                <c:pt idx="9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6616-476F-8792-36280F6D9D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17045130184858"/>
          <c:y val="0.19704678932173442"/>
          <c:w val="0.42087852834259826"/>
          <c:h val="0.766141516621423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spPr>
            <a:effectLst/>
          </c:spPr>
          <c:explosion val="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177-4D33-A18E-A45966C07B1C}"/>
              </c:ext>
            </c:extLst>
          </c:dPt>
          <c:dPt>
            <c:idx val="1"/>
            <c:bubble3D val="0"/>
            <c:spPr>
              <a:ln cap="flat"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77-4D33-A18E-A45966C07B1C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A177-4D33-A18E-A45966C07B1C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177-4D33-A18E-A45966C07B1C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177-4D33-A18E-A45966C07B1C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177-4D33-A18E-A45966C07B1C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177-4D33-A18E-A45966C07B1C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177-4D33-A18E-A45966C07B1C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A177-4D33-A18E-A45966C07B1C}"/>
              </c:ext>
            </c:extLst>
          </c:dPt>
          <c:dPt>
            <c:idx val="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A177-4D33-A18E-A45966C07B1C}"/>
              </c:ext>
            </c:extLst>
          </c:dPt>
          <c:dPt>
            <c:idx val="1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A177-4D33-A18E-A45966C07B1C}"/>
              </c:ext>
            </c:extLst>
          </c:dPt>
          <c:dLbls>
            <c:dLbl>
              <c:idx val="0"/>
              <c:layout>
                <c:manualLayout>
                  <c:x val="0.39656876072156294"/>
                  <c:y val="-0.12020468045407436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Развитие</a:t>
                    </a:r>
                    <a:r>
                      <a: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массового спорта – 178,3</a:t>
                    </a:r>
                    <a:endParaRPr lang="ru-RU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431800">
                    <a:schemeClr val="accent1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0.25678066261025367"/>
                  <c:y val="6.8450347221693783E-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n>
                          <a:solidFill>
                            <a:schemeClr val="tx1"/>
                          </a:solidFill>
                        </a:ln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Развитие детско-юношеского спорта – 224,7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3">
                      <a:lumMod val="75000"/>
                    </a:schemeClr>
                  </a:solidFill>
                </a:ln>
                <a:effectLst>
                  <a:glow rad="393700">
                    <a:schemeClr val="accent3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3841986417705027"/>
                  <c:y val="3.3871236529274526E-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dirty="0" smtClean="0"/>
                      <a:t>Прочие мероприятия – 2,6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4">
                      <a:lumMod val="75000"/>
                    </a:schemeClr>
                  </a:solidFill>
                </a:ln>
                <a:effectLst>
                  <a:glow rad="393700">
                    <a:schemeClr val="accent4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8512368479806016"/>
                  <c:y val="-8.2712841647731683E-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0" i="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РП «Спорт – норма жизни» – 18,4</a:t>
                    </a:r>
                    <a:endParaRPr lang="ru-RU" sz="1200" dirty="0">
                      <a:effectLst/>
                    </a:endParaRPr>
                  </a:p>
                </c:rich>
              </c:tx>
              <c:spPr>
                <a:ln w="19050">
                  <a:solidFill>
                    <a:srgbClr val="00B0F0"/>
                  </a:solidFill>
                </a:ln>
                <a:effectLst>
                  <a:glow rad="393700">
                    <a:schemeClr val="accent5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7484816712496784"/>
                  <c:y val="-0.20915674514095087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Единая государственная</a:t>
                    </a:r>
                    <a:r>
                      <a: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политика – 7,9</a:t>
                    </a:r>
                    <a:endParaRPr lang="ru-RU" dirty="0"/>
                  </a:p>
                </c:rich>
              </c:tx>
              <c:spPr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>
                  <a:glow rad="355600">
                    <a:schemeClr val="accent6">
                      <a:satMod val="1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5961180523565535"/>
                  <c:y val="-0.21117383456632671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Медосмотры -22,7</a:t>
                    </a:r>
                    <a:endParaRPr lang="ru-RU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279400">
                    <a:schemeClr val="accent5">
                      <a:lumMod val="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9717586613271987E-2"/>
                  <c:y val="-0.3462056346859481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Компенсация части родительской платы за содержание рбенка в дошкольных </a:t>
                    </a:r>
                    <a:r>
                      <a: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учреждениях 52,7</a:t>
                    </a:r>
                    <a:endParaRPr lang="ru-RU" sz="1000" dirty="0"/>
                  </a:p>
                </c:rich>
              </c:tx>
              <c:spPr>
                <a:ln>
                  <a:solidFill>
                    <a:schemeClr val="accent1"/>
                  </a:solidFill>
                </a:ln>
                <a:effectLst>
                  <a:glow rad="431800">
                    <a:schemeClr val="accent6">
                      <a:lumMod val="75000"/>
                      <a:alpha val="40000"/>
                    </a:schemeClr>
                  </a:glow>
                </a:effectLst>
              </c:spPr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846553863661351"/>
                  <c:y val="-3.2175498628916964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20605934707182771"/>
                  <c:y val="-0.1576746431668502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3386424830385937E-2"/>
                  <c:y val="-0.14592129748986335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9004291326631846E-2"/>
                  <c:y val="-7.1984812618651417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.12133948349019723"/>
                  <c:y val="-0.11113268394238486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</c:dLbl>
            <c:spPr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4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Реализация единой государственной политики</c:v>
                </c:pt>
                <c:pt idx="1">
                  <c:v>Массовый спорт</c:v>
                </c:pt>
                <c:pt idx="2">
                  <c:v>Детско-юношеский спорт</c:v>
                </c:pt>
                <c:pt idx="3">
                  <c:v>Спортивно-оздоровительный отдых</c:v>
                </c:pt>
                <c:pt idx="4">
                  <c:v>Обеспечение жильем тренеров</c:v>
                </c:pt>
                <c:pt idx="5">
                  <c:v>РП "Спорт - норма жизни"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7.9</c:v>
                </c:pt>
                <c:pt idx="1">
                  <c:v>178.3</c:v>
                </c:pt>
                <c:pt idx="2">
                  <c:v>224.7</c:v>
                </c:pt>
                <c:pt idx="3">
                  <c:v>0.5</c:v>
                </c:pt>
                <c:pt idx="4">
                  <c:v>2.1</c:v>
                </c:pt>
                <c:pt idx="5">
                  <c:v>18.399999999999999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A177-4D33-A18E-A45966C07B1C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290"/>
        <c:holeSize val="22"/>
      </c:doughnut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ln>
            <a:solidFill>
              <a:schemeClr val="tx1"/>
            </a:solidFill>
          </a:ln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endParaRPr lang="ru-RU"/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025853018372703"/>
          <c:y val="5.4519344341856756E-2"/>
          <c:w val="0.46392738407699036"/>
          <c:h val="0.755285025310578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8775-4CCE-A178-A4A6DCEFFC7A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8775-4CCE-A178-A4A6DCEFFC7A}"/>
              </c:ext>
            </c:extLst>
          </c:dPt>
          <c:dLbls>
            <c:dLbl>
              <c:idx val="0"/>
              <c:layout>
                <c:manualLayout>
                  <c:x val="9.6877515310586179E-2"/>
                  <c:y val="-2.7282421836170249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Обслуживание муниципального долга – 144,2</a:t>
                    </a:r>
                    <a:endParaRPr lang="ru-RU" sz="16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75-4CCE-A178-A4A6DCEFFC7A}"/>
                </c:ext>
              </c:extLst>
            </c:dLbl>
            <c:dLbl>
              <c:idx val="1"/>
              <c:layout>
                <c:manualLayout>
                  <c:x val="-6.5688538932633392E-2"/>
                  <c:y val="6.5359696875785731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Содержание финансового управления – 32,0</a:t>
                    </a:r>
                    <a:endParaRPr lang="ru-RU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75-4CCE-A178-A4A6DCEFFC7A}"/>
                </c:ext>
              </c:extLst>
            </c:dLbl>
            <c:dLbl>
              <c:idx val="2"/>
              <c:layout>
                <c:manualLayout>
                  <c:x val="0.10455533683289589"/>
                  <c:y val="-4.177167449230778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Бюджетные инвестиции в объекты капитального строительства 140,0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775-4CCE-A178-A4A6DCEFFC7A}"/>
                </c:ext>
              </c:extLst>
            </c:dLbl>
            <c:dLbl>
              <c:idx val="3"/>
              <c:layout>
                <c:manualLayout>
                  <c:x val="0.18271106736657919"/>
                  <c:y val="1.1577660961647538E-2"/>
                </c:manualLayout>
              </c:layout>
              <c:tx>
                <c:rich>
                  <a:bodyPr/>
                  <a:lstStyle/>
                  <a:p>
                    <a:r>
                      <a:rPr lang="ru-RU" sz="1700" b="1" spc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Развитие и укрепление МТБ – 1,0</a:t>
                    </a:r>
                    <a:endParaRPr lang="ru-RU" sz="1700" spc="0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75-4CCE-A178-A4A6DCEFFC7A}"/>
                </c:ext>
              </c:extLst>
            </c:dLbl>
            <c:dLbl>
              <c:idx val="4"/>
              <c:layout>
                <c:manualLayout>
                  <c:x val="-5.913057742782152E-3"/>
                  <c:y val="3.2250155965576476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Иные мероприятия 68,5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775-4CCE-A178-A4A6DCEFFC7A}"/>
                </c:ext>
              </c:extLst>
            </c:dLbl>
            <c:dLbl>
              <c:idx val="5"/>
              <c:layout>
                <c:manualLayout>
                  <c:x val="6.3684930008748905E-2"/>
                  <c:y val="6.428345568441112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Национальная </a:t>
                    </a:r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оборона 1,0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775-4CCE-A178-A4A6DCEFFC7A}"/>
                </c:ext>
              </c:extLst>
            </c:dLbl>
            <c:dLbl>
              <c:idx val="6"/>
              <c:layout>
                <c:manualLayout>
                  <c:x val="-0.17339424759405075"/>
                  <c:y val="-1.182080196217514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Бюджетные инвестиции в объекты капитального строительства 305,1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775-4CCE-A178-A4A6DCEFFC7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ru-RU" b="1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Расходы на общее образование</a:t>
                    </a:r>
                    <a:r>
                      <a:rPr lang="en-US" b="1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ru-RU" b="1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1715</a:t>
                    </a:r>
                    <a:r>
                      <a:rPr lang="en-US" b="1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r>
                      <a:rPr lang="ru-RU" b="1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endParaRPr lang="ru-RU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75-4CCE-A178-A4A6DCEFFC7A}"/>
                </c:ext>
              </c:extLst>
            </c:dLbl>
            <c:dLbl>
              <c:idx val="8"/>
              <c:layout>
                <c:manualLayout>
                  <c:x val="-9.2286854768154E-2"/>
                  <c:y val="0.2014459219630867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Физическая культура и </a:t>
                    </a:r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спорт 29,0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775-4CCE-A178-A4A6DCEFFC7A}"/>
                </c:ext>
              </c:extLst>
            </c:dLbl>
            <c:dLbl>
              <c:idx val="9"/>
              <c:layout>
                <c:manualLayout>
                  <c:x val="-0.26068591426071741"/>
                  <c:y val="2.071440067912682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Социальная </a:t>
                    </a:r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политика 246,7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775-4CCE-A178-A4A6DCEFFC7A}"/>
                </c:ext>
              </c:extLst>
            </c:dLbl>
            <c:dLbl>
              <c:idx val="10"/>
              <c:layout>
                <c:manualLayout>
                  <c:x val="-0.15680118110236221"/>
                  <c:y val="-3.286618438407128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Культура, </a:t>
                    </a:r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кинематография 195,8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775-4CCE-A178-A4A6DCEFFC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22225"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4"/>
                <c:pt idx="0">
                  <c:v>Обслуживание муниципального долга</c:v>
                </c:pt>
                <c:pt idx="1">
                  <c:v>Содержание финуправления</c:v>
                </c:pt>
                <c:pt idx="3">
                  <c:v>маттехобеспечение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144.19999999999999</c:v>
                </c:pt>
                <c:pt idx="1">
                  <c:v>32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8775-4CCE-A178-A4A6DCEFFC7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46358267716535"/>
          <c:y val="5.0614985488582176E-2"/>
          <c:w val="0.79898086176727912"/>
          <c:h val="0.7540400820937790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0138888888888889"/>
                  <c:y val="-0.186893278805146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F7-4DEF-9527-FF11D6BE66CD}"/>
                </c:ext>
              </c:extLst>
            </c:dLbl>
            <c:dLbl>
              <c:idx val="1"/>
              <c:layout>
                <c:manualLayout>
                  <c:x val="-8.611111111111111E-2"/>
                  <c:y val="-1.8233490615136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F7-4DEF-9527-FF11D6BE66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Первоначальный план</c:v>
                </c:pt>
                <c:pt idx="1">
                  <c:v>Исполнение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158.9</c:v>
                </c:pt>
                <c:pt idx="1">
                  <c:v>144.19999999999999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FF7-4DEF-9527-FF11D6BE66C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19452416"/>
        <c:axId val="119455104"/>
        <c:axId val="0"/>
      </c:bar3DChart>
      <c:catAx>
        <c:axId val="1194524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9455104"/>
        <c:crosses val="autoZero"/>
        <c:auto val="1"/>
        <c:lblAlgn val="ctr"/>
        <c:lblOffset val="100"/>
        <c:noMultiLvlLbl val="0"/>
      </c:catAx>
      <c:valAx>
        <c:axId val="11945510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19452416"/>
        <c:crossesAt val="1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62129823038937"/>
          <c:y val="4.6033972296880277E-2"/>
          <c:w val="0.8157474133946413"/>
          <c:h val="0.733580587847990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ГРБС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baseline="0" smtClean="0"/>
                      <a:t> ГРБС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ГРБС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 ГРБС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 ГРБС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ГРБС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100%</c:v>
                </c:pt>
                <c:pt idx="1">
                  <c:v>99%</c:v>
                </c:pt>
                <c:pt idx="2">
                  <c:v>92%-94%</c:v>
                </c:pt>
                <c:pt idx="3">
                  <c:v>83%-88%</c:v>
                </c:pt>
                <c:pt idx="4">
                  <c:v>79%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6C-4739-8768-E1CC4D7D4F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cylinder"/>
        <c:axId val="117809152"/>
        <c:axId val="117810688"/>
        <c:axId val="0"/>
      </c:bar3DChart>
      <c:catAx>
        <c:axId val="11780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7810688"/>
        <c:crosses val="autoZero"/>
        <c:auto val="1"/>
        <c:lblAlgn val="ctr"/>
        <c:lblOffset val="100"/>
        <c:noMultiLvlLbl val="0"/>
      </c:catAx>
      <c:valAx>
        <c:axId val="11781068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1780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0470990923906111E-2"/>
          <c:y val="0.87697484330397857"/>
          <c:w val="9.7468735526252778E-2"/>
          <c:h val="6.471054594338994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732059839881216"/>
          <c:y val="3.7739212633067863E-2"/>
          <c:w val="0.5547678211761361"/>
          <c:h val="0.6649967069283095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коэффициент рождаемости, %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9</c:v>
                </c:pt>
                <c:pt idx="1">
                  <c:v>8.9</c:v>
                </c:pt>
                <c:pt idx="2">
                  <c:v>9.1</c:v>
                </c:pt>
                <c:pt idx="3">
                  <c:v>9</c:v>
                </c:pt>
                <c:pt idx="4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коэффициент смертности. %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16.2</c:v>
                </c:pt>
                <c:pt idx="1">
                  <c:v>19.899999999999999</c:v>
                </c:pt>
                <c:pt idx="2">
                  <c:v>19.8</c:v>
                </c:pt>
                <c:pt idx="3">
                  <c:v>19.3</c:v>
                </c:pt>
                <c:pt idx="4">
                  <c:v>18.8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3899008"/>
        <c:axId val="73921280"/>
        <c:axId val="60809216"/>
      </c:bar3DChart>
      <c:catAx>
        <c:axId val="73899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73921280"/>
        <c:crosses val="autoZero"/>
        <c:auto val="1"/>
        <c:lblAlgn val="ctr"/>
        <c:lblOffset val="100"/>
        <c:noMultiLvlLbl val="0"/>
      </c:catAx>
      <c:valAx>
        <c:axId val="73921280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73899008"/>
        <c:crosses val="autoZero"/>
        <c:crossBetween val="between"/>
      </c:valAx>
      <c:serAx>
        <c:axId val="60809216"/>
        <c:scaling>
          <c:orientation val="minMax"/>
        </c:scaling>
        <c:delete val="1"/>
        <c:axPos val="b"/>
        <c:majorTickMark val="out"/>
        <c:minorTickMark val="none"/>
        <c:tickLblPos val="nextTo"/>
        <c:crossAx val="73921280"/>
        <c:crosses val="autoZero"/>
      </c:serAx>
    </c:plotArea>
    <c:legend>
      <c:legendPos val="r"/>
      <c:layout>
        <c:manualLayout>
          <c:xMode val="edge"/>
          <c:yMode val="edge"/>
          <c:x val="0.69471934726634599"/>
          <c:y val="0.39016669398716192"/>
          <c:w val="0.28734478827794752"/>
          <c:h val="0.39511971823314945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0"/>
    <c:view3D>
      <c:rotX val="20"/>
      <c:rotY val="130"/>
      <c:rAngAx val="1"/>
    </c:view3D>
    <c:floor>
      <c:thickness val="0"/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24277143949582"/>
          <c:y val="5.3570374015748032E-2"/>
          <c:w val="0.84132891360019346"/>
          <c:h val="0.810861712598426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Долг по БК РФ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0708428748381192"/>
                  <c:y val="-1.4973407513125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22-4E0F-9C9B-22ADA6278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млн. рублей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_-* #,##0.0_р_._-;\-* #,##0.0_р_._-;_-* &quot;-&quot;?_р_._-;_-@_-">
                  <c:v>3285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22-4E0F-9C9B-22ADA627806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Долг по Решению о Бюджете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4076910194058039E-2"/>
                  <c:y val="-2.72460823441270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22-4E0F-9C9B-22ADA6278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млн. рублей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_-* #,##0.0_р_._-;\-* #,##0.0_р_._-;_-* &quot;-&quot;?_р_._-;_-@_-">
                  <c:v>2259.4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122-4E0F-9C9B-22ADA627806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Долг на 01.01.2022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7937724995730159"/>
                  <c:y val="-2.6956050467326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22-4E0F-9C9B-22ADA6278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млн. рублей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 formatCode="_-* #,##0.0_р_._-;\-* #,##0.0_р_._-;_-* &quot;-&quot;?_р_._-;_-@_-">
                  <c:v>2225.3000000000002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122-4E0F-9C9B-22ADA62780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21311616"/>
        <c:axId val="121313152"/>
        <c:axId val="0"/>
      </c:bar3DChart>
      <c:catAx>
        <c:axId val="1213116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21313152"/>
        <c:crosses val="autoZero"/>
        <c:auto val="1"/>
        <c:lblAlgn val="ctr"/>
        <c:lblOffset val="100"/>
        <c:noMultiLvlLbl val="0"/>
      </c:catAx>
      <c:valAx>
        <c:axId val="121313152"/>
        <c:scaling>
          <c:orientation val="minMax"/>
        </c:scaling>
        <c:delete val="0"/>
        <c:axPos val="l"/>
        <c:majorGridlines/>
        <c:numFmt formatCode="_-* #,##0.0_р_._-;\-* #,##0.0_р_._-;_-* &quot;-&quot;?_р_._-;_-@_-" sourceLinked="1"/>
        <c:majorTickMark val="out"/>
        <c:minorTickMark val="none"/>
        <c:tickLblPos val="nextTo"/>
        <c:crossAx val="1213116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44450"/>
          </c:spPr>
          <c:dLbls>
            <c:spPr>
              <a:solidFill>
                <a:schemeClr val="accent1">
                  <a:alpha val="28000"/>
                </a:schemeClr>
              </a:solidFill>
              <a:ln w="25400" cap="flat" cmpd="sng">
                <a:noFill/>
              </a:ln>
              <a:effectLst>
                <a:outerShdw blurRad="76200" dist="12700" dir="2700000" sy="-23000" kx="-800400" algn="bl" rotWithShape="0">
                  <a:srgbClr val="0070C0">
                    <a:alpha val="95000"/>
                  </a:srgbClr>
                </a:outerShdw>
              </a:effectLst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m/d/yyyy</c:formatCode>
                <c:ptCount val="2"/>
                <c:pt idx="0">
                  <c:v>44197</c:v>
                </c:pt>
                <c:pt idx="1">
                  <c:v>44562</c:v>
                </c:pt>
              </c:numCache>
            </c:num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2263</c:v>
                </c:pt>
                <c:pt idx="1">
                  <c:v>2225.3000000000002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360768"/>
        <c:axId val="121362304"/>
      </c:lineChart>
      <c:dateAx>
        <c:axId val="12136076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1362304"/>
        <c:crosses val="autoZero"/>
        <c:auto val="1"/>
        <c:lblOffset val="100"/>
        <c:baseTimeUnit val="years"/>
      </c:dateAx>
      <c:valAx>
        <c:axId val="121362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1360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0"/>
      <c:rotY val="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62129823038937"/>
          <c:y val="4.6033972296880277E-2"/>
          <c:w val="0.8157474133946413"/>
          <c:h val="0.733580587847990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11846</c:v>
                </c:pt>
                <c:pt idx="1">
                  <c:v>12961.2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6C-4739-8768-E1CC4D7D4F1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6410767866281509E-2"/>
                  <c:y val="7.2577234750208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940726856692E-2"/>
                  <c:y val="7.0309196164264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11868.3</c:v>
                </c:pt>
                <c:pt idx="1">
                  <c:v>12730.6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F6C-4739-8768-E1CC4D7D4F1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49260159258117E-2"/>
                  <c:y val="2.7216820202759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933513312131319E-2"/>
                  <c:y val="-6.80411575783205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-22.3</c:v>
                </c:pt>
                <c:pt idx="1">
                  <c:v>230.6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0"/>
        <c:shape val="cone"/>
        <c:axId val="19922944"/>
        <c:axId val="19924480"/>
        <c:axId val="0"/>
      </c:bar3DChart>
      <c:catAx>
        <c:axId val="1992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9924480"/>
        <c:crosses val="autoZero"/>
        <c:auto val="1"/>
        <c:lblAlgn val="ctr"/>
        <c:lblOffset val="100"/>
        <c:noMultiLvlLbl val="0"/>
      </c:catAx>
      <c:valAx>
        <c:axId val="19924480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19922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0470990923906111E-2"/>
          <c:y val="0.83575939417298695"/>
          <c:w val="0.2644518043535144"/>
          <c:h val="0.1642406392511401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год- всего поступило 11 846</c:v>
                </c:pt>
                <c:pt idx="1">
                  <c:v>2021 год- всего поступило 12 961,2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395.7</c:v>
                </c:pt>
                <c:pt idx="1">
                  <c:v>398.9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700,1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955,3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год- всего поступило 11 846</c:v>
                </c:pt>
                <c:pt idx="1">
                  <c:v>2021 год- всего поступило 12 961,2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2700.1</c:v>
                </c:pt>
                <c:pt idx="1">
                  <c:v>2955.3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750,2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607</a:t>
                    </a:r>
                    <a:r>
                      <a:rPr lang="ru-RU" smtClean="0"/>
                      <a:t>,0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год- всего поступило 11 846</c:v>
                </c:pt>
                <c:pt idx="1">
                  <c:v>2021 год- всего поступило 12 961,2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8750.2000000000007</c:v>
                </c:pt>
                <c:pt idx="1">
                  <c:v>9607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0"/>
        <c:overlap val="100"/>
        <c:serLines>
          <c:spPr>
            <a:ln w="76200">
              <a:solidFill>
                <a:schemeClr val="accent4">
                  <a:lumMod val="60000"/>
                  <a:lumOff val="40000"/>
                </a:schemeClr>
              </a:solidFill>
            </a:ln>
          </c:spPr>
        </c:serLines>
        <c:axId val="21633280"/>
        <c:axId val="21659648"/>
      </c:barChart>
      <c:catAx>
        <c:axId val="2163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1659648"/>
        <c:crosses val="autoZero"/>
        <c:auto val="1"/>
        <c:lblAlgn val="ctr"/>
        <c:lblOffset val="100"/>
        <c:noMultiLvlLbl val="0"/>
      </c:catAx>
      <c:valAx>
        <c:axId val="21659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6332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налог на имущество </c:v>
                </c:pt>
                <c:pt idx="2">
                  <c:v>земельный налог</c:v>
                </c:pt>
                <c:pt idx="3">
                  <c:v>налоги на совокупный доход </c:v>
                </c:pt>
                <c:pt idx="4">
                  <c:v>прочие налоговые доходы</c:v>
                </c:pt>
                <c:pt idx="5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1537.1</c:v>
                </c:pt>
                <c:pt idx="1">
                  <c:v>405.3</c:v>
                </c:pt>
                <c:pt idx="2">
                  <c:v>400.3</c:v>
                </c:pt>
                <c:pt idx="3">
                  <c:v>260.8</c:v>
                </c:pt>
                <c:pt idx="4">
                  <c:v>96.6</c:v>
                </c:pt>
                <c:pt idx="5">
                  <c:v>395.7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553434358441045"/>
          <c:y val="0.22193884483810405"/>
          <c:w val="0.29865250334274251"/>
          <c:h val="0.77806115516189589"/>
        </c:manualLayout>
      </c:layout>
      <c:overlay val="0"/>
      <c:txPr>
        <a:bodyPr/>
        <a:lstStyle/>
        <a:p>
          <a:pPr>
            <a:defRPr sz="1200" b="1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1097484276729562"/>
          <c:y val="1.6836195965366927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налог на имущество </c:v>
                </c:pt>
                <c:pt idx="2">
                  <c:v>земельный налог</c:v>
                </c:pt>
                <c:pt idx="3">
                  <c:v>налоги на совокупный доход </c:v>
                </c:pt>
                <c:pt idx="4">
                  <c:v>прочие налоговые доходы </c:v>
                </c:pt>
                <c:pt idx="5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1796.8</c:v>
                </c:pt>
                <c:pt idx="1">
                  <c:v>423.4</c:v>
                </c:pt>
                <c:pt idx="2">
                  <c:v>410.9</c:v>
                </c:pt>
                <c:pt idx="3">
                  <c:v>226</c:v>
                </c:pt>
                <c:pt idx="4">
                  <c:v>98.2</c:v>
                </c:pt>
                <c:pt idx="5">
                  <c:v>398.9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630664091516868"/>
          <c:y val="0.19185552334387182"/>
          <c:w val="0.32369335908483138"/>
          <c:h val="0.7155241878910632"/>
        </c:manualLayout>
      </c:layout>
      <c:overlay val="0"/>
      <c:txPr>
        <a:bodyPr/>
        <a:lstStyle/>
        <a:p>
          <a:pPr>
            <a:defRPr sz="1200" b="1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214128872763025E-2"/>
          <c:y val="2.5166936718430996E-2"/>
          <c:w val="0.66519915913288619"/>
          <c:h val="0.857168297663944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 факторы (рост ФОТ, контрольная работа и др.)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697169353190547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01312293635779"/>
                  <c:y val="-1.881272451209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1287.3</c:v>
                </c:pt>
                <c:pt idx="1">
                  <c:v>1383.4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поступления от ФСС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9742734948185119E-2"/>
                  <c:y val="-6.30226271155056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301910503786509"/>
                  <c:y val="-2.934859089730770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  <c:txPr>
              <a:bodyPr/>
              <a:lstStyle/>
              <a:p>
                <a:pPr>
                  <a:defRPr sz="14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52.5</c:v>
                </c:pt>
                <c:pt idx="1">
                  <c:v>54.8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поступления от ООО "Букмекер-паб"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0569984775218856"/>
                  <c:y val="-1.0214235455319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6971693531905477E-2"/>
                  <c:y val="-9.40636225604560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36.200000000000003</c:v>
                </c:pt>
                <c:pt idx="1">
                  <c:v>159.80000000000001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поступления по дополнительному нормативу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2506913963111782E-2"/>
                  <c:y val="-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715470965104877"/>
                  <c:y val="-1.881272451209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161.1</c:v>
                </c:pt>
                <c:pt idx="1">
                  <c:v>198.8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074688"/>
        <c:axId val="23076224"/>
        <c:axId val="0"/>
      </c:bar3DChart>
      <c:catAx>
        <c:axId val="2307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23076224"/>
        <c:crosses val="autoZero"/>
        <c:auto val="1"/>
        <c:lblAlgn val="ctr"/>
        <c:lblOffset val="100"/>
        <c:noMultiLvlLbl val="0"/>
      </c:catAx>
      <c:valAx>
        <c:axId val="23076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074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92653797274558"/>
          <c:y val="0.13331903066816939"/>
          <c:w val="0.22073460037761958"/>
          <c:h val="0.35918083175943416"/>
        </c:manualLayout>
      </c:layout>
      <c:overlay val="0"/>
      <c:txPr>
        <a:bodyPr/>
        <a:lstStyle/>
        <a:p>
          <a:pPr>
            <a:defRPr sz="1400" b="1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09876543209874E-2"/>
          <c:y val="0.11045958616983834"/>
          <c:w val="0.76973376591814913"/>
          <c:h val="0.88392834850837265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dLbls>
            <c:dLbl>
              <c:idx val="0"/>
              <c:layout>
                <c:manualLayout>
                  <c:x val="6.4862630018469911E-2"/>
                  <c:y val="-8.4237984269866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1</a:t>
                    </a:r>
                    <a:r>
                      <a:rPr lang="en-US" b="1" dirty="0" smtClean="0"/>
                      <a:t>29,2</a:t>
                    </a:r>
                  </a:p>
                  <a:p>
                    <a:endParaRPr lang="ru-RU" b="1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неналоговая задолженность действующих должников </c:v>
                </c:pt>
                <c:pt idx="1">
                  <c:v>налоговая задолженность действующих должников </c:v>
                </c:pt>
                <c:pt idx="2">
                  <c:v>неналоговая задолженность недействующих должников </c:v>
                </c:pt>
                <c:pt idx="3">
                  <c:v>налоговая задолженность недействующих должников 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82</c:v>
                </c:pt>
                <c:pt idx="1">
                  <c:v>129.19999999999999</c:v>
                </c:pt>
                <c:pt idx="2">
                  <c:v>30</c:v>
                </c:pt>
                <c:pt idx="3">
                  <c:v>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82253086419753085"/>
          <c:y val="0"/>
          <c:w val="0.17746913580246915"/>
          <c:h val="1"/>
        </c:manualLayout>
      </c:layout>
      <c:overlay val="0"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985132182373157E-3"/>
                  <c:y val="-2.4840745394486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3F-4D22-B8A6-245C2BA5D5A3}"/>
                </c:ext>
              </c:extLst>
            </c:dLbl>
            <c:dLbl>
              <c:idx val="1"/>
              <c:layout>
                <c:manualLayout>
                  <c:x val="-1.2593309482067869E-2"/>
                  <c:y val="-3.2292969012832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3F-4D22-B8A6-245C2BA5D5A3}"/>
                </c:ext>
              </c:extLst>
            </c:dLbl>
            <c:dLbl>
              <c:idx val="2"/>
              <c:layout>
                <c:manualLayout>
                  <c:x val="-6.9962830455932894E-3"/>
                  <c:y val="-1.9872596315589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43F-4D22-B8A6-245C2BA5D5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год, факт</c:v>
                </c:pt>
                <c:pt idx="1">
                  <c:v>2021 год, факт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1004.7</c:v>
                </c:pt>
                <c:pt idx="1">
                  <c:v>1596.8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43F-4D22-B8A6-245C2BA5D5A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985132182373157E-3"/>
                  <c:y val="-2.23566708550380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43F-4D22-B8A6-245C2BA5D5A3}"/>
                </c:ext>
              </c:extLst>
            </c:dLbl>
            <c:dLbl>
              <c:idx val="1"/>
              <c:layout>
                <c:manualLayout>
                  <c:x val="-6.9962822747590995E-3"/>
                  <c:y val="-4.0518949624905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3F-4D22-B8A6-245C2BA5D5A3}"/>
                </c:ext>
              </c:extLst>
            </c:dLbl>
            <c:dLbl>
              <c:idx val="2"/>
              <c:layout>
                <c:manualLayout>
                  <c:x val="-1.1194052872949263E-2"/>
                  <c:y val="-2.7324819933935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43F-4D22-B8A6-245C2BA5D5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год, факт</c:v>
                </c:pt>
                <c:pt idx="1">
                  <c:v>2021 год, факт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2390.3000000000002</c:v>
                </c:pt>
                <c:pt idx="1">
                  <c:v>1874.5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143F-4D22-B8A6-245C2BA5D5A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2.9808894473384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43F-4D22-B8A6-245C2BA5D5A3}"/>
                </c:ext>
              </c:extLst>
            </c:dLbl>
            <c:dLbl>
              <c:idx val="1"/>
              <c:layout>
                <c:manualLayout>
                  <c:x val="1.2593309482067921E-2"/>
                  <c:y val="-1.9872596315589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43F-4D22-B8A6-245C2BA5D5A3}"/>
                </c:ext>
              </c:extLst>
            </c:dLbl>
            <c:dLbl>
              <c:idx val="2"/>
              <c:layout>
                <c:manualLayout>
                  <c:x val="0"/>
                  <c:y val="-1.7388521776140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43F-4D22-B8A6-245C2BA5D5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год, факт</c:v>
                </c:pt>
                <c:pt idx="1">
                  <c:v>2021 год, факт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3233.1</c:v>
                </c:pt>
                <c:pt idx="1">
                  <c:v>3737.8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43F-4D22-B8A6-245C2BA5D5A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межбюдж.трансферты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779924283699133E-2"/>
                  <c:y val="-6.4504444861317775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43F-4D22-B8A6-245C2BA5D5A3}"/>
                </c:ext>
              </c:extLst>
            </c:dLbl>
            <c:dLbl>
              <c:idx val="1"/>
              <c:layout>
                <c:manualLayout>
                  <c:x val="3.3582158618847786E-2"/>
                  <c:y val="-2.7324819933935353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43F-4D22-B8A6-245C2BA5D5A3}"/>
                </c:ext>
              </c:extLst>
            </c:dLbl>
            <c:dLbl>
              <c:idx val="2"/>
              <c:layout>
                <c:manualLayout>
                  <c:x val="3.0783645400610474E-2"/>
                  <c:y val="-2.484074539448668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43F-4D22-B8A6-245C2BA5D5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2020 год, факт</c:v>
                </c:pt>
                <c:pt idx="1">
                  <c:v>2021 год, факт</c:v>
                </c:pt>
              </c:strCache>
            </c:strRef>
          </c:cat>
          <c:val>
            <c:numRef>
              <c:f>Лист1!$E$2:$E$4</c:f>
              <c:numCache>
                <c:formatCode>#,##0.0</c:formatCode>
                <c:ptCount val="3"/>
                <c:pt idx="0">
                  <c:v>2113.4</c:v>
                </c:pt>
                <c:pt idx="1">
                  <c:v>2399.6999999999998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143F-4D22-B8A6-245C2BA5D5A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29534848"/>
        <c:axId val="23921024"/>
        <c:axId val="0"/>
      </c:bar3DChart>
      <c:catAx>
        <c:axId val="2953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23921024"/>
        <c:crosses val="autoZero"/>
        <c:auto val="1"/>
        <c:lblAlgn val="ctr"/>
        <c:lblOffset val="100"/>
        <c:noMultiLvlLbl val="0"/>
      </c:catAx>
      <c:valAx>
        <c:axId val="23921024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crossAx val="295348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8411912058815477E-2"/>
          <c:y val="0.91614957492985916"/>
          <c:w val="0.8674943655131504"/>
          <c:h val="6.8945977833448871E-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7603FA-49DE-43D1-B676-C17E66631B5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D5711EA-A076-4B88-884F-64982013A5C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Первоначально утвержденный бюджет  </a:t>
          </a: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10 496,9 млн.</a:t>
          </a:r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6B2265-1876-4498-A1CE-F353CA8D82DE}" type="parTrans" cxnId="{BE49A137-A74E-4B24-BDAA-5FB841E8D813}">
      <dgm:prSet/>
      <dgm:spPr/>
      <dgm:t>
        <a:bodyPr/>
        <a:lstStyle/>
        <a:p>
          <a:endParaRPr lang="ru-RU"/>
        </a:p>
      </dgm:t>
    </dgm:pt>
    <dgm:pt modelId="{A1BF380F-A7F2-4024-AF45-2CC5A854CB84}" type="sibTrans" cxnId="{BE49A137-A74E-4B24-BDAA-5FB841E8D813}">
      <dgm:prSet/>
      <dgm:spPr/>
      <dgm:t>
        <a:bodyPr/>
        <a:lstStyle/>
        <a:p>
          <a:endParaRPr lang="ru-RU"/>
        </a:p>
      </dgm:t>
    </dgm:pt>
    <dgm:pt modelId="{90E90571-9DE7-4A88-8BA5-6F133FE1E8D3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Изменения бюджетных ассигнований </a:t>
          </a: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3 127,2 млн.</a:t>
          </a:r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8D0985-20AD-4127-B4B7-4C881819F23A}" type="parTrans" cxnId="{73D6BE12-8569-4045-81FF-52B2562BB3CC}">
      <dgm:prSet/>
      <dgm:spPr/>
      <dgm:t>
        <a:bodyPr/>
        <a:lstStyle/>
        <a:p>
          <a:endParaRPr lang="ru-RU"/>
        </a:p>
      </dgm:t>
    </dgm:pt>
    <dgm:pt modelId="{75E03849-C069-411A-8FC2-DA65DAC0C7B3}" type="sibTrans" cxnId="{73D6BE12-8569-4045-81FF-52B2562BB3CC}">
      <dgm:prSet/>
      <dgm:spPr/>
      <dgm:t>
        <a:bodyPr/>
        <a:lstStyle/>
        <a:p>
          <a:endParaRPr lang="ru-RU"/>
        </a:p>
      </dgm:t>
    </dgm:pt>
    <dgm:pt modelId="{2CE9DD47-59A4-4581-95DD-3F3D6F7D289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бюджетных ассигнований, подлежащих исполнению </a:t>
          </a: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13 624,1 млн.</a:t>
          </a:r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</a:p>
      </dgm:t>
    </dgm:pt>
    <dgm:pt modelId="{EFBD56AD-BE13-4024-9CA8-64CC6BC04260}" type="parTrans" cxnId="{E2D937F8-EE6D-4058-8C8B-FA77E6FACC35}">
      <dgm:prSet/>
      <dgm:spPr/>
      <dgm:t>
        <a:bodyPr/>
        <a:lstStyle/>
        <a:p>
          <a:endParaRPr lang="ru-RU"/>
        </a:p>
      </dgm:t>
    </dgm:pt>
    <dgm:pt modelId="{6B119033-4F42-4753-AF59-33C060D9B60A}" type="sibTrans" cxnId="{E2D937F8-EE6D-4058-8C8B-FA77E6FACC35}">
      <dgm:prSet/>
      <dgm:spPr/>
      <dgm:t>
        <a:bodyPr/>
        <a:lstStyle/>
        <a:p>
          <a:endParaRPr lang="ru-RU"/>
        </a:p>
      </dgm:t>
    </dgm:pt>
    <dgm:pt modelId="{296B3619-9DB3-4184-B1BC-B60DF1452ADB}" type="pres">
      <dgm:prSet presAssocID="{157603FA-49DE-43D1-B676-C17E66631B53}" presName="compositeShape" presStyleCnt="0">
        <dgm:presLayoutVars>
          <dgm:dir/>
          <dgm:resizeHandles/>
        </dgm:presLayoutVars>
      </dgm:prSet>
      <dgm:spPr/>
    </dgm:pt>
    <dgm:pt modelId="{FFB4D1A8-B635-45BA-A5AD-4E4801CA3848}" type="pres">
      <dgm:prSet presAssocID="{157603FA-49DE-43D1-B676-C17E66631B53}" presName="pyramid" presStyleLbl="node1" presStyleIdx="0" presStyleCnt="1"/>
      <dgm:spPr/>
    </dgm:pt>
    <dgm:pt modelId="{FC208A20-AC3C-4DBF-9495-F72389163F81}" type="pres">
      <dgm:prSet presAssocID="{157603FA-49DE-43D1-B676-C17E66631B53}" presName="theList" presStyleCnt="0"/>
      <dgm:spPr/>
    </dgm:pt>
    <dgm:pt modelId="{E03A0B00-8612-4EAA-9838-00AE30A014E7}" type="pres">
      <dgm:prSet presAssocID="{5D5711EA-A076-4B88-884F-64982013A5C9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8FCF0-4611-427F-8B44-5AA1C9DE7D13}" type="pres">
      <dgm:prSet presAssocID="{5D5711EA-A076-4B88-884F-64982013A5C9}" presName="aSpace" presStyleCnt="0"/>
      <dgm:spPr/>
    </dgm:pt>
    <dgm:pt modelId="{CC5DFB44-D7CF-48D9-9134-D6550FACA679}" type="pres">
      <dgm:prSet presAssocID="{90E90571-9DE7-4A88-8BA5-6F133FE1E8D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70504-C4B5-481C-BEE3-3E0FADC74F47}" type="pres">
      <dgm:prSet presAssocID="{90E90571-9DE7-4A88-8BA5-6F133FE1E8D3}" presName="aSpace" presStyleCnt="0"/>
      <dgm:spPr/>
    </dgm:pt>
    <dgm:pt modelId="{775A4153-363A-4007-879F-8DBEA3F6762D}" type="pres">
      <dgm:prSet presAssocID="{2CE9DD47-59A4-4581-95DD-3F3D6F7D289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77C5C-852C-40B9-8F7B-B9B04ED92089}" type="pres">
      <dgm:prSet presAssocID="{2CE9DD47-59A4-4581-95DD-3F3D6F7D2899}" presName="aSpace" presStyleCnt="0"/>
      <dgm:spPr/>
    </dgm:pt>
  </dgm:ptLst>
  <dgm:cxnLst>
    <dgm:cxn modelId="{E2D937F8-EE6D-4058-8C8B-FA77E6FACC35}" srcId="{157603FA-49DE-43D1-B676-C17E66631B53}" destId="{2CE9DD47-59A4-4581-95DD-3F3D6F7D2899}" srcOrd="2" destOrd="0" parTransId="{EFBD56AD-BE13-4024-9CA8-64CC6BC04260}" sibTransId="{6B119033-4F42-4753-AF59-33C060D9B60A}"/>
    <dgm:cxn modelId="{BE49A137-A74E-4B24-BDAA-5FB841E8D813}" srcId="{157603FA-49DE-43D1-B676-C17E66631B53}" destId="{5D5711EA-A076-4B88-884F-64982013A5C9}" srcOrd="0" destOrd="0" parTransId="{9C6B2265-1876-4498-A1CE-F353CA8D82DE}" sibTransId="{A1BF380F-A7F2-4024-AF45-2CC5A854CB84}"/>
    <dgm:cxn modelId="{1C2AE042-4ADE-4F83-94E9-270EA80E3536}" type="presOf" srcId="{2CE9DD47-59A4-4581-95DD-3F3D6F7D2899}" destId="{775A4153-363A-4007-879F-8DBEA3F6762D}" srcOrd="0" destOrd="0" presId="urn:microsoft.com/office/officeart/2005/8/layout/pyramid2"/>
    <dgm:cxn modelId="{FCD847DD-AC6E-4668-85B7-9893F697D5CD}" type="presOf" srcId="{5D5711EA-A076-4B88-884F-64982013A5C9}" destId="{E03A0B00-8612-4EAA-9838-00AE30A014E7}" srcOrd="0" destOrd="0" presId="urn:microsoft.com/office/officeart/2005/8/layout/pyramid2"/>
    <dgm:cxn modelId="{73D6BE12-8569-4045-81FF-52B2562BB3CC}" srcId="{157603FA-49DE-43D1-B676-C17E66631B53}" destId="{90E90571-9DE7-4A88-8BA5-6F133FE1E8D3}" srcOrd="1" destOrd="0" parTransId="{378D0985-20AD-4127-B4B7-4C881819F23A}" sibTransId="{75E03849-C069-411A-8FC2-DA65DAC0C7B3}"/>
    <dgm:cxn modelId="{D9789393-31BE-4DD1-8095-B69BD16F84FC}" type="presOf" srcId="{157603FA-49DE-43D1-B676-C17E66631B53}" destId="{296B3619-9DB3-4184-B1BC-B60DF1452ADB}" srcOrd="0" destOrd="0" presId="urn:microsoft.com/office/officeart/2005/8/layout/pyramid2"/>
    <dgm:cxn modelId="{50A5D60A-8F9F-4B37-8A8E-E37132D4B841}" type="presOf" srcId="{90E90571-9DE7-4A88-8BA5-6F133FE1E8D3}" destId="{CC5DFB44-D7CF-48D9-9134-D6550FACA679}" srcOrd="0" destOrd="0" presId="urn:microsoft.com/office/officeart/2005/8/layout/pyramid2"/>
    <dgm:cxn modelId="{C230A936-90AF-4E06-A08C-9A437789C522}" type="presParOf" srcId="{296B3619-9DB3-4184-B1BC-B60DF1452ADB}" destId="{FFB4D1A8-B635-45BA-A5AD-4E4801CA3848}" srcOrd="0" destOrd="0" presId="urn:microsoft.com/office/officeart/2005/8/layout/pyramid2"/>
    <dgm:cxn modelId="{1733453F-AB86-4D0F-BB87-1F50EAF6E8AC}" type="presParOf" srcId="{296B3619-9DB3-4184-B1BC-B60DF1452ADB}" destId="{FC208A20-AC3C-4DBF-9495-F72389163F81}" srcOrd="1" destOrd="0" presId="urn:microsoft.com/office/officeart/2005/8/layout/pyramid2"/>
    <dgm:cxn modelId="{7F2FEE1F-F0C3-407F-8EF4-46C0AC38B9C4}" type="presParOf" srcId="{FC208A20-AC3C-4DBF-9495-F72389163F81}" destId="{E03A0B00-8612-4EAA-9838-00AE30A014E7}" srcOrd="0" destOrd="0" presId="urn:microsoft.com/office/officeart/2005/8/layout/pyramid2"/>
    <dgm:cxn modelId="{82EE04B4-EA98-43A1-A0D2-DF55CA2CD8BC}" type="presParOf" srcId="{FC208A20-AC3C-4DBF-9495-F72389163F81}" destId="{4928FCF0-4611-427F-8B44-5AA1C9DE7D13}" srcOrd="1" destOrd="0" presId="urn:microsoft.com/office/officeart/2005/8/layout/pyramid2"/>
    <dgm:cxn modelId="{EDB8A367-7101-4BAD-896D-A2DE0687FE5B}" type="presParOf" srcId="{FC208A20-AC3C-4DBF-9495-F72389163F81}" destId="{CC5DFB44-D7CF-48D9-9134-D6550FACA679}" srcOrd="2" destOrd="0" presId="urn:microsoft.com/office/officeart/2005/8/layout/pyramid2"/>
    <dgm:cxn modelId="{4D8EF9FF-1AE3-4AC8-8E92-202BBA4991C3}" type="presParOf" srcId="{FC208A20-AC3C-4DBF-9495-F72389163F81}" destId="{47370504-C4B5-481C-BEE3-3E0FADC74F47}" srcOrd="3" destOrd="0" presId="urn:microsoft.com/office/officeart/2005/8/layout/pyramid2"/>
    <dgm:cxn modelId="{686467AF-645D-4314-B753-D0B2043CF212}" type="presParOf" srcId="{FC208A20-AC3C-4DBF-9495-F72389163F81}" destId="{775A4153-363A-4007-879F-8DBEA3F6762D}" srcOrd="4" destOrd="0" presId="urn:microsoft.com/office/officeart/2005/8/layout/pyramid2"/>
    <dgm:cxn modelId="{0D2C85B5-1643-464D-9B38-586526130C7D}" type="presParOf" srcId="{FC208A20-AC3C-4DBF-9495-F72389163F81}" destId="{A8477C5C-852C-40B9-8F7B-B9B04ED9208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BCC091-9151-48BB-8DBB-01F0376F1C5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0404D9-0788-4875-952C-5F903645810A}" type="pres">
      <dgm:prSet presAssocID="{58BCC091-9151-48BB-8DBB-01F0376F1C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086B26B5-8B93-4B85-A1D9-19DDB51A658D}" type="presOf" srcId="{58BCC091-9151-48BB-8DBB-01F0376F1C56}" destId="{720404D9-0788-4875-952C-5F903645810A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BCC091-9151-48BB-8DBB-01F0376F1C5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0404D9-0788-4875-952C-5F903645810A}" type="pres">
      <dgm:prSet presAssocID="{58BCC091-9151-48BB-8DBB-01F0376F1C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F85FAFF-8A71-498D-A6C1-B32F60E3B103}" type="presOf" srcId="{58BCC091-9151-48BB-8DBB-01F0376F1C56}" destId="{720404D9-0788-4875-952C-5F903645810A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4A2211-FBD4-4F74-A5C9-F396670900F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920729-7173-4EBE-860A-35233DFCB9CF}">
      <dgm:prSet phldrT="[Текст]"/>
      <dgm:spPr/>
      <dgm:t>
        <a:bodyPr/>
        <a:lstStyle/>
        <a:p>
          <a:r>
            <a:rPr lang="ru-RU" dirty="0" smtClean="0"/>
            <a:t>793,7</a:t>
          </a:r>
          <a:endParaRPr lang="ru-RU" dirty="0"/>
        </a:p>
      </dgm:t>
    </dgm:pt>
    <dgm:pt modelId="{FCAF50D9-31A6-4236-8C5B-B7332F1351CB}" type="parTrans" cxnId="{330C89D1-7EDB-433B-89BE-2CC92DBB2084}">
      <dgm:prSet/>
      <dgm:spPr/>
      <dgm:t>
        <a:bodyPr/>
        <a:lstStyle/>
        <a:p>
          <a:endParaRPr lang="ru-RU"/>
        </a:p>
      </dgm:t>
    </dgm:pt>
    <dgm:pt modelId="{C4E82A3F-B4FC-43EE-97EA-203DD38AD7C3}" type="sibTrans" cxnId="{330C89D1-7EDB-433B-89BE-2CC92DBB2084}">
      <dgm:prSet/>
      <dgm:spPr/>
      <dgm:t>
        <a:bodyPr/>
        <a:lstStyle/>
        <a:p>
          <a:endParaRPr lang="ru-RU"/>
        </a:p>
      </dgm:t>
    </dgm:pt>
    <dgm:pt modelId="{AB8A9CC5-F7E1-47D5-97FD-B4F66F37C0C5}">
      <dgm:prSet phldrT="[Текст]" custT="1"/>
      <dgm:spPr/>
      <dgm:t>
        <a:bodyPr/>
        <a:lstStyle/>
        <a:p>
          <a:r>
            <a:rPr lang="ru-RU" sz="1800" b="1" dirty="0" smtClean="0"/>
            <a:t>МП «Поддержка и сохранение культуры и искусства в городе Брянске»</a:t>
          </a:r>
          <a:endParaRPr lang="ru-RU" sz="1800" b="1" dirty="0"/>
        </a:p>
      </dgm:t>
    </dgm:pt>
    <dgm:pt modelId="{E790F878-0C05-41E1-84C5-89D675C75C8F}" type="parTrans" cxnId="{9D67E334-98EF-4334-A8AA-D6D5CB240D25}">
      <dgm:prSet/>
      <dgm:spPr/>
      <dgm:t>
        <a:bodyPr/>
        <a:lstStyle/>
        <a:p>
          <a:endParaRPr lang="ru-RU"/>
        </a:p>
      </dgm:t>
    </dgm:pt>
    <dgm:pt modelId="{8296F731-08EB-4AD3-8C11-9894979D5E7E}" type="sibTrans" cxnId="{9D67E334-98EF-4334-A8AA-D6D5CB240D25}">
      <dgm:prSet/>
      <dgm:spPr/>
      <dgm:t>
        <a:bodyPr/>
        <a:lstStyle/>
        <a:p>
          <a:endParaRPr lang="ru-RU"/>
        </a:p>
      </dgm:t>
    </dgm:pt>
    <dgm:pt modelId="{328FEFD6-0B49-4B27-B4EA-633162B9A5E5}">
      <dgm:prSet phldrT="[Текст]"/>
      <dgm:spPr/>
      <dgm:t>
        <a:bodyPr/>
        <a:lstStyle/>
        <a:p>
          <a:r>
            <a:rPr lang="ru-RU" dirty="0" smtClean="0"/>
            <a:t>110,7</a:t>
          </a:r>
          <a:endParaRPr lang="ru-RU" dirty="0"/>
        </a:p>
      </dgm:t>
    </dgm:pt>
    <dgm:pt modelId="{BB5EFF3E-08C2-4E46-A701-F6CDACF5790C}" type="parTrans" cxnId="{E073D92E-19C4-4972-AFFD-1CD901ECCADB}">
      <dgm:prSet/>
      <dgm:spPr/>
      <dgm:t>
        <a:bodyPr/>
        <a:lstStyle/>
        <a:p>
          <a:endParaRPr lang="ru-RU"/>
        </a:p>
      </dgm:t>
    </dgm:pt>
    <dgm:pt modelId="{380C45EB-D999-4B20-9A88-FF4F2FD3CDF9}" type="sibTrans" cxnId="{E073D92E-19C4-4972-AFFD-1CD901ECCADB}">
      <dgm:prSet/>
      <dgm:spPr/>
      <dgm:t>
        <a:bodyPr/>
        <a:lstStyle/>
        <a:p>
          <a:endParaRPr lang="ru-RU"/>
        </a:p>
      </dgm:t>
    </dgm:pt>
    <dgm:pt modelId="{EB7DD3D8-7291-4AE2-80A7-165A2A883F14}">
      <dgm:prSet phldrT="[Текст]" custT="1"/>
      <dgm:spPr/>
      <dgm:t>
        <a:bodyPr/>
        <a:lstStyle/>
        <a:p>
          <a:r>
            <a:rPr lang="ru-RU" sz="1800" b="1" dirty="0" smtClean="0"/>
            <a:t>МП « Молодежная и семейная политика в городе Брянске»</a:t>
          </a:r>
          <a:endParaRPr lang="ru-RU" sz="1800" b="1" dirty="0"/>
        </a:p>
      </dgm:t>
    </dgm:pt>
    <dgm:pt modelId="{BD5BF253-CA54-4DF4-84B8-BC4AEB18A658}" type="parTrans" cxnId="{0BE33B9D-BC7E-4B57-9EBB-8FA2803B177E}">
      <dgm:prSet/>
      <dgm:spPr/>
      <dgm:t>
        <a:bodyPr/>
        <a:lstStyle/>
        <a:p>
          <a:endParaRPr lang="ru-RU"/>
        </a:p>
      </dgm:t>
    </dgm:pt>
    <dgm:pt modelId="{75300513-4655-431E-B439-143F378926FA}" type="sibTrans" cxnId="{0BE33B9D-BC7E-4B57-9EBB-8FA2803B177E}">
      <dgm:prSet/>
      <dgm:spPr/>
      <dgm:t>
        <a:bodyPr/>
        <a:lstStyle/>
        <a:p>
          <a:endParaRPr lang="ru-RU"/>
        </a:p>
      </dgm:t>
    </dgm:pt>
    <dgm:pt modelId="{647EA7E4-1D30-4674-B8CF-4243DB02DDDF}">
      <dgm:prSet phldrT="[Текст]"/>
      <dgm:spPr/>
      <dgm:t>
        <a:bodyPr/>
        <a:lstStyle/>
        <a:p>
          <a:r>
            <a:rPr lang="ru-RU" dirty="0" smtClean="0"/>
            <a:t>432,0</a:t>
          </a:r>
          <a:endParaRPr lang="ru-RU" dirty="0"/>
        </a:p>
      </dgm:t>
    </dgm:pt>
    <dgm:pt modelId="{6818E9C6-A847-403B-B5E3-520BEC1A132D}" type="parTrans" cxnId="{B558B573-5694-4134-AF62-691D9B228F50}">
      <dgm:prSet/>
      <dgm:spPr/>
      <dgm:t>
        <a:bodyPr/>
        <a:lstStyle/>
        <a:p>
          <a:endParaRPr lang="ru-RU"/>
        </a:p>
      </dgm:t>
    </dgm:pt>
    <dgm:pt modelId="{26CEEE81-81F3-4DD5-B3B9-88A9E4962934}" type="sibTrans" cxnId="{B558B573-5694-4134-AF62-691D9B228F50}">
      <dgm:prSet/>
      <dgm:spPr/>
      <dgm:t>
        <a:bodyPr/>
        <a:lstStyle/>
        <a:p>
          <a:endParaRPr lang="ru-RU"/>
        </a:p>
      </dgm:t>
    </dgm:pt>
    <dgm:pt modelId="{80272A41-5445-479D-B624-867EBD1F1848}">
      <dgm:prSet phldrT="[Текст]" custT="1"/>
      <dgm:spPr/>
      <dgm:t>
        <a:bodyPr/>
        <a:lstStyle/>
        <a:p>
          <a:r>
            <a:rPr lang="ru-RU" sz="2000" b="1" dirty="0" smtClean="0"/>
            <a:t>МП «Физическая культура и спорт в городе Брянске»</a:t>
          </a:r>
          <a:endParaRPr lang="ru-RU" sz="2000" b="1" dirty="0"/>
        </a:p>
      </dgm:t>
    </dgm:pt>
    <dgm:pt modelId="{27874AE4-9F31-440E-A603-C79A130CCDC7}" type="parTrans" cxnId="{382E11D7-45FB-45D7-86FE-587EDBCCD856}">
      <dgm:prSet/>
      <dgm:spPr/>
      <dgm:t>
        <a:bodyPr/>
        <a:lstStyle/>
        <a:p>
          <a:endParaRPr lang="ru-RU"/>
        </a:p>
      </dgm:t>
    </dgm:pt>
    <dgm:pt modelId="{7D962CD0-E2BA-4DF8-ACEC-9B668B2147A8}" type="sibTrans" cxnId="{382E11D7-45FB-45D7-86FE-587EDBCCD856}">
      <dgm:prSet/>
      <dgm:spPr/>
      <dgm:t>
        <a:bodyPr/>
        <a:lstStyle/>
        <a:p>
          <a:endParaRPr lang="ru-RU"/>
        </a:p>
      </dgm:t>
    </dgm:pt>
    <dgm:pt modelId="{978AF43A-D5FF-4577-A362-AA98D2697B31}">
      <dgm:prSet phldrT="[Текст]"/>
      <dgm:spPr/>
      <dgm:t>
        <a:bodyPr/>
        <a:lstStyle/>
        <a:p>
          <a:r>
            <a:rPr lang="ru-RU" dirty="0" smtClean="0"/>
            <a:t>6 340,3 </a:t>
          </a:r>
          <a:endParaRPr lang="ru-RU" dirty="0"/>
        </a:p>
      </dgm:t>
    </dgm:pt>
    <dgm:pt modelId="{AD8FC6A6-A42A-4E8E-AEFA-900224F0BFA3}" type="parTrans" cxnId="{33C32BD4-0F84-4A98-8850-D98AB48A96F7}">
      <dgm:prSet/>
      <dgm:spPr/>
      <dgm:t>
        <a:bodyPr/>
        <a:lstStyle/>
        <a:p>
          <a:endParaRPr lang="ru-RU"/>
        </a:p>
      </dgm:t>
    </dgm:pt>
    <dgm:pt modelId="{965EAA6C-9B91-4729-9BCC-10E4C8242DC1}" type="sibTrans" cxnId="{33C32BD4-0F84-4A98-8850-D98AB48A96F7}">
      <dgm:prSet/>
      <dgm:spPr/>
      <dgm:t>
        <a:bodyPr/>
        <a:lstStyle/>
        <a:p>
          <a:endParaRPr lang="ru-RU"/>
        </a:p>
      </dgm:t>
    </dgm:pt>
    <dgm:pt modelId="{DEC2CCCC-1640-45DA-8626-DD0AF471DAB1}">
      <dgm:prSet phldrT="[Текст]" custT="1"/>
      <dgm:spPr/>
      <dgm:t>
        <a:bodyPr/>
        <a:lstStyle/>
        <a:p>
          <a:r>
            <a:rPr lang="ru-RU" sz="1800" b="1" dirty="0" smtClean="0"/>
            <a:t>МП «Развитие образования в городе Брянске»</a:t>
          </a:r>
          <a:endParaRPr lang="ru-RU" sz="1800" b="1" dirty="0"/>
        </a:p>
      </dgm:t>
    </dgm:pt>
    <dgm:pt modelId="{0FD764A7-6C82-46BF-A44D-850CEF54B23F}" type="parTrans" cxnId="{A3A9A814-76D7-47F4-A0ED-9C67CBE351B8}">
      <dgm:prSet/>
      <dgm:spPr/>
      <dgm:t>
        <a:bodyPr/>
        <a:lstStyle/>
        <a:p>
          <a:endParaRPr lang="ru-RU"/>
        </a:p>
      </dgm:t>
    </dgm:pt>
    <dgm:pt modelId="{64BDBAF7-D252-46C1-8006-08F81698B51D}" type="sibTrans" cxnId="{A3A9A814-76D7-47F4-A0ED-9C67CBE351B8}">
      <dgm:prSet/>
      <dgm:spPr/>
      <dgm:t>
        <a:bodyPr/>
        <a:lstStyle/>
        <a:p>
          <a:endParaRPr lang="ru-RU"/>
        </a:p>
      </dgm:t>
    </dgm:pt>
    <dgm:pt modelId="{3205DA54-6930-4CD1-B611-F6016D472535}" type="pres">
      <dgm:prSet presAssocID="{ED4A2211-FBD4-4F74-A5C9-F396670900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6C1626-9425-480E-AD4F-581A7C5934C9}" type="pres">
      <dgm:prSet presAssocID="{978AF43A-D5FF-4577-A362-AA98D2697B31}" presName="linNode" presStyleCnt="0"/>
      <dgm:spPr/>
    </dgm:pt>
    <dgm:pt modelId="{67A6249F-8EE7-4FCC-AB72-76350434E4CF}" type="pres">
      <dgm:prSet presAssocID="{978AF43A-D5FF-4577-A362-AA98D2697B3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7AAA1-1C5B-4DBE-A862-59BA4E4816E8}" type="pres">
      <dgm:prSet presAssocID="{978AF43A-D5FF-4577-A362-AA98D2697B3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1159C-7336-4524-A009-47026FF9A43B}" type="pres">
      <dgm:prSet presAssocID="{965EAA6C-9B91-4729-9BCC-10E4C8242DC1}" presName="sp" presStyleCnt="0"/>
      <dgm:spPr/>
    </dgm:pt>
    <dgm:pt modelId="{5EECBD09-BF4D-4BC9-8046-CA6217B38267}" type="pres">
      <dgm:prSet presAssocID="{6B920729-7173-4EBE-860A-35233DFCB9CF}" presName="linNode" presStyleCnt="0"/>
      <dgm:spPr/>
    </dgm:pt>
    <dgm:pt modelId="{4885DB7A-47DF-441B-8797-E683CB4DCC76}" type="pres">
      <dgm:prSet presAssocID="{6B920729-7173-4EBE-860A-35233DFCB9CF}" presName="parentText" presStyleLbl="node1" presStyleIdx="1" presStyleCnt="4" custScaleY="535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EBAD48-7B4E-4A27-A82E-982985638F34}" type="pres">
      <dgm:prSet presAssocID="{6B920729-7173-4EBE-860A-35233DFCB9CF}" presName="descendantText" presStyleLbl="alignAccFollowNode1" presStyleIdx="1" presStyleCnt="4" custScaleY="95382" custLinFactX="94059" custLinFactNeighborX="100000" custLinFactNeighborY="8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B40A1-E69C-435D-9E01-EC6471150E1F}" type="pres">
      <dgm:prSet presAssocID="{C4E82A3F-B4FC-43EE-97EA-203DD38AD7C3}" presName="sp" presStyleCnt="0"/>
      <dgm:spPr/>
    </dgm:pt>
    <dgm:pt modelId="{BE358AB8-F5F2-4DB6-BCAC-236E6891123F}" type="pres">
      <dgm:prSet presAssocID="{328FEFD6-0B49-4B27-B4EA-633162B9A5E5}" presName="linNode" presStyleCnt="0"/>
      <dgm:spPr/>
    </dgm:pt>
    <dgm:pt modelId="{B8B42525-159E-45D5-825F-DA3EDDB87DE3}" type="pres">
      <dgm:prSet presAssocID="{328FEFD6-0B49-4B27-B4EA-633162B9A5E5}" presName="parentText" presStyleLbl="node1" presStyleIdx="2" presStyleCnt="4" custScaleY="52973" custLinFactNeighborX="-41789" custLinFactNeighborY="-14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5797C-BC95-4237-9473-58015DA23FD9}" type="pres">
      <dgm:prSet presAssocID="{328FEFD6-0B49-4B27-B4EA-633162B9A5E5}" presName="descendantText" presStyleLbl="alignAccFollowNode1" presStyleIdx="2" presStyleCnt="4" custLinFactNeighborX="911" custLinFactNeighborY="-2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D6B6B-05B1-4F87-B55E-DA522BA8A825}" type="pres">
      <dgm:prSet presAssocID="{380C45EB-D999-4B20-9A88-FF4F2FD3CDF9}" presName="sp" presStyleCnt="0"/>
      <dgm:spPr/>
    </dgm:pt>
    <dgm:pt modelId="{80AEC7B2-2766-44E5-940A-B921B3BC68DA}" type="pres">
      <dgm:prSet presAssocID="{647EA7E4-1D30-4674-B8CF-4243DB02DDDF}" presName="linNode" presStyleCnt="0"/>
      <dgm:spPr/>
    </dgm:pt>
    <dgm:pt modelId="{F98016A3-D510-46DC-B56A-5CCCD20BF2B9}" type="pres">
      <dgm:prSet presAssocID="{647EA7E4-1D30-4674-B8CF-4243DB02DDDF}" presName="parentText" presStyleLbl="node1" presStyleIdx="3" presStyleCnt="4" custScaleY="483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6C8E3-B148-4D02-8636-4C6969C8A2B8}" type="pres">
      <dgm:prSet presAssocID="{647EA7E4-1D30-4674-B8CF-4243DB02DDDF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1BB6E7-14CF-4B86-8D3A-FBCBB7977A77}" type="presOf" srcId="{647EA7E4-1D30-4674-B8CF-4243DB02DDDF}" destId="{F98016A3-D510-46DC-B56A-5CCCD20BF2B9}" srcOrd="0" destOrd="0" presId="urn:microsoft.com/office/officeart/2005/8/layout/vList5"/>
    <dgm:cxn modelId="{E073D92E-19C4-4972-AFFD-1CD901ECCADB}" srcId="{ED4A2211-FBD4-4F74-A5C9-F396670900F1}" destId="{328FEFD6-0B49-4B27-B4EA-633162B9A5E5}" srcOrd="2" destOrd="0" parTransId="{BB5EFF3E-08C2-4E46-A701-F6CDACF5790C}" sibTransId="{380C45EB-D999-4B20-9A88-FF4F2FD3CDF9}"/>
    <dgm:cxn modelId="{9D67E334-98EF-4334-A8AA-D6D5CB240D25}" srcId="{6B920729-7173-4EBE-860A-35233DFCB9CF}" destId="{AB8A9CC5-F7E1-47D5-97FD-B4F66F37C0C5}" srcOrd="0" destOrd="0" parTransId="{E790F878-0C05-41E1-84C5-89D675C75C8F}" sibTransId="{8296F731-08EB-4AD3-8C11-9894979D5E7E}"/>
    <dgm:cxn modelId="{38E3D68E-D00C-497F-A973-251138DBD6EA}" type="presOf" srcId="{ED4A2211-FBD4-4F74-A5C9-F396670900F1}" destId="{3205DA54-6930-4CD1-B611-F6016D472535}" srcOrd="0" destOrd="0" presId="urn:microsoft.com/office/officeart/2005/8/layout/vList5"/>
    <dgm:cxn modelId="{A3A9A814-76D7-47F4-A0ED-9C67CBE351B8}" srcId="{978AF43A-D5FF-4577-A362-AA98D2697B31}" destId="{DEC2CCCC-1640-45DA-8626-DD0AF471DAB1}" srcOrd="0" destOrd="0" parTransId="{0FD764A7-6C82-46BF-A44D-850CEF54B23F}" sibTransId="{64BDBAF7-D252-46C1-8006-08F81698B51D}"/>
    <dgm:cxn modelId="{382E11D7-45FB-45D7-86FE-587EDBCCD856}" srcId="{647EA7E4-1D30-4674-B8CF-4243DB02DDDF}" destId="{80272A41-5445-479D-B624-867EBD1F1848}" srcOrd="0" destOrd="0" parTransId="{27874AE4-9F31-440E-A603-C79A130CCDC7}" sibTransId="{7D962CD0-E2BA-4DF8-ACEC-9B668B2147A8}"/>
    <dgm:cxn modelId="{67B69E1D-E76E-4492-BABC-FFF0F0EB4338}" type="presOf" srcId="{6B920729-7173-4EBE-860A-35233DFCB9CF}" destId="{4885DB7A-47DF-441B-8797-E683CB4DCC76}" srcOrd="0" destOrd="0" presId="urn:microsoft.com/office/officeart/2005/8/layout/vList5"/>
    <dgm:cxn modelId="{330C89D1-7EDB-433B-89BE-2CC92DBB2084}" srcId="{ED4A2211-FBD4-4F74-A5C9-F396670900F1}" destId="{6B920729-7173-4EBE-860A-35233DFCB9CF}" srcOrd="1" destOrd="0" parTransId="{FCAF50D9-31A6-4236-8C5B-B7332F1351CB}" sibTransId="{C4E82A3F-B4FC-43EE-97EA-203DD38AD7C3}"/>
    <dgm:cxn modelId="{4E365A29-148C-423C-94FC-78DAC003F98C}" type="presOf" srcId="{EB7DD3D8-7291-4AE2-80A7-165A2A883F14}" destId="{4CE5797C-BC95-4237-9473-58015DA23FD9}" srcOrd="0" destOrd="0" presId="urn:microsoft.com/office/officeart/2005/8/layout/vList5"/>
    <dgm:cxn modelId="{94A9CF24-D0C2-4D09-A3F7-5D3F70693112}" type="presOf" srcId="{80272A41-5445-479D-B624-867EBD1F1848}" destId="{6BF6C8E3-B148-4D02-8636-4C6969C8A2B8}" srcOrd="0" destOrd="0" presId="urn:microsoft.com/office/officeart/2005/8/layout/vList5"/>
    <dgm:cxn modelId="{E3AAEC7D-8F95-4017-A8E9-E14B04B34B3F}" type="presOf" srcId="{DEC2CCCC-1640-45DA-8626-DD0AF471DAB1}" destId="{6717AAA1-1C5B-4DBE-A862-59BA4E4816E8}" srcOrd="0" destOrd="0" presId="urn:microsoft.com/office/officeart/2005/8/layout/vList5"/>
    <dgm:cxn modelId="{33C32BD4-0F84-4A98-8850-D98AB48A96F7}" srcId="{ED4A2211-FBD4-4F74-A5C9-F396670900F1}" destId="{978AF43A-D5FF-4577-A362-AA98D2697B31}" srcOrd="0" destOrd="0" parTransId="{AD8FC6A6-A42A-4E8E-AEFA-900224F0BFA3}" sibTransId="{965EAA6C-9B91-4729-9BCC-10E4C8242DC1}"/>
    <dgm:cxn modelId="{7583D6E3-3564-477D-8593-85578832376F}" type="presOf" srcId="{AB8A9CC5-F7E1-47D5-97FD-B4F66F37C0C5}" destId="{15EBAD48-7B4E-4A27-A82E-982985638F34}" srcOrd="0" destOrd="0" presId="urn:microsoft.com/office/officeart/2005/8/layout/vList5"/>
    <dgm:cxn modelId="{B558B573-5694-4134-AF62-691D9B228F50}" srcId="{ED4A2211-FBD4-4F74-A5C9-F396670900F1}" destId="{647EA7E4-1D30-4674-B8CF-4243DB02DDDF}" srcOrd="3" destOrd="0" parTransId="{6818E9C6-A847-403B-B5E3-520BEC1A132D}" sibTransId="{26CEEE81-81F3-4DD5-B3B9-88A9E4962934}"/>
    <dgm:cxn modelId="{B2E1EEDD-8C47-4475-A2D7-4EBFE32ACDAE}" type="presOf" srcId="{328FEFD6-0B49-4B27-B4EA-633162B9A5E5}" destId="{B8B42525-159E-45D5-825F-DA3EDDB87DE3}" srcOrd="0" destOrd="0" presId="urn:microsoft.com/office/officeart/2005/8/layout/vList5"/>
    <dgm:cxn modelId="{55924795-A487-46AE-B72C-D231D03E642E}" type="presOf" srcId="{978AF43A-D5FF-4577-A362-AA98D2697B31}" destId="{67A6249F-8EE7-4FCC-AB72-76350434E4CF}" srcOrd="0" destOrd="0" presId="urn:microsoft.com/office/officeart/2005/8/layout/vList5"/>
    <dgm:cxn modelId="{0BE33B9D-BC7E-4B57-9EBB-8FA2803B177E}" srcId="{328FEFD6-0B49-4B27-B4EA-633162B9A5E5}" destId="{EB7DD3D8-7291-4AE2-80A7-165A2A883F14}" srcOrd="0" destOrd="0" parTransId="{BD5BF253-CA54-4DF4-84B8-BC4AEB18A658}" sibTransId="{75300513-4655-431E-B439-143F378926FA}"/>
    <dgm:cxn modelId="{75203191-5D77-41CC-AE89-F5FFFE76AADC}" type="presParOf" srcId="{3205DA54-6930-4CD1-B611-F6016D472535}" destId="{B36C1626-9425-480E-AD4F-581A7C5934C9}" srcOrd="0" destOrd="0" presId="urn:microsoft.com/office/officeart/2005/8/layout/vList5"/>
    <dgm:cxn modelId="{F7B337F3-331B-4D06-A362-9227FAB77C95}" type="presParOf" srcId="{B36C1626-9425-480E-AD4F-581A7C5934C9}" destId="{67A6249F-8EE7-4FCC-AB72-76350434E4CF}" srcOrd="0" destOrd="0" presId="urn:microsoft.com/office/officeart/2005/8/layout/vList5"/>
    <dgm:cxn modelId="{C01AEA25-3F77-4B22-B7CA-8F31C8D7A9A6}" type="presParOf" srcId="{B36C1626-9425-480E-AD4F-581A7C5934C9}" destId="{6717AAA1-1C5B-4DBE-A862-59BA4E4816E8}" srcOrd="1" destOrd="0" presId="urn:microsoft.com/office/officeart/2005/8/layout/vList5"/>
    <dgm:cxn modelId="{61905625-9948-4C7F-83AF-8C177D3AA347}" type="presParOf" srcId="{3205DA54-6930-4CD1-B611-F6016D472535}" destId="{1881159C-7336-4524-A009-47026FF9A43B}" srcOrd="1" destOrd="0" presId="urn:microsoft.com/office/officeart/2005/8/layout/vList5"/>
    <dgm:cxn modelId="{B3EED4E3-08B1-4569-A7E2-DA141E8E89A0}" type="presParOf" srcId="{3205DA54-6930-4CD1-B611-F6016D472535}" destId="{5EECBD09-BF4D-4BC9-8046-CA6217B38267}" srcOrd="2" destOrd="0" presId="urn:microsoft.com/office/officeart/2005/8/layout/vList5"/>
    <dgm:cxn modelId="{0A24900C-9329-4B3A-9634-0442F08EC99E}" type="presParOf" srcId="{5EECBD09-BF4D-4BC9-8046-CA6217B38267}" destId="{4885DB7A-47DF-441B-8797-E683CB4DCC76}" srcOrd="0" destOrd="0" presId="urn:microsoft.com/office/officeart/2005/8/layout/vList5"/>
    <dgm:cxn modelId="{732AB1B7-DFFC-4E36-A5B5-8E569320A311}" type="presParOf" srcId="{5EECBD09-BF4D-4BC9-8046-CA6217B38267}" destId="{15EBAD48-7B4E-4A27-A82E-982985638F34}" srcOrd="1" destOrd="0" presId="urn:microsoft.com/office/officeart/2005/8/layout/vList5"/>
    <dgm:cxn modelId="{C7528DC6-EC9E-4A8C-8715-916434165ED0}" type="presParOf" srcId="{3205DA54-6930-4CD1-B611-F6016D472535}" destId="{507B40A1-E69C-435D-9E01-EC6471150E1F}" srcOrd="3" destOrd="0" presId="urn:microsoft.com/office/officeart/2005/8/layout/vList5"/>
    <dgm:cxn modelId="{B9D591AE-6B3B-4E5E-AB2E-2278C266C35E}" type="presParOf" srcId="{3205DA54-6930-4CD1-B611-F6016D472535}" destId="{BE358AB8-F5F2-4DB6-BCAC-236E6891123F}" srcOrd="4" destOrd="0" presId="urn:microsoft.com/office/officeart/2005/8/layout/vList5"/>
    <dgm:cxn modelId="{DB5E5A85-1512-4AD4-8C39-43B2ABB85264}" type="presParOf" srcId="{BE358AB8-F5F2-4DB6-BCAC-236E6891123F}" destId="{B8B42525-159E-45D5-825F-DA3EDDB87DE3}" srcOrd="0" destOrd="0" presId="urn:microsoft.com/office/officeart/2005/8/layout/vList5"/>
    <dgm:cxn modelId="{A33A6319-9E2C-4321-8B4C-E7A10733F96C}" type="presParOf" srcId="{BE358AB8-F5F2-4DB6-BCAC-236E6891123F}" destId="{4CE5797C-BC95-4237-9473-58015DA23FD9}" srcOrd="1" destOrd="0" presId="urn:microsoft.com/office/officeart/2005/8/layout/vList5"/>
    <dgm:cxn modelId="{C862AF73-4497-4475-AC60-487FF4450C4C}" type="presParOf" srcId="{3205DA54-6930-4CD1-B611-F6016D472535}" destId="{F28D6B6B-05B1-4F87-B55E-DA522BA8A825}" srcOrd="5" destOrd="0" presId="urn:microsoft.com/office/officeart/2005/8/layout/vList5"/>
    <dgm:cxn modelId="{9801F579-59EF-43ED-AB87-8ADDB1F04F2F}" type="presParOf" srcId="{3205DA54-6930-4CD1-B611-F6016D472535}" destId="{80AEC7B2-2766-44E5-940A-B921B3BC68DA}" srcOrd="6" destOrd="0" presId="urn:microsoft.com/office/officeart/2005/8/layout/vList5"/>
    <dgm:cxn modelId="{6F5A2F83-8AA1-4C64-9839-D895B7BACC79}" type="presParOf" srcId="{80AEC7B2-2766-44E5-940A-B921B3BC68DA}" destId="{F98016A3-D510-46DC-B56A-5CCCD20BF2B9}" srcOrd="0" destOrd="0" presId="urn:microsoft.com/office/officeart/2005/8/layout/vList5"/>
    <dgm:cxn modelId="{2D8658CC-5F50-4013-AADC-CCD3456CE873}" type="presParOf" srcId="{80AEC7B2-2766-44E5-940A-B921B3BC68DA}" destId="{6BF6C8E3-B148-4D02-8636-4C6969C8A2B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048991-CF62-43B4-A1EB-C446AD2A664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FB5C45D-3022-4054-A0C5-136863A4B8A8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«Жилье и городская среда»</a:t>
          </a:r>
        </a:p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203,4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3143D9-28F5-45FB-89DC-E7330E56EFA8}" type="parTrans" cxnId="{8C93835B-D83E-4B6A-8072-4C1BC2B072E1}">
      <dgm:prSet/>
      <dgm:spPr/>
      <dgm:t>
        <a:bodyPr/>
        <a:lstStyle/>
        <a:p>
          <a:endParaRPr lang="ru-RU" sz="1100"/>
        </a:p>
      </dgm:t>
    </dgm:pt>
    <dgm:pt modelId="{77D52845-D4B7-4EB2-AA8B-1D5FE682BC41}" type="sibTrans" cxnId="{8C93835B-D83E-4B6A-8072-4C1BC2B072E1}">
      <dgm:prSet/>
      <dgm:spPr/>
      <dgm:t>
        <a:bodyPr/>
        <a:lstStyle/>
        <a:p>
          <a:endParaRPr lang="ru-RU" sz="1100"/>
        </a:p>
      </dgm:t>
    </dgm:pt>
    <dgm:pt modelId="{C843EF63-27FA-4C4B-96AA-8650E93BBC4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«Формирование комфортной среды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148,6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E4229-87D1-4A37-A290-DBAC1A7D0322}" type="parTrans" cxnId="{5C189C1E-824A-4DD6-BB16-7A544909A20A}">
      <dgm:prSet/>
      <dgm:spPr/>
      <dgm:t>
        <a:bodyPr/>
        <a:lstStyle/>
        <a:p>
          <a:endParaRPr lang="ru-RU" sz="1100"/>
        </a:p>
      </dgm:t>
    </dgm:pt>
    <dgm:pt modelId="{B4F91A72-1336-421A-BBE2-E4BADDDCCFF2}" type="sibTrans" cxnId="{5C189C1E-824A-4DD6-BB16-7A544909A20A}">
      <dgm:prSet/>
      <dgm:spPr/>
      <dgm:t>
        <a:bodyPr/>
        <a:lstStyle/>
        <a:p>
          <a:endParaRPr lang="ru-RU" sz="1100"/>
        </a:p>
      </dgm:t>
    </dgm:pt>
    <dgm:pt modelId="{DDA1B86C-7274-4E7C-864E-82DC553A789B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«Обеспечение устойчивого сокращения непригодного для проживания  жилищного фонда»</a:t>
          </a:r>
        </a:p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39,2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F7AB0E-E3E4-4761-963E-3485C3F6A55A}" type="parTrans" cxnId="{B8AE21CE-147D-490A-A8BC-A9730250EE2C}">
      <dgm:prSet/>
      <dgm:spPr/>
      <dgm:t>
        <a:bodyPr/>
        <a:lstStyle/>
        <a:p>
          <a:endParaRPr lang="ru-RU" sz="1100"/>
        </a:p>
      </dgm:t>
    </dgm:pt>
    <dgm:pt modelId="{6C08D5E4-680B-4DBB-A605-6B936D97BCC0}" type="sibTrans" cxnId="{B8AE21CE-147D-490A-A8BC-A9730250EE2C}">
      <dgm:prSet/>
      <dgm:spPr/>
      <dgm:t>
        <a:bodyPr/>
        <a:lstStyle/>
        <a:p>
          <a:endParaRPr lang="ru-RU" sz="1100"/>
        </a:p>
      </dgm:t>
    </dgm:pt>
    <dgm:pt modelId="{74F7ABC1-A1AF-4199-8C8F-3A9A19C752B8}">
      <dgm:prSet custT="1"/>
      <dgm:spPr/>
      <dgm:t>
        <a:bodyPr/>
        <a:lstStyle/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«Демография»</a:t>
          </a:r>
        </a:p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125,9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2ECDA1-6998-4EA5-8A60-E10AD4BD89E3}" type="parTrans" cxnId="{AB801C69-39E4-4627-8FFE-4850AD34CAC0}">
      <dgm:prSet/>
      <dgm:spPr/>
      <dgm:t>
        <a:bodyPr/>
        <a:lstStyle/>
        <a:p>
          <a:endParaRPr lang="ru-RU" sz="1100"/>
        </a:p>
      </dgm:t>
    </dgm:pt>
    <dgm:pt modelId="{74FA9CB5-B2A6-4716-B262-6B587C2C0343}" type="sibTrans" cxnId="{AB801C69-39E4-4627-8FFE-4850AD34CAC0}">
      <dgm:prSet/>
      <dgm:spPr/>
      <dgm:t>
        <a:bodyPr/>
        <a:lstStyle/>
        <a:p>
          <a:endParaRPr lang="ru-RU" sz="1100"/>
        </a:p>
      </dgm:t>
    </dgm:pt>
    <dgm:pt modelId="{54A1FFA3-B1EB-4EB5-9E48-242316C0BB61}">
      <dgm:prSet custT="1"/>
      <dgm:spPr/>
      <dgm:t>
        <a:bodyPr/>
        <a:lstStyle/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«Безопасные и качественные автомобильные дороги»</a:t>
          </a:r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2 139,7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CFFC64-3EAF-43FB-836E-4DB5C12E792B}" type="parTrans" cxnId="{9917FE4E-4952-491F-B974-AD16ADA763F5}">
      <dgm:prSet/>
      <dgm:spPr/>
      <dgm:t>
        <a:bodyPr/>
        <a:lstStyle/>
        <a:p>
          <a:endParaRPr lang="ru-RU" sz="1100"/>
        </a:p>
      </dgm:t>
    </dgm:pt>
    <dgm:pt modelId="{38283ADE-7200-4BCE-9AAD-57D52F72FAF9}" type="sibTrans" cxnId="{9917FE4E-4952-491F-B974-AD16ADA763F5}">
      <dgm:prSet/>
      <dgm:spPr/>
      <dgm:t>
        <a:bodyPr/>
        <a:lstStyle/>
        <a:p>
          <a:endParaRPr lang="ru-RU" sz="1100"/>
        </a:p>
      </dgm:t>
    </dgm:pt>
    <dgm:pt modelId="{A8B0A3B5-B413-42E1-9DE9-6D1E3239268B}">
      <dgm:prSet custT="1"/>
      <dgm:spPr/>
      <dgm:t>
        <a:bodyPr/>
        <a:lstStyle/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«Содействие занятости женщин – создание условий дошкольного образования для детей в возрасте до 3-х лет</a:t>
          </a:r>
        </a:p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107,5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8E31B7-D4AC-4306-B6E6-D2D9273894D3}" type="parTrans" cxnId="{55F26C62-9F90-419D-A610-5575BAC61F7C}">
      <dgm:prSet/>
      <dgm:spPr/>
      <dgm:t>
        <a:bodyPr/>
        <a:lstStyle/>
        <a:p>
          <a:endParaRPr lang="ru-RU" sz="1100"/>
        </a:p>
      </dgm:t>
    </dgm:pt>
    <dgm:pt modelId="{D015839F-DDDF-47EB-9B33-29C148DE1D8F}" type="sibTrans" cxnId="{55F26C62-9F90-419D-A610-5575BAC61F7C}">
      <dgm:prSet/>
      <dgm:spPr/>
      <dgm:t>
        <a:bodyPr/>
        <a:lstStyle/>
        <a:p>
          <a:endParaRPr lang="ru-RU" sz="1100"/>
        </a:p>
      </dgm:t>
    </dgm:pt>
    <dgm:pt modelId="{AC5A4633-2C11-4AEF-9D4D-F9E5E1EE90E2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 «Спорт –норма жизни»</a:t>
          </a:r>
        </a:p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18,4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C2A8EA-3B61-4DC8-AB53-09F9782D2A4A}" type="parTrans" cxnId="{4A0F41A3-5C80-4FFD-B43F-AFCAB47C4DD3}">
      <dgm:prSet/>
      <dgm:spPr/>
      <dgm:t>
        <a:bodyPr/>
        <a:lstStyle/>
        <a:p>
          <a:endParaRPr lang="ru-RU" sz="1100"/>
        </a:p>
      </dgm:t>
    </dgm:pt>
    <dgm:pt modelId="{2E4EF847-DC66-41AE-831A-5B259E692F44}" type="sibTrans" cxnId="{4A0F41A3-5C80-4FFD-B43F-AFCAB47C4DD3}">
      <dgm:prSet/>
      <dgm:spPr/>
      <dgm:t>
        <a:bodyPr/>
        <a:lstStyle/>
        <a:p>
          <a:endParaRPr lang="ru-RU" sz="1100"/>
        </a:p>
      </dgm:t>
    </dgm:pt>
    <dgm:pt modelId="{848EB611-9739-4FAE-B9D1-1C54F933DB7F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«Дорожная сеть»</a:t>
          </a:r>
        </a:p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2 139,7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65A631-E84F-4497-B9EC-7B3318B80426}" type="parTrans" cxnId="{651B9B61-F95F-4F2F-8047-51E5C6B24FB3}">
      <dgm:prSet/>
      <dgm:spPr/>
      <dgm:t>
        <a:bodyPr/>
        <a:lstStyle/>
        <a:p>
          <a:endParaRPr lang="ru-RU" sz="1100"/>
        </a:p>
      </dgm:t>
    </dgm:pt>
    <dgm:pt modelId="{941F3B42-B651-48B6-98A1-22E2E8D232C6}" type="sibTrans" cxnId="{651B9B61-F95F-4F2F-8047-51E5C6B24FB3}">
      <dgm:prSet/>
      <dgm:spPr/>
      <dgm:t>
        <a:bodyPr/>
        <a:lstStyle/>
        <a:p>
          <a:endParaRPr lang="ru-RU" sz="1100"/>
        </a:p>
      </dgm:t>
    </dgm:pt>
    <dgm:pt modelId="{EA2481F5-EC70-4219-9924-9419754A93B7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«Успех каждого ребенка» 416,9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C86549-D3C1-4AE3-84FD-FC6EFE73A5BF}" type="sibTrans" cxnId="{EAFCEC3D-37B8-41AC-A1B7-DCCA66F6B64B}">
      <dgm:prSet/>
      <dgm:spPr/>
      <dgm:t>
        <a:bodyPr/>
        <a:lstStyle/>
        <a:p>
          <a:endParaRPr lang="ru-RU" sz="1100"/>
        </a:p>
      </dgm:t>
    </dgm:pt>
    <dgm:pt modelId="{816849CB-4945-468F-8B83-0640F3C9066B}" type="parTrans" cxnId="{EAFCEC3D-37B8-41AC-A1B7-DCCA66F6B64B}">
      <dgm:prSet/>
      <dgm:spPr/>
      <dgm:t>
        <a:bodyPr/>
        <a:lstStyle/>
        <a:p>
          <a:endParaRPr lang="ru-RU" sz="1100"/>
        </a:p>
      </dgm:t>
    </dgm:pt>
    <dgm:pt modelId="{31F9F269-324A-462C-8FB0-0D9BC2D95FCC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«Образование» </a:t>
          </a:r>
        </a:p>
        <a:p>
          <a:r>
            <a: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416,9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CAB4D5-617B-4065-908E-BA82BA6ED51F}" type="sibTrans" cxnId="{60D445BA-D6C0-4B71-B9F3-45007F87BC1C}">
      <dgm:prSet/>
      <dgm:spPr/>
      <dgm:t>
        <a:bodyPr/>
        <a:lstStyle/>
        <a:p>
          <a:endParaRPr lang="ru-RU" sz="1100"/>
        </a:p>
      </dgm:t>
    </dgm:pt>
    <dgm:pt modelId="{7C844E1A-8F4A-447F-96DB-3B5D6B6428AC}" type="parTrans" cxnId="{60D445BA-D6C0-4B71-B9F3-45007F87BC1C}">
      <dgm:prSet/>
      <dgm:spPr/>
      <dgm:t>
        <a:bodyPr/>
        <a:lstStyle/>
        <a:p>
          <a:endParaRPr lang="ru-RU" sz="1100"/>
        </a:p>
      </dgm:t>
    </dgm:pt>
    <dgm:pt modelId="{0D5B418F-9981-4008-B43E-256707C387B5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«Культура» 88,6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B1C199-5651-4C65-98CB-4F1127568A5B}" type="parTrans" cxnId="{977B40C3-CDF5-4E10-8E16-187789FCC4B0}">
      <dgm:prSet/>
      <dgm:spPr/>
      <dgm:t>
        <a:bodyPr/>
        <a:lstStyle/>
        <a:p>
          <a:endParaRPr lang="ru-RU"/>
        </a:p>
      </dgm:t>
    </dgm:pt>
    <dgm:pt modelId="{62DC1B59-161E-4475-9267-2013360E02F9}" type="sibTrans" cxnId="{977B40C3-CDF5-4E10-8E16-187789FCC4B0}">
      <dgm:prSet/>
      <dgm:spPr/>
      <dgm:t>
        <a:bodyPr/>
        <a:lstStyle/>
        <a:p>
          <a:endParaRPr lang="ru-RU"/>
        </a:p>
      </dgm:t>
    </dgm:pt>
    <dgm:pt modelId="{44440D79-9A00-4957-94E3-3D62C25CCDD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«Культурная среда» 88,6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BF1D3D-C5A1-4423-AC22-711B242C9164}" type="parTrans" cxnId="{B9FB0F07-5F61-433B-9FA7-7FF353ADDCC2}">
      <dgm:prSet/>
      <dgm:spPr/>
      <dgm:t>
        <a:bodyPr/>
        <a:lstStyle/>
        <a:p>
          <a:endParaRPr lang="ru-RU"/>
        </a:p>
      </dgm:t>
    </dgm:pt>
    <dgm:pt modelId="{6C28FE2A-D09F-40F6-BEDF-92769F7FE472}" type="sibTrans" cxnId="{B9FB0F07-5F61-433B-9FA7-7FF353ADDCC2}">
      <dgm:prSet/>
      <dgm:spPr/>
      <dgm:t>
        <a:bodyPr/>
        <a:lstStyle/>
        <a:p>
          <a:endParaRPr lang="ru-RU"/>
        </a:p>
      </dgm:t>
    </dgm:pt>
    <dgm:pt modelId="{41B2DF37-FAEE-41EE-ABFF-B84B661A28EA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«Чистая вода» 15,6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846E8F-E8CB-48AB-9242-92B721E417E2}" type="parTrans" cxnId="{A5CED812-2148-4B88-AE34-9C07932051C9}">
      <dgm:prSet/>
      <dgm:spPr/>
      <dgm:t>
        <a:bodyPr/>
        <a:lstStyle/>
        <a:p>
          <a:endParaRPr lang="ru-RU"/>
        </a:p>
      </dgm:t>
    </dgm:pt>
    <dgm:pt modelId="{A18CE293-1F72-491A-9684-C8A4C888E4E7}" type="sibTrans" cxnId="{A5CED812-2148-4B88-AE34-9C07932051C9}">
      <dgm:prSet/>
      <dgm:spPr/>
      <dgm:t>
        <a:bodyPr/>
        <a:lstStyle/>
        <a:p>
          <a:endParaRPr lang="ru-RU"/>
        </a:p>
      </dgm:t>
    </dgm:pt>
    <dgm:pt modelId="{445613E1-24AF-4D36-835D-EFF124F6B399}" type="pres">
      <dgm:prSet presAssocID="{1F048991-CF62-43B4-A1EB-C446AD2A664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FB7586-3726-4C46-85A4-3CDFC0CCC187}" type="pres">
      <dgm:prSet presAssocID="{31F9F269-324A-462C-8FB0-0D9BC2D95FCC}" presName="root" presStyleCnt="0"/>
      <dgm:spPr/>
    </dgm:pt>
    <dgm:pt modelId="{7B46031F-51CF-4BB3-B088-72A9487B52EA}" type="pres">
      <dgm:prSet presAssocID="{31F9F269-324A-462C-8FB0-0D9BC2D95FCC}" presName="rootComposite" presStyleCnt="0"/>
      <dgm:spPr/>
    </dgm:pt>
    <dgm:pt modelId="{A1FF8EC1-0985-40B1-A14B-B3C186EFAFC8}" type="pres">
      <dgm:prSet presAssocID="{31F9F269-324A-462C-8FB0-0D9BC2D95FCC}" presName="rootText" presStyleLbl="node1" presStyleIdx="0" presStyleCnt="5" custScaleX="115346" custScaleY="184081" custLinFactNeighborX="-293" custLinFactNeighborY="-71779"/>
      <dgm:spPr/>
      <dgm:t>
        <a:bodyPr/>
        <a:lstStyle/>
        <a:p>
          <a:endParaRPr lang="ru-RU"/>
        </a:p>
      </dgm:t>
    </dgm:pt>
    <dgm:pt modelId="{F20CA25D-1C6F-4C52-B3F1-638D45FE03B3}" type="pres">
      <dgm:prSet presAssocID="{31F9F269-324A-462C-8FB0-0D9BC2D95FCC}" presName="rootConnector" presStyleLbl="node1" presStyleIdx="0" presStyleCnt="5"/>
      <dgm:spPr/>
      <dgm:t>
        <a:bodyPr/>
        <a:lstStyle/>
        <a:p>
          <a:endParaRPr lang="ru-RU"/>
        </a:p>
      </dgm:t>
    </dgm:pt>
    <dgm:pt modelId="{E5499007-240B-45D8-AD43-F330216B3D9D}" type="pres">
      <dgm:prSet presAssocID="{31F9F269-324A-462C-8FB0-0D9BC2D95FCC}" presName="childShape" presStyleCnt="0"/>
      <dgm:spPr/>
    </dgm:pt>
    <dgm:pt modelId="{874CA7B5-4721-455C-B083-773A82153D8F}" type="pres">
      <dgm:prSet presAssocID="{816849CB-4945-468F-8B83-0640F3C9066B}" presName="Name13" presStyleLbl="parChTrans1D2" presStyleIdx="0" presStyleCnt="8"/>
      <dgm:spPr/>
      <dgm:t>
        <a:bodyPr/>
        <a:lstStyle/>
        <a:p>
          <a:endParaRPr lang="ru-RU"/>
        </a:p>
      </dgm:t>
    </dgm:pt>
    <dgm:pt modelId="{877C2783-756C-41CB-802E-2F47FB3EC47D}" type="pres">
      <dgm:prSet presAssocID="{EA2481F5-EC70-4219-9924-9419754A93B7}" presName="childText" presStyleLbl="bgAcc1" presStyleIdx="0" presStyleCnt="8" custScaleX="143007" custScaleY="203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48BF1-4429-4D0D-804B-6580CEBDCE20}" type="pres">
      <dgm:prSet presAssocID="{0D5B418F-9981-4008-B43E-256707C387B5}" presName="root" presStyleCnt="0"/>
      <dgm:spPr/>
    </dgm:pt>
    <dgm:pt modelId="{149AD0DF-F9B5-4F0D-84C4-C0DB7F45FB20}" type="pres">
      <dgm:prSet presAssocID="{0D5B418F-9981-4008-B43E-256707C387B5}" presName="rootComposite" presStyleCnt="0"/>
      <dgm:spPr/>
    </dgm:pt>
    <dgm:pt modelId="{A5975903-2CB3-497F-A5CC-24A8B541CDA6}" type="pres">
      <dgm:prSet presAssocID="{0D5B418F-9981-4008-B43E-256707C387B5}" presName="rootText" presStyleLbl="node1" presStyleIdx="1" presStyleCnt="5"/>
      <dgm:spPr/>
      <dgm:t>
        <a:bodyPr/>
        <a:lstStyle/>
        <a:p>
          <a:endParaRPr lang="ru-RU"/>
        </a:p>
      </dgm:t>
    </dgm:pt>
    <dgm:pt modelId="{C830EF37-520E-4198-BA2F-5D4DD677DE11}" type="pres">
      <dgm:prSet presAssocID="{0D5B418F-9981-4008-B43E-256707C387B5}" presName="rootConnector" presStyleLbl="node1" presStyleIdx="1" presStyleCnt="5"/>
      <dgm:spPr/>
      <dgm:t>
        <a:bodyPr/>
        <a:lstStyle/>
        <a:p>
          <a:endParaRPr lang="ru-RU"/>
        </a:p>
      </dgm:t>
    </dgm:pt>
    <dgm:pt modelId="{25E69861-7623-4D03-9F1E-6C2311267F4E}" type="pres">
      <dgm:prSet presAssocID="{0D5B418F-9981-4008-B43E-256707C387B5}" presName="childShape" presStyleCnt="0"/>
      <dgm:spPr/>
    </dgm:pt>
    <dgm:pt modelId="{A4206BEB-BF6B-4C6B-9ABE-5B564CC2850D}" type="pres">
      <dgm:prSet presAssocID="{20BF1D3D-C5A1-4423-AC22-711B242C9164}" presName="Name13" presStyleLbl="parChTrans1D2" presStyleIdx="1" presStyleCnt="8"/>
      <dgm:spPr/>
      <dgm:t>
        <a:bodyPr/>
        <a:lstStyle/>
        <a:p>
          <a:endParaRPr lang="ru-RU"/>
        </a:p>
      </dgm:t>
    </dgm:pt>
    <dgm:pt modelId="{C7085163-6390-4DA1-A46F-9A5C8CB3937F}" type="pres">
      <dgm:prSet presAssocID="{44440D79-9A00-4957-94E3-3D62C25CCDD4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D2236-B0D2-4663-8E02-C7470F546FDA}" type="pres">
      <dgm:prSet presAssocID="{6FB5C45D-3022-4054-A0C5-136863A4B8A8}" presName="root" presStyleCnt="0"/>
      <dgm:spPr/>
    </dgm:pt>
    <dgm:pt modelId="{82F62A7A-AD2E-409D-861A-22C53F2AA6CB}" type="pres">
      <dgm:prSet presAssocID="{6FB5C45D-3022-4054-A0C5-136863A4B8A8}" presName="rootComposite" presStyleCnt="0"/>
      <dgm:spPr/>
    </dgm:pt>
    <dgm:pt modelId="{5744D7C6-82B8-4295-91B9-0D9BF77DBEE9}" type="pres">
      <dgm:prSet presAssocID="{6FB5C45D-3022-4054-A0C5-136863A4B8A8}" presName="rootText" presStyleLbl="node1" presStyleIdx="2" presStyleCnt="5" custScaleX="136944" custScaleY="210440" custLinFactNeighborX="-5743" custLinFactNeighborY="-66688"/>
      <dgm:spPr/>
      <dgm:t>
        <a:bodyPr/>
        <a:lstStyle/>
        <a:p>
          <a:endParaRPr lang="ru-RU"/>
        </a:p>
      </dgm:t>
    </dgm:pt>
    <dgm:pt modelId="{200F347B-772E-4F6C-B9A2-B73A0B0867A8}" type="pres">
      <dgm:prSet presAssocID="{6FB5C45D-3022-4054-A0C5-136863A4B8A8}" presName="rootConnector" presStyleLbl="node1" presStyleIdx="2" presStyleCnt="5"/>
      <dgm:spPr/>
      <dgm:t>
        <a:bodyPr/>
        <a:lstStyle/>
        <a:p>
          <a:endParaRPr lang="ru-RU"/>
        </a:p>
      </dgm:t>
    </dgm:pt>
    <dgm:pt modelId="{60327AEB-1336-4E80-AC58-2DF60AB28D6E}" type="pres">
      <dgm:prSet presAssocID="{6FB5C45D-3022-4054-A0C5-136863A4B8A8}" presName="childShape" presStyleCnt="0"/>
      <dgm:spPr/>
    </dgm:pt>
    <dgm:pt modelId="{6B7B2C85-1AF6-46FC-BDD5-FD3EC60DC00F}" type="pres">
      <dgm:prSet presAssocID="{074E4229-87D1-4A37-A290-DBAC1A7D0322}" presName="Name13" presStyleLbl="parChTrans1D2" presStyleIdx="2" presStyleCnt="8"/>
      <dgm:spPr/>
      <dgm:t>
        <a:bodyPr/>
        <a:lstStyle/>
        <a:p>
          <a:endParaRPr lang="ru-RU"/>
        </a:p>
      </dgm:t>
    </dgm:pt>
    <dgm:pt modelId="{A518EBD1-DBE0-4743-92A0-19FF8B111C48}" type="pres">
      <dgm:prSet presAssocID="{C843EF63-27FA-4C4B-96AA-8650E93BBC4A}" presName="childText" presStyleLbl="bgAcc1" presStyleIdx="2" presStyleCnt="8" custScaleX="171511" custScaleY="131152" custLinFactNeighborX="-3046" custLinFactNeighborY="-15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611DF-208B-462A-A949-069C1741F654}" type="pres">
      <dgm:prSet presAssocID="{48F7AB0E-E3E4-4761-963E-3485C3F6A55A}" presName="Name13" presStyleLbl="parChTrans1D2" presStyleIdx="3" presStyleCnt="8"/>
      <dgm:spPr/>
      <dgm:t>
        <a:bodyPr/>
        <a:lstStyle/>
        <a:p>
          <a:endParaRPr lang="ru-RU"/>
        </a:p>
      </dgm:t>
    </dgm:pt>
    <dgm:pt modelId="{79ED0CC5-1421-4578-A0E4-AEC812978E04}" type="pres">
      <dgm:prSet presAssocID="{DDA1B86C-7274-4E7C-864E-82DC553A789B}" presName="childText" presStyleLbl="bgAcc1" presStyleIdx="3" presStyleCnt="8" custScaleX="174419" custScaleY="226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59A68-ACB8-40F4-905D-6F90BE24F2D3}" type="pres">
      <dgm:prSet presAssocID="{AF846E8F-E8CB-48AB-9242-92B721E417E2}" presName="Name13" presStyleLbl="parChTrans1D2" presStyleIdx="4" presStyleCnt="8"/>
      <dgm:spPr/>
      <dgm:t>
        <a:bodyPr/>
        <a:lstStyle/>
        <a:p>
          <a:endParaRPr lang="ru-RU"/>
        </a:p>
      </dgm:t>
    </dgm:pt>
    <dgm:pt modelId="{B2D01E17-4185-44D9-AE5E-8004ACD4239A}" type="pres">
      <dgm:prSet presAssocID="{41B2DF37-FAEE-41EE-ABFF-B84B661A28EA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FB39A-598A-43AB-BDFD-49FF6547B97A}" type="pres">
      <dgm:prSet presAssocID="{74F7ABC1-A1AF-4199-8C8F-3A9A19C752B8}" presName="root" presStyleCnt="0"/>
      <dgm:spPr/>
    </dgm:pt>
    <dgm:pt modelId="{9B1450BE-7198-4E77-99BB-1824F7877597}" type="pres">
      <dgm:prSet presAssocID="{74F7ABC1-A1AF-4199-8C8F-3A9A19C752B8}" presName="rootComposite" presStyleCnt="0"/>
      <dgm:spPr/>
    </dgm:pt>
    <dgm:pt modelId="{1F90DF36-183D-4504-8126-43A39563D091}" type="pres">
      <dgm:prSet presAssocID="{74F7ABC1-A1AF-4199-8C8F-3A9A19C752B8}" presName="rootText" presStyleLbl="node1" presStyleIdx="3" presStyleCnt="5" custScaleY="201518" custLinFactNeighborX="-2484" custLinFactNeighborY="-22241"/>
      <dgm:spPr/>
      <dgm:t>
        <a:bodyPr/>
        <a:lstStyle/>
        <a:p>
          <a:endParaRPr lang="ru-RU"/>
        </a:p>
      </dgm:t>
    </dgm:pt>
    <dgm:pt modelId="{2274D885-5A08-4779-A902-25F80778FC31}" type="pres">
      <dgm:prSet presAssocID="{74F7ABC1-A1AF-4199-8C8F-3A9A19C752B8}" presName="rootConnector" presStyleLbl="node1" presStyleIdx="3" presStyleCnt="5"/>
      <dgm:spPr/>
      <dgm:t>
        <a:bodyPr/>
        <a:lstStyle/>
        <a:p>
          <a:endParaRPr lang="ru-RU"/>
        </a:p>
      </dgm:t>
    </dgm:pt>
    <dgm:pt modelId="{1B3423A7-7324-4049-8D6A-2AA22E6BE463}" type="pres">
      <dgm:prSet presAssocID="{74F7ABC1-A1AF-4199-8C8F-3A9A19C752B8}" presName="childShape" presStyleCnt="0"/>
      <dgm:spPr/>
    </dgm:pt>
    <dgm:pt modelId="{572805E7-C1F8-4FC8-A98A-803746522795}" type="pres">
      <dgm:prSet presAssocID="{F48E31B7-D4AC-4306-B6E6-D2D9273894D3}" presName="Name13" presStyleLbl="parChTrans1D2" presStyleIdx="5" presStyleCnt="8"/>
      <dgm:spPr/>
      <dgm:t>
        <a:bodyPr/>
        <a:lstStyle/>
        <a:p>
          <a:endParaRPr lang="ru-RU"/>
        </a:p>
      </dgm:t>
    </dgm:pt>
    <dgm:pt modelId="{B826C56E-2893-4D89-AC9E-08642B5F8B6D}" type="pres">
      <dgm:prSet presAssocID="{A8B0A3B5-B413-42E1-9DE9-6D1E3239268B}" presName="childText" presStyleLbl="bgAcc1" presStyleIdx="5" presStyleCnt="8" custScaleX="125399" custScaleY="345813" custLinFactNeighborX="2316" custLinFactNeighborY="-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486F9-659A-40B8-BC38-8A671B61365B}" type="pres">
      <dgm:prSet presAssocID="{2DC2A8EA-3B61-4DC8-AB53-09F9782D2A4A}" presName="Name13" presStyleLbl="parChTrans1D2" presStyleIdx="6" presStyleCnt="8"/>
      <dgm:spPr/>
      <dgm:t>
        <a:bodyPr/>
        <a:lstStyle/>
        <a:p>
          <a:endParaRPr lang="ru-RU"/>
        </a:p>
      </dgm:t>
    </dgm:pt>
    <dgm:pt modelId="{F656D68C-DFDD-4384-90A6-45D8AE389692}" type="pres">
      <dgm:prSet presAssocID="{AC5A4633-2C11-4AEF-9D4D-F9E5E1EE90E2}" presName="childText" presStyleLbl="bgAcc1" presStyleIdx="6" presStyleCnt="8" custScaleX="145056" custScaleY="194068" custLinFactNeighborX="18117" custLinFactNeighborY="27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8E14B-67D5-47B5-985A-3D4BFA53EF0A}" type="pres">
      <dgm:prSet presAssocID="{54A1FFA3-B1EB-4EB5-9E48-242316C0BB61}" presName="root" presStyleCnt="0"/>
      <dgm:spPr/>
    </dgm:pt>
    <dgm:pt modelId="{23558E5D-C091-44B8-932E-A32EDEB8E078}" type="pres">
      <dgm:prSet presAssocID="{54A1FFA3-B1EB-4EB5-9E48-242316C0BB61}" presName="rootComposite" presStyleCnt="0"/>
      <dgm:spPr/>
    </dgm:pt>
    <dgm:pt modelId="{11F83AC0-BDD3-4C7D-B740-BEF845CD0443}" type="pres">
      <dgm:prSet presAssocID="{54A1FFA3-B1EB-4EB5-9E48-242316C0BB61}" presName="rootText" presStyleLbl="node1" presStyleIdx="4" presStyleCnt="5" custScaleY="176914" custLinFactNeighborX="-37" custLinFactNeighborY="-22241"/>
      <dgm:spPr/>
      <dgm:t>
        <a:bodyPr/>
        <a:lstStyle/>
        <a:p>
          <a:endParaRPr lang="ru-RU"/>
        </a:p>
      </dgm:t>
    </dgm:pt>
    <dgm:pt modelId="{04E6DBB3-A461-40A0-BA33-48733FA7E2B1}" type="pres">
      <dgm:prSet presAssocID="{54A1FFA3-B1EB-4EB5-9E48-242316C0BB61}" presName="rootConnector" presStyleLbl="node1" presStyleIdx="4" presStyleCnt="5"/>
      <dgm:spPr/>
      <dgm:t>
        <a:bodyPr/>
        <a:lstStyle/>
        <a:p>
          <a:endParaRPr lang="ru-RU"/>
        </a:p>
      </dgm:t>
    </dgm:pt>
    <dgm:pt modelId="{51446782-2766-40BA-A4AA-A742EDD917FD}" type="pres">
      <dgm:prSet presAssocID="{54A1FFA3-B1EB-4EB5-9E48-242316C0BB61}" presName="childShape" presStyleCnt="0"/>
      <dgm:spPr/>
    </dgm:pt>
    <dgm:pt modelId="{5431519C-15B4-4756-8BF5-793A720BA41A}" type="pres">
      <dgm:prSet presAssocID="{4165A631-E84F-4497-B9EC-7B3318B80426}" presName="Name13" presStyleLbl="parChTrans1D2" presStyleIdx="7" presStyleCnt="8"/>
      <dgm:spPr/>
      <dgm:t>
        <a:bodyPr/>
        <a:lstStyle/>
        <a:p>
          <a:endParaRPr lang="ru-RU"/>
        </a:p>
      </dgm:t>
    </dgm:pt>
    <dgm:pt modelId="{CDDCC4B5-B280-4038-A840-55C0DB9FDD60}" type="pres">
      <dgm:prSet presAssocID="{848EB611-9739-4FAE-B9D1-1C54F933DB7F}" presName="childText" presStyleLbl="bgAcc1" presStyleIdx="7" presStyleCnt="8" custScaleX="114013" custScaleY="180263" custLinFactNeighborX="-2231" custLinFactNeighborY="19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189C1E-824A-4DD6-BB16-7A544909A20A}" srcId="{6FB5C45D-3022-4054-A0C5-136863A4B8A8}" destId="{C843EF63-27FA-4C4B-96AA-8650E93BBC4A}" srcOrd="0" destOrd="0" parTransId="{074E4229-87D1-4A37-A290-DBAC1A7D0322}" sibTransId="{B4F91A72-1336-421A-BBE2-E4BADDDCCFF2}"/>
    <dgm:cxn modelId="{B9FB0F07-5F61-433B-9FA7-7FF353ADDCC2}" srcId="{0D5B418F-9981-4008-B43E-256707C387B5}" destId="{44440D79-9A00-4957-94E3-3D62C25CCDD4}" srcOrd="0" destOrd="0" parTransId="{20BF1D3D-C5A1-4423-AC22-711B242C9164}" sibTransId="{6C28FE2A-D09F-40F6-BEDF-92769F7FE472}"/>
    <dgm:cxn modelId="{EF289198-382C-41C3-A23C-DFC34B7650B2}" type="presOf" srcId="{74F7ABC1-A1AF-4199-8C8F-3A9A19C752B8}" destId="{2274D885-5A08-4779-A902-25F80778FC31}" srcOrd="1" destOrd="0" presId="urn:microsoft.com/office/officeart/2005/8/layout/hierarchy3"/>
    <dgm:cxn modelId="{445E1367-ADB1-46FF-BB9A-B06DC5246D29}" type="presOf" srcId="{44440D79-9A00-4957-94E3-3D62C25CCDD4}" destId="{C7085163-6390-4DA1-A46F-9A5C8CB3937F}" srcOrd="0" destOrd="0" presId="urn:microsoft.com/office/officeart/2005/8/layout/hierarchy3"/>
    <dgm:cxn modelId="{245FC0BA-F095-44B7-B055-ECB24D241312}" type="presOf" srcId="{0D5B418F-9981-4008-B43E-256707C387B5}" destId="{A5975903-2CB3-497F-A5CC-24A8B541CDA6}" srcOrd="0" destOrd="0" presId="urn:microsoft.com/office/officeart/2005/8/layout/hierarchy3"/>
    <dgm:cxn modelId="{B8AE21CE-147D-490A-A8BC-A9730250EE2C}" srcId="{6FB5C45D-3022-4054-A0C5-136863A4B8A8}" destId="{DDA1B86C-7274-4E7C-864E-82DC553A789B}" srcOrd="1" destOrd="0" parTransId="{48F7AB0E-E3E4-4761-963E-3485C3F6A55A}" sibTransId="{6C08D5E4-680B-4DBB-A605-6B936D97BCC0}"/>
    <dgm:cxn modelId="{AB0CC046-BD91-4163-B0B0-78914448FDCC}" type="presOf" srcId="{848EB611-9739-4FAE-B9D1-1C54F933DB7F}" destId="{CDDCC4B5-B280-4038-A840-55C0DB9FDD60}" srcOrd="0" destOrd="0" presId="urn:microsoft.com/office/officeart/2005/8/layout/hierarchy3"/>
    <dgm:cxn modelId="{88AB8A69-EF90-44A7-AEF3-97AD6F3F58CD}" type="presOf" srcId="{31F9F269-324A-462C-8FB0-0D9BC2D95FCC}" destId="{F20CA25D-1C6F-4C52-B3F1-638D45FE03B3}" srcOrd="1" destOrd="0" presId="urn:microsoft.com/office/officeart/2005/8/layout/hierarchy3"/>
    <dgm:cxn modelId="{5CB71368-62DE-437A-87A6-605D3BF45EEE}" type="presOf" srcId="{31F9F269-324A-462C-8FB0-0D9BC2D95FCC}" destId="{A1FF8EC1-0985-40B1-A14B-B3C186EFAFC8}" srcOrd="0" destOrd="0" presId="urn:microsoft.com/office/officeart/2005/8/layout/hierarchy3"/>
    <dgm:cxn modelId="{778B2013-9C8D-4DEC-AF4C-7BA5672B464F}" type="presOf" srcId="{AF846E8F-E8CB-48AB-9242-92B721E417E2}" destId="{8E259A68-ACB8-40F4-905D-6F90BE24F2D3}" srcOrd="0" destOrd="0" presId="urn:microsoft.com/office/officeart/2005/8/layout/hierarchy3"/>
    <dgm:cxn modelId="{0D56B71D-DEBC-4B06-9D88-7CEEFA1B59E0}" type="presOf" srcId="{A8B0A3B5-B413-42E1-9DE9-6D1E3239268B}" destId="{B826C56E-2893-4D89-AC9E-08642B5F8B6D}" srcOrd="0" destOrd="0" presId="urn:microsoft.com/office/officeart/2005/8/layout/hierarchy3"/>
    <dgm:cxn modelId="{15072CD0-474B-4C32-9092-59A3F61296B6}" type="presOf" srcId="{EA2481F5-EC70-4219-9924-9419754A93B7}" destId="{877C2783-756C-41CB-802E-2F47FB3EC47D}" srcOrd="0" destOrd="0" presId="urn:microsoft.com/office/officeart/2005/8/layout/hierarchy3"/>
    <dgm:cxn modelId="{C0C71A96-F429-42D6-BB1D-BE9714856A24}" type="presOf" srcId="{74F7ABC1-A1AF-4199-8C8F-3A9A19C752B8}" destId="{1F90DF36-183D-4504-8126-43A39563D091}" srcOrd="0" destOrd="0" presId="urn:microsoft.com/office/officeart/2005/8/layout/hierarchy3"/>
    <dgm:cxn modelId="{8C93835B-D83E-4B6A-8072-4C1BC2B072E1}" srcId="{1F048991-CF62-43B4-A1EB-C446AD2A6647}" destId="{6FB5C45D-3022-4054-A0C5-136863A4B8A8}" srcOrd="2" destOrd="0" parTransId="{413143D9-28F5-45FB-89DC-E7330E56EFA8}" sibTransId="{77D52845-D4B7-4EB2-AA8B-1D5FE682BC41}"/>
    <dgm:cxn modelId="{0E283EBB-AC61-4787-998B-61BA48206F80}" type="presOf" srcId="{816849CB-4945-468F-8B83-0640F3C9066B}" destId="{874CA7B5-4721-455C-B083-773A82153D8F}" srcOrd="0" destOrd="0" presId="urn:microsoft.com/office/officeart/2005/8/layout/hierarchy3"/>
    <dgm:cxn modelId="{8FB8224D-5C46-4BBD-8BD5-EDB8160A1F11}" type="presOf" srcId="{F48E31B7-D4AC-4306-B6E6-D2D9273894D3}" destId="{572805E7-C1F8-4FC8-A98A-803746522795}" srcOrd="0" destOrd="0" presId="urn:microsoft.com/office/officeart/2005/8/layout/hierarchy3"/>
    <dgm:cxn modelId="{4063E211-3744-4E93-ACF2-E5C4389A1FDF}" type="presOf" srcId="{4165A631-E84F-4497-B9EC-7B3318B80426}" destId="{5431519C-15B4-4756-8BF5-793A720BA41A}" srcOrd="0" destOrd="0" presId="urn:microsoft.com/office/officeart/2005/8/layout/hierarchy3"/>
    <dgm:cxn modelId="{5BA8DAB5-8518-4E51-A786-F42170A953D0}" type="presOf" srcId="{2DC2A8EA-3B61-4DC8-AB53-09F9782D2A4A}" destId="{AAE486F9-659A-40B8-BC38-8A671B61365B}" srcOrd="0" destOrd="0" presId="urn:microsoft.com/office/officeart/2005/8/layout/hierarchy3"/>
    <dgm:cxn modelId="{60D445BA-D6C0-4B71-B9F3-45007F87BC1C}" srcId="{1F048991-CF62-43B4-A1EB-C446AD2A6647}" destId="{31F9F269-324A-462C-8FB0-0D9BC2D95FCC}" srcOrd="0" destOrd="0" parTransId="{7C844E1A-8F4A-447F-96DB-3B5D6B6428AC}" sibTransId="{70CAB4D5-617B-4065-908E-BA82BA6ED51F}"/>
    <dgm:cxn modelId="{2123C317-D759-4E90-8047-253F293D0BEC}" type="presOf" srcId="{DDA1B86C-7274-4E7C-864E-82DC553A789B}" destId="{79ED0CC5-1421-4578-A0E4-AEC812978E04}" srcOrd="0" destOrd="0" presId="urn:microsoft.com/office/officeart/2005/8/layout/hierarchy3"/>
    <dgm:cxn modelId="{651B9B61-F95F-4F2F-8047-51E5C6B24FB3}" srcId="{54A1FFA3-B1EB-4EB5-9E48-242316C0BB61}" destId="{848EB611-9739-4FAE-B9D1-1C54F933DB7F}" srcOrd="0" destOrd="0" parTransId="{4165A631-E84F-4497-B9EC-7B3318B80426}" sibTransId="{941F3B42-B651-48B6-98A1-22E2E8D232C6}"/>
    <dgm:cxn modelId="{819A605F-D050-423B-8781-2E5E589F012C}" type="presOf" srcId="{C843EF63-27FA-4C4B-96AA-8650E93BBC4A}" destId="{A518EBD1-DBE0-4743-92A0-19FF8B111C48}" srcOrd="0" destOrd="0" presId="urn:microsoft.com/office/officeart/2005/8/layout/hierarchy3"/>
    <dgm:cxn modelId="{AB801C69-39E4-4627-8FFE-4850AD34CAC0}" srcId="{1F048991-CF62-43B4-A1EB-C446AD2A6647}" destId="{74F7ABC1-A1AF-4199-8C8F-3A9A19C752B8}" srcOrd="3" destOrd="0" parTransId="{FA2ECDA1-6998-4EA5-8A60-E10AD4BD89E3}" sibTransId="{74FA9CB5-B2A6-4716-B262-6B587C2C0343}"/>
    <dgm:cxn modelId="{3F0AB837-7017-49CF-ABFD-930109C7ED05}" type="presOf" srcId="{6FB5C45D-3022-4054-A0C5-136863A4B8A8}" destId="{200F347B-772E-4F6C-B9A2-B73A0B0867A8}" srcOrd="1" destOrd="0" presId="urn:microsoft.com/office/officeart/2005/8/layout/hierarchy3"/>
    <dgm:cxn modelId="{9917FE4E-4952-491F-B974-AD16ADA763F5}" srcId="{1F048991-CF62-43B4-A1EB-C446AD2A6647}" destId="{54A1FFA3-B1EB-4EB5-9E48-242316C0BB61}" srcOrd="4" destOrd="0" parTransId="{44CFFC64-3EAF-43FB-836E-4DB5C12E792B}" sibTransId="{38283ADE-7200-4BCE-9AAD-57D52F72FAF9}"/>
    <dgm:cxn modelId="{9E38A902-C397-4688-B4FD-1265613502B8}" type="presOf" srcId="{48F7AB0E-E3E4-4761-963E-3485C3F6A55A}" destId="{F2E611DF-208B-462A-A949-069C1741F654}" srcOrd="0" destOrd="0" presId="urn:microsoft.com/office/officeart/2005/8/layout/hierarchy3"/>
    <dgm:cxn modelId="{39899143-681D-4BA9-B7CF-213701E0DF51}" type="presOf" srcId="{0D5B418F-9981-4008-B43E-256707C387B5}" destId="{C830EF37-520E-4198-BA2F-5D4DD677DE11}" srcOrd="1" destOrd="0" presId="urn:microsoft.com/office/officeart/2005/8/layout/hierarchy3"/>
    <dgm:cxn modelId="{F78B1580-0329-4505-B13B-0CE34BDBB866}" type="presOf" srcId="{074E4229-87D1-4A37-A290-DBAC1A7D0322}" destId="{6B7B2C85-1AF6-46FC-BDD5-FD3EC60DC00F}" srcOrd="0" destOrd="0" presId="urn:microsoft.com/office/officeart/2005/8/layout/hierarchy3"/>
    <dgm:cxn modelId="{650CF648-B6D4-4993-BB56-891DF645D5D7}" type="presOf" srcId="{41B2DF37-FAEE-41EE-ABFF-B84B661A28EA}" destId="{B2D01E17-4185-44D9-AE5E-8004ACD4239A}" srcOrd="0" destOrd="0" presId="urn:microsoft.com/office/officeart/2005/8/layout/hierarchy3"/>
    <dgm:cxn modelId="{D669C4AF-D0CF-481D-99F7-488F16E136DE}" type="presOf" srcId="{54A1FFA3-B1EB-4EB5-9E48-242316C0BB61}" destId="{04E6DBB3-A461-40A0-BA33-48733FA7E2B1}" srcOrd="1" destOrd="0" presId="urn:microsoft.com/office/officeart/2005/8/layout/hierarchy3"/>
    <dgm:cxn modelId="{F739D478-1DFD-4C68-BC8F-6759A64B4D55}" type="presOf" srcId="{54A1FFA3-B1EB-4EB5-9E48-242316C0BB61}" destId="{11F83AC0-BDD3-4C7D-B740-BEF845CD0443}" srcOrd="0" destOrd="0" presId="urn:microsoft.com/office/officeart/2005/8/layout/hierarchy3"/>
    <dgm:cxn modelId="{4A0F41A3-5C80-4FFD-B43F-AFCAB47C4DD3}" srcId="{74F7ABC1-A1AF-4199-8C8F-3A9A19C752B8}" destId="{AC5A4633-2C11-4AEF-9D4D-F9E5E1EE90E2}" srcOrd="1" destOrd="0" parTransId="{2DC2A8EA-3B61-4DC8-AB53-09F9782D2A4A}" sibTransId="{2E4EF847-DC66-41AE-831A-5B259E692F44}"/>
    <dgm:cxn modelId="{977B40C3-CDF5-4E10-8E16-187789FCC4B0}" srcId="{1F048991-CF62-43B4-A1EB-C446AD2A6647}" destId="{0D5B418F-9981-4008-B43E-256707C387B5}" srcOrd="1" destOrd="0" parTransId="{9BB1C199-5651-4C65-98CB-4F1127568A5B}" sibTransId="{62DC1B59-161E-4475-9267-2013360E02F9}"/>
    <dgm:cxn modelId="{22EDF88F-62A7-47E2-BA0A-8E38FA04F3BB}" type="presOf" srcId="{1F048991-CF62-43B4-A1EB-C446AD2A6647}" destId="{445613E1-24AF-4D36-835D-EFF124F6B399}" srcOrd="0" destOrd="0" presId="urn:microsoft.com/office/officeart/2005/8/layout/hierarchy3"/>
    <dgm:cxn modelId="{55F26C62-9F90-419D-A610-5575BAC61F7C}" srcId="{74F7ABC1-A1AF-4199-8C8F-3A9A19C752B8}" destId="{A8B0A3B5-B413-42E1-9DE9-6D1E3239268B}" srcOrd="0" destOrd="0" parTransId="{F48E31B7-D4AC-4306-B6E6-D2D9273894D3}" sibTransId="{D015839F-DDDF-47EB-9B33-29C148DE1D8F}"/>
    <dgm:cxn modelId="{1EFEC2D1-81A5-4D44-A5D9-E9B9B9C54616}" type="presOf" srcId="{6FB5C45D-3022-4054-A0C5-136863A4B8A8}" destId="{5744D7C6-82B8-4295-91B9-0D9BF77DBEE9}" srcOrd="0" destOrd="0" presId="urn:microsoft.com/office/officeart/2005/8/layout/hierarchy3"/>
    <dgm:cxn modelId="{C53E83FA-891D-4EE7-B5ED-9F5E039083B5}" type="presOf" srcId="{AC5A4633-2C11-4AEF-9D4D-F9E5E1EE90E2}" destId="{F656D68C-DFDD-4384-90A6-45D8AE389692}" srcOrd="0" destOrd="0" presId="urn:microsoft.com/office/officeart/2005/8/layout/hierarchy3"/>
    <dgm:cxn modelId="{EAFCEC3D-37B8-41AC-A1B7-DCCA66F6B64B}" srcId="{31F9F269-324A-462C-8FB0-0D9BC2D95FCC}" destId="{EA2481F5-EC70-4219-9924-9419754A93B7}" srcOrd="0" destOrd="0" parTransId="{816849CB-4945-468F-8B83-0640F3C9066B}" sibTransId="{BFC86549-D3C1-4AE3-84FD-FC6EFE73A5BF}"/>
    <dgm:cxn modelId="{A5CED812-2148-4B88-AE34-9C07932051C9}" srcId="{6FB5C45D-3022-4054-A0C5-136863A4B8A8}" destId="{41B2DF37-FAEE-41EE-ABFF-B84B661A28EA}" srcOrd="2" destOrd="0" parTransId="{AF846E8F-E8CB-48AB-9242-92B721E417E2}" sibTransId="{A18CE293-1F72-491A-9684-C8A4C888E4E7}"/>
    <dgm:cxn modelId="{750AD73F-EDF5-416E-B5A8-B60B4427AEA6}" type="presOf" srcId="{20BF1D3D-C5A1-4423-AC22-711B242C9164}" destId="{A4206BEB-BF6B-4C6B-9ABE-5B564CC2850D}" srcOrd="0" destOrd="0" presId="urn:microsoft.com/office/officeart/2005/8/layout/hierarchy3"/>
    <dgm:cxn modelId="{A937FA72-657C-4E81-88FE-DDFE2D75FB61}" type="presParOf" srcId="{445613E1-24AF-4D36-835D-EFF124F6B399}" destId="{98FB7586-3726-4C46-85A4-3CDFC0CCC187}" srcOrd="0" destOrd="0" presId="urn:microsoft.com/office/officeart/2005/8/layout/hierarchy3"/>
    <dgm:cxn modelId="{5BD5039B-8949-4F4E-9576-9F9C073853C7}" type="presParOf" srcId="{98FB7586-3726-4C46-85A4-3CDFC0CCC187}" destId="{7B46031F-51CF-4BB3-B088-72A9487B52EA}" srcOrd="0" destOrd="0" presId="urn:microsoft.com/office/officeart/2005/8/layout/hierarchy3"/>
    <dgm:cxn modelId="{7BEE6221-2168-43C0-BEDB-52011EB3C95A}" type="presParOf" srcId="{7B46031F-51CF-4BB3-B088-72A9487B52EA}" destId="{A1FF8EC1-0985-40B1-A14B-B3C186EFAFC8}" srcOrd="0" destOrd="0" presId="urn:microsoft.com/office/officeart/2005/8/layout/hierarchy3"/>
    <dgm:cxn modelId="{1F0D65F4-2631-45E5-A9C1-DAB630AF9C27}" type="presParOf" srcId="{7B46031F-51CF-4BB3-B088-72A9487B52EA}" destId="{F20CA25D-1C6F-4C52-B3F1-638D45FE03B3}" srcOrd="1" destOrd="0" presId="urn:microsoft.com/office/officeart/2005/8/layout/hierarchy3"/>
    <dgm:cxn modelId="{72AF41DF-AB0B-450F-A34A-4A10A46890F4}" type="presParOf" srcId="{98FB7586-3726-4C46-85A4-3CDFC0CCC187}" destId="{E5499007-240B-45D8-AD43-F330216B3D9D}" srcOrd="1" destOrd="0" presId="urn:microsoft.com/office/officeart/2005/8/layout/hierarchy3"/>
    <dgm:cxn modelId="{5CB9B6AE-9D8B-4F13-9BEF-6D697A3678E7}" type="presParOf" srcId="{E5499007-240B-45D8-AD43-F330216B3D9D}" destId="{874CA7B5-4721-455C-B083-773A82153D8F}" srcOrd="0" destOrd="0" presId="urn:microsoft.com/office/officeart/2005/8/layout/hierarchy3"/>
    <dgm:cxn modelId="{56DC6713-80C9-44CD-9E1A-366D97D990E4}" type="presParOf" srcId="{E5499007-240B-45D8-AD43-F330216B3D9D}" destId="{877C2783-756C-41CB-802E-2F47FB3EC47D}" srcOrd="1" destOrd="0" presId="urn:microsoft.com/office/officeart/2005/8/layout/hierarchy3"/>
    <dgm:cxn modelId="{311D10CB-8D15-455C-AF2A-F140A1CFB110}" type="presParOf" srcId="{445613E1-24AF-4D36-835D-EFF124F6B399}" destId="{87048BF1-4429-4D0D-804B-6580CEBDCE20}" srcOrd="1" destOrd="0" presId="urn:microsoft.com/office/officeart/2005/8/layout/hierarchy3"/>
    <dgm:cxn modelId="{54E27B42-16F9-46A7-869A-B8AF82FB8483}" type="presParOf" srcId="{87048BF1-4429-4D0D-804B-6580CEBDCE20}" destId="{149AD0DF-F9B5-4F0D-84C4-C0DB7F45FB20}" srcOrd="0" destOrd="0" presId="urn:microsoft.com/office/officeart/2005/8/layout/hierarchy3"/>
    <dgm:cxn modelId="{ED67ABDC-B66E-4DAF-BA23-D37D290D0767}" type="presParOf" srcId="{149AD0DF-F9B5-4F0D-84C4-C0DB7F45FB20}" destId="{A5975903-2CB3-497F-A5CC-24A8B541CDA6}" srcOrd="0" destOrd="0" presId="urn:microsoft.com/office/officeart/2005/8/layout/hierarchy3"/>
    <dgm:cxn modelId="{19F5C6D5-6620-4AF8-BAE0-B9EB8BAFD156}" type="presParOf" srcId="{149AD0DF-F9B5-4F0D-84C4-C0DB7F45FB20}" destId="{C830EF37-520E-4198-BA2F-5D4DD677DE11}" srcOrd="1" destOrd="0" presId="urn:microsoft.com/office/officeart/2005/8/layout/hierarchy3"/>
    <dgm:cxn modelId="{99B6262A-DF15-4E21-86F1-A8C882B37B00}" type="presParOf" srcId="{87048BF1-4429-4D0D-804B-6580CEBDCE20}" destId="{25E69861-7623-4D03-9F1E-6C2311267F4E}" srcOrd="1" destOrd="0" presId="urn:microsoft.com/office/officeart/2005/8/layout/hierarchy3"/>
    <dgm:cxn modelId="{C984C497-37F3-430C-9205-F59F97DC1C4B}" type="presParOf" srcId="{25E69861-7623-4D03-9F1E-6C2311267F4E}" destId="{A4206BEB-BF6B-4C6B-9ABE-5B564CC2850D}" srcOrd="0" destOrd="0" presId="urn:microsoft.com/office/officeart/2005/8/layout/hierarchy3"/>
    <dgm:cxn modelId="{27DCBA36-3A58-493C-AD62-6F34FC8D1AE4}" type="presParOf" srcId="{25E69861-7623-4D03-9F1E-6C2311267F4E}" destId="{C7085163-6390-4DA1-A46F-9A5C8CB3937F}" srcOrd="1" destOrd="0" presId="urn:microsoft.com/office/officeart/2005/8/layout/hierarchy3"/>
    <dgm:cxn modelId="{3B3BB7BB-4A7B-48A7-AB03-1A40741520CB}" type="presParOf" srcId="{445613E1-24AF-4D36-835D-EFF124F6B399}" destId="{E18D2236-B0D2-4663-8E02-C7470F546FDA}" srcOrd="2" destOrd="0" presId="urn:microsoft.com/office/officeart/2005/8/layout/hierarchy3"/>
    <dgm:cxn modelId="{F55EEED8-6C8E-401F-B73B-8A551830A9AC}" type="presParOf" srcId="{E18D2236-B0D2-4663-8E02-C7470F546FDA}" destId="{82F62A7A-AD2E-409D-861A-22C53F2AA6CB}" srcOrd="0" destOrd="0" presId="urn:microsoft.com/office/officeart/2005/8/layout/hierarchy3"/>
    <dgm:cxn modelId="{7D914E8B-D383-4CE0-A40E-D51FAF31C552}" type="presParOf" srcId="{82F62A7A-AD2E-409D-861A-22C53F2AA6CB}" destId="{5744D7C6-82B8-4295-91B9-0D9BF77DBEE9}" srcOrd="0" destOrd="0" presId="urn:microsoft.com/office/officeart/2005/8/layout/hierarchy3"/>
    <dgm:cxn modelId="{61D03B67-772C-4AAD-98AF-8517FF096177}" type="presParOf" srcId="{82F62A7A-AD2E-409D-861A-22C53F2AA6CB}" destId="{200F347B-772E-4F6C-B9A2-B73A0B0867A8}" srcOrd="1" destOrd="0" presId="urn:microsoft.com/office/officeart/2005/8/layout/hierarchy3"/>
    <dgm:cxn modelId="{A1321FAB-28C0-4076-B00E-68BD8BD7874C}" type="presParOf" srcId="{E18D2236-B0D2-4663-8E02-C7470F546FDA}" destId="{60327AEB-1336-4E80-AC58-2DF60AB28D6E}" srcOrd="1" destOrd="0" presId="urn:microsoft.com/office/officeart/2005/8/layout/hierarchy3"/>
    <dgm:cxn modelId="{109ED7A2-9F71-4A7F-BBB4-F3A219B9C43A}" type="presParOf" srcId="{60327AEB-1336-4E80-AC58-2DF60AB28D6E}" destId="{6B7B2C85-1AF6-46FC-BDD5-FD3EC60DC00F}" srcOrd="0" destOrd="0" presId="urn:microsoft.com/office/officeart/2005/8/layout/hierarchy3"/>
    <dgm:cxn modelId="{9BE00B67-AADC-4F9F-B8D9-B70C9A24C913}" type="presParOf" srcId="{60327AEB-1336-4E80-AC58-2DF60AB28D6E}" destId="{A518EBD1-DBE0-4743-92A0-19FF8B111C48}" srcOrd="1" destOrd="0" presId="urn:microsoft.com/office/officeart/2005/8/layout/hierarchy3"/>
    <dgm:cxn modelId="{B65308FC-BC0E-46D8-830C-388D22165C4A}" type="presParOf" srcId="{60327AEB-1336-4E80-AC58-2DF60AB28D6E}" destId="{F2E611DF-208B-462A-A949-069C1741F654}" srcOrd="2" destOrd="0" presId="urn:microsoft.com/office/officeart/2005/8/layout/hierarchy3"/>
    <dgm:cxn modelId="{DCABDF6B-39FA-41AF-B8CA-2BB9FCA04D60}" type="presParOf" srcId="{60327AEB-1336-4E80-AC58-2DF60AB28D6E}" destId="{79ED0CC5-1421-4578-A0E4-AEC812978E04}" srcOrd="3" destOrd="0" presId="urn:microsoft.com/office/officeart/2005/8/layout/hierarchy3"/>
    <dgm:cxn modelId="{D7F6BCE6-54AD-40A1-9F14-A2B0687C795E}" type="presParOf" srcId="{60327AEB-1336-4E80-AC58-2DF60AB28D6E}" destId="{8E259A68-ACB8-40F4-905D-6F90BE24F2D3}" srcOrd="4" destOrd="0" presId="urn:microsoft.com/office/officeart/2005/8/layout/hierarchy3"/>
    <dgm:cxn modelId="{AC7A5EBE-62A4-4C90-BD79-E29B4EF1193E}" type="presParOf" srcId="{60327AEB-1336-4E80-AC58-2DF60AB28D6E}" destId="{B2D01E17-4185-44D9-AE5E-8004ACD4239A}" srcOrd="5" destOrd="0" presId="urn:microsoft.com/office/officeart/2005/8/layout/hierarchy3"/>
    <dgm:cxn modelId="{18D5B41E-0405-487E-BFCE-33AA61EA9BDE}" type="presParOf" srcId="{445613E1-24AF-4D36-835D-EFF124F6B399}" destId="{672FB39A-598A-43AB-BDFD-49FF6547B97A}" srcOrd="3" destOrd="0" presId="urn:microsoft.com/office/officeart/2005/8/layout/hierarchy3"/>
    <dgm:cxn modelId="{A948C17B-E42C-4805-B371-D552FC93BFC7}" type="presParOf" srcId="{672FB39A-598A-43AB-BDFD-49FF6547B97A}" destId="{9B1450BE-7198-4E77-99BB-1824F7877597}" srcOrd="0" destOrd="0" presId="urn:microsoft.com/office/officeart/2005/8/layout/hierarchy3"/>
    <dgm:cxn modelId="{8E93DE08-6F0B-4F58-8A4F-697918A6A5F0}" type="presParOf" srcId="{9B1450BE-7198-4E77-99BB-1824F7877597}" destId="{1F90DF36-183D-4504-8126-43A39563D091}" srcOrd="0" destOrd="0" presId="urn:microsoft.com/office/officeart/2005/8/layout/hierarchy3"/>
    <dgm:cxn modelId="{027C9532-3A79-4EA7-A845-F2D41D4F6B6E}" type="presParOf" srcId="{9B1450BE-7198-4E77-99BB-1824F7877597}" destId="{2274D885-5A08-4779-A902-25F80778FC31}" srcOrd="1" destOrd="0" presId="urn:microsoft.com/office/officeart/2005/8/layout/hierarchy3"/>
    <dgm:cxn modelId="{2407C6A3-5057-483E-8F43-6E4B95C66789}" type="presParOf" srcId="{672FB39A-598A-43AB-BDFD-49FF6547B97A}" destId="{1B3423A7-7324-4049-8D6A-2AA22E6BE463}" srcOrd="1" destOrd="0" presId="urn:microsoft.com/office/officeart/2005/8/layout/hierarchy3"/>
    <dgm:cxn modelId="{5F96C944-522A-45FA-ADDD-2CD3CBEFF2C3}" type="presParOf" srcId="{1B3423A7-7324-4049-8D6A-2AA22E6BE463}" destId="{572805E7-C1F8-4FC8-A98A-803746522795}" srcOrd="0" destOrd="0" presId="urn:microsoft.com/office/officeart/2005/8/layout/hierarchy3"/>
    <dgm:cxn modelId="{7F3CD984-C298-4E11-BF5A-B7368BE5C0D6}" type="presParOf" srcId="{1B3423A7-7324-4049-8D6A-2AA22E6BE463}" destId="{B826C56E-2893-4D89-AC9E-08642B5F8B6D}" srcOrd="1" destOrd="0" presId="urn:microsoft.com/office/officeart/2005/8/layout/hierarchy3"/>
    <dgm:cxn modelId="{EE5C1528-A3E9-45AA-8E3B-F58F18829380}" type="presParOf" srcId="{1B3423A7-7324-4049-8D6A-2AA22E6BE463}" destId="{AAE486F9-659A-40B8-BC38-8A671B61365B}" srcOrd="2" destOrd="0" presId="urn:microsoft.com/office/officeart/2005/8/layout/hierarchy3"/>
    <dgm:cxn modelId="{F7B4A794-129C-4FAC-BC7D-7D8A8A2864F4}" type="presParOf" srcId="{1B3423A7-7324-4049-8D6A-2AA22E6BE463}" destId="{F656D68C-DFDD-4384-90A6-45D8AE389692}" srcOrd="3" destOrd="0" presId="urn:microsoft.com/office/officeart/2005/8/layout/hierarchy3"/>
    <dgm:cxn modelId="{C4C3A697-C0F1-4E4C-B2D2-FE69DBF10BC4}" type="presParOf" srcId="{445613E1-24AF-4D36-835D-EFF124F6B399}" destId="{80C8E14B-67D5-47B5-985A-3D4BFA53EF0A}" srcOrd="4" destOrd="0" presId="urn:microsoft.com/office/officeart/2005/8/layout/hierarchy3"/>
    <dgm:cxn modelId="{E517435A-C513-4BA2-A9EC-AA1C707EA4E9}" type="presParOf" srcId="{80C8E14B-67D5-47B5-985A-3D4BFA53EF0A}" destId="{23558E5D-C091-44B8-932E-A32EDEB8E078}" srcOrd="0" destOrd="0" presId="urn:microsoft.com/office/officeart/2005/8/layout/hierarchy3"/>
    <dgm:cxn modelId="{9C14FCE2-DBED-441C-A73D-AA715EF807B2}" type="presParOf" srcId="{23558E5D-C091-44B8-932E-A32EDEB8E078}" destId="{11F83AC0-BDD3-4C7D-B740-BEF845CD0443}" srcOrd="0" destOrd="0" presId="urn:microsoft.com/office/officeart/2005/8/layout/hierarchy3"/>
    <dgm:cxn modelId="{E1F0F085-02D2-4C82-98B2-07B6167CF8D3}" type="presParOf" srcId="{23558E5D-C091-44B8-932E-A32EDEB8E078}" destId="{04E6DBB3-A461-40A0-BA33-48733FA7E2B1}" srcOrd="1" destOrd="0" presId="urn:microsoft.com/office/officeart/2005/8/layout/hierarchy3"/>
    <dgm:cxn modelId="{D27A40EA-4C1E-404D-A56C-2D54638B844D}" type="presParOf" srcId="{80C8E14B-67D5-47B5-985A-3D4BFA53EF0A}" destId="{51446782-2766-40BA-A4AA-A742EDD917FD}" srcOrd="1" destOrd="0" presId="urn:microsoft.com/office/officeart/2005/8/layout/hierarchy3"/>
    <dgm:cxn modelId="{6B7E9684-12B3-4572-9E9D-F7B37DEE73E7}" type="presParOf" srcId="{51446782-2766-40BA-A4AA-A742EDD917FD}" destId="{5431519C-15B4-4756-8BF5-793A720BA41A}" srcOrd="0" destOrd="0" presId="urn:microsoft.com/office/officeart/2005/8/layout/hierarchy3"/>
    <dgm:cxn modelId="{5EE023A0-1213-47DE-A8B0-7C53076CF08A}" type="presParOf" srcId="{51446782-2766-40BA-A4AA-A742EDD917FD}" destId="{CDDCC4B5-B280-4038-A840-55C0DB9FDD6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4D1A8-B635-45BA-A5AD-4E4801CA3848}">
      <dsp:nvSpPr>
        <dsp:cNvPr id="0" name=""/>
        <dsp:cNvSpPr/>
      </dsp:nvSpPr>
      <dsp:spPr>
        <a:xfrm>
          <a:off x="1702089" y="0"/>
          <a:ext cx="4824536" cy="482453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A0B00-8612-4EAA-9838-00AE30A014E7}">
      <dsp:nvSpPr>
        <dsp:cNvPr id="0" name=""/>
        <dsp:cNvSpPr/>
      </dsp:nvSpPr>
      <dsp:spPr>
        <a:xfrm>
          <a:off x="4114357" y="485044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Первоначально утвержденный бюджет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10 496,9 млн.</a:t>
          </a:r>
          <a:r>
            <a:rPr lang="en-U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0108" y="540795"/>
        <a:ext cx="3024446" cy="1030556"/>
      </dsp:txXfrm>
    </dsp:sp>
    <dsp:sp modelId="{CC5DFB44-D7CF-48D9-9134-D6550FACA679}">
      <dsp:nvSpPr>
        <dsp:cNvPr id="0" name=""/>
        <dsp:cNvSpPr/>
      </dsp:nvSpPr>
      <dsp:spPr>
        <a:xfrm>
          <a:off x="4114357" y="1769860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Изменения бюджетных ассигнований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en-U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3 127,2 млн.</a:t>
          </a:r>
          <a:r>
            <a:rPr lang="en-U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0108" y="1825611"/>
        <a:ext cx="3024446" cy="1030556"/>
      </dsp:txXfrm>
    </dsp:sp>
    <dsp:sp modelId="{775A4153-363A-4007-879F-8DBEA3F6762D}">
      <dsp:nvSpPr>
        <dsp:cNvPr id="0" name=""/>
        <dsp:cNvSpPr/>
      </dsp:nvSpPr>
      <dsp:spPr>
        <a:xfrm>
          <a:off x="4114357" y="3054675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бюджетных ассигнований, подлежащих исполнению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13 624,1 млн.</a:t>
          </a:r>
          <a:r>
            <a:rPr lang="en-U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рублей</a:t>
          </a:r>
        </a:p>
      </dsp:txBody>
      <dsp:txXfrm>
        <a:off x="4170108" y="3110426"/>
        <a:ext cx="3024446" cy="1030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7AAA1-1C5B-4DBE-A862-59BA4E4816E8}">
      <dsp:nvSpPr>
        <dsp:cNvPr id="0" name=""/>
        <dsp:cNvSpPr/>
      </dsp:nvSpPr>
      <dsp:spPr>
        <a:xfrm rot="5400000">
          <a:off x="4140227" y="-1542653"/>
          <a:ext cx="1031345" cy="43820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МП «Развитие образования в городе Брянске»</a:t>
          </a:r>
          <a:endParaRPr lang="ru-RU" sz="1800" b="1" kern="1200" dirty="0"/>
        </a:p>
      </dsp:txBody>
      <dsp:txXfrm rot="-5400000">
        <a:off x="2464888" y="183032"/>
        <a:ext cx="4331677" cy="930653"/>
      </dsp:txXfrm>
    </dsp:sp>
    <dsp:sp modelId="{67A6249F-8EE7-4FCC-AB72-76350434E4CF}">
      <dsp:nvSpPr>
        <dsp:cNvPr id="0" name=""/>
        <dsp:cNvSpPr/>
      </dsp:nvSpPr>
      <dsp:spPr>
        <a:xfrm>
          <a:off x="0" y="3767"/>
          <a:ext cx="2464888" cy="12891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6 340,3 </a:t>
          </a:r>
          <a:endParaRPr lang="ru-RU" sz="3200" kern="1200" dirty="0"/>
        </a:p>
      </dsp:txBody>
      <dsp:txXfrm>
        <a:off x="62933" y="66700"/>
        <a:ext cx="2339022" cy="1163316"/>
      </dsp:txXfrm>
    </dsp:sp>
    <dsp:sp modelId="{15EBAD48-7B4E-4A27-A82E-982985638F34}">
      <dsp:nvSpPr>
        <dsp:cNvPr id="0" name=""/>
        <dsp:cNvSpPr/>
      </dsp:nvSpPr>
      <dsp:spPr>
        <a:xfrm rot="5400000">
          <a:off x="4164041" y="-256400"/>
          <a:ext cx="983718" cy="43820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МП «Поддержка и сохранение культуры и искусства в городе Брянске»</a:t>
          </a:r>
          <a:endParaRPr lang="ru-RU" sz="1800" b="1" kern="1200" dirty="0"/>
        </a:p>
      </dsp:txBody>
      <dsp:txXfrm rot="-5400000">
        <a:off x="2464889" y="1490773"/>
        <a:ext cx="4334002" cy="887676"/>
      </dsp:txXfrm>
    </dsp:sp>
    <dsp:sp modelId="{4885DB7A-47DF-441B-8797-E683CB4DCC76}">
      <dsp:nvSpPr>
        <dsp:cNvPr id="0" name=""/>
        <dsp:cNvSpPr/>
      </dsp:nvSpPr>
      <dsp:spPr>
        <a:xfrm>
          <a:off x="0" y="1503914"/>
          <a:ext cx="2464888" cy="690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793,7</a:t>
          </a:r>
          <a:endParaRPr lang="ru-RU" sz="3200" kern="1200" dirty="0"/>
        </a:p>
      </dsp:txBody>
      <dsp:txXfrm>
        <a:off x="33717" y="1537631"/>
        <a:ext cx="2397454" cy="623271"/>
      </dsp:txXfrm>
    </dsp:sp>
    <dsp:sp modelId="{4CE5797C-BC95-4237-9473-58015DA23FD9}">
      <dsp:nvSpPr>
        <dsp:cNvPr id="0" name=""/>
        <dsp:cNvSpPr/>
      </dsp:nvSpPr>
      <dsp:spPr>
        <a:xfrm rot="5400000">
          <a:off x="4140227" y="709588"/>
          <a:ext cx="1031345" cy="43820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МП « Молодежная и семейная политика в городе Брянске»</a:t>
          </a:r>
          <a:endParaRPr lang="ru-RU" sz="1800" b="1" kern="1200" dirty="0"/>
        </a:p>
      </dsp:txBody>
      <dsp:txXfrm rot="-5400000">
        <a:off x="2464888" y="2435273"/>
        <a:ext cx="4331677" cy="930653"/>
      </dsp:txXfrm>
    </dsp:sp>
    <dsp:sp modelId="{B8B42525-159E-45D5-825F-DA3EDDB87DE3}">
      <dsp:nvSpPr>
        <dsp:cNvPr id="0" name=""/>
        <dsp:cNvSpPr/>
      </dsp:nvSpPr>
      <dsp:spPr>
        <a:xfrm>
          <a:off x="0" y="2560770"/>
          <a:ext cx="2464888" cy="6829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110,7</a:t>
          </a:r>
          <a:endParaRPr lang="ru-RU" sz="3200" kern="1200" dirty="0"/>
        </a:p>
      </dsp:txBody>
      <dsp:txXfrm>
        <a:off x="33337" y="2594107"/>
        <a:ext cx="2398214" cy="616244"/>
      </dsp:txXfrm>
    </dsp:sp>
    <dsp:sp modelId="{6BF6C8E3-B148-4D02-8636-4C6969C8A2B8}">
      <dsp:nvSpPr>
        <dsp:cNvPr id="0" name=""/>
        <dsp:cNvSpPr/>
      </dsp:nvSpPr>
      <dsp:spPr>
        <a:xfrm rot="5400000">
          <a:off x="4140227" y="1826051"/>
          <a:ext cx="1031345" cy="43820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МП «Физическая культура и спорт в городе Брянске»</a:t>
          </a:r>
          <a:endParaRPr lang="ru-RU" sz="2000" b="1" kern="1200" dirty="0"/>
        </a:p>
      </dsp:txBody>
      <dsp:txXfrm rot="-5400000">
        <a:off x="2464888" y="3551736"/>
        <a:ext cx="4331677" cy="930653"/>
      </dsp:txXfrm>
    </dsp:sp>
    <dsp:sp modelId="{F98016A3-D510-46DC-B56A-5CCCD20BF2B9}">
      <dsp:nvSpPr>
        <dsp:cNvPr id="0" name=""/>
        <dsp:cNvSpPr/>
      </dsp:nvSpPr>
      <dsp:spPr>
        <a:xfrm>
          <a:off x="0" y="3705680"/>
          <a:ext cx="2464888" cy="622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432,0</a:t>
          </a:r>
          <a:endParaRPr lang="ru-RU" sz="3200" kern="1200" dirty="0"/>
        </a:p>
      </dsp:txBody>
      <dsp:txXfrm>
        <a:off x="30401" y="3736081"/>
        <a:ext cx="2404086" cy="5619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F8EC1-0985-40B1-A14B-B3C186EFAFC8}">
      <dsp:nvSpPr>
        <dsp:cNvPr id="0" name=""/>
        <dsp:cNvSpPr/>
      </dsp:nvSpPr>
      <dsp:spPr>
        <a:xfrm>
          <a:off x="3183" y="0"/>
          <a:ext cx="1438897" cy="114816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«Образование»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416,9</a:t>
          </a:r>
          <a:endParaRPr lang="ru-RU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12" y="33629"/>
        <a:ext cx="1371639" cy="1080911"/>
      </dsp:txXfrm>
    </dsp:sp>
    <dsp:sp modelId="{874CA7B5-4721-455C-B083-773A82153D8F}">
      <dsp:nvSpPr>
        <dsp:cNvPr id="0" name=""/>
        <dsp:cNvSpPr/>
      </dsp:nvSpPr>
      <dsp:spPr>
        <a:xfrm>
          <a:off x="147073" y="1148169"/>
          <a:ext cx="147544" cy="914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682"/>
              </a:lnTo>
              <a:lnTo>
                <a:pt x="147544" y="914682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C2783-756C-41CB-802E-2F47FB3EC47D}">
      <dsp:nvSpPr>
        <dsp:cNvPr id="0" name=""/>
        <dsp:cNvSpPr/>
      </dsp:nvSpPr>
      <dsp:spPr>
        <a:xfrm>
          <a:off x="294617" y="1428290"/>
          <a:ext cx="1427165" cy="126912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«Успех каждого ребенка» 416,9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1788" y="1465461"/>
        <a:ext cx="1352823" cy="1194781"/>
      </dsp:txXfrm>
    </dsp:sp>
    <dsp:sp modelId="{A5975903-2CB3-497F-A5CC-24A8B541CDA6}">
      <dsp:nvSpPr>
        <dsp:cNvPr id="0" name=""/>
        <dsp:cNvSpPr/>
      </dsp:nvSpPr>
      <dsp:spPr>
        <a:xfrm>
          <a:off x="1784156" y="124188"/>
          <a:ext cx="1247461" cy="62373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«Культура» 88,6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02424" y="142456"/>
        <a:ext cx="1210925" cy="587194"/>
      </dsp:txXfrm>
    </dsp:sp>
    <dsp:sp modelId="{A4206BEB-BF6B-4C6B-9ABE-5B564CC2850D}">
      <dsp:nvSpPr>
        <dsp:cNvPr id="0" name=""/>
        <dsp:cNvSpPr/>
      </dsp:nvSpPr>
      <dsp:spPr>
        <a:xfrm>
          <a:off x="1908903" y="747919"/>
          <a:ext cx="124746" cy="467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798"/>
              </a:lnTo>
              <a:lnTo>
                <a:pt x="124746" y="467798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085163-6390-4DA1-A46F-9A5C8CB3937F}">
      <dsp:nvSpPr>
        <dsp:cNvPr id="0" name=""/>
        <dsp:cNvSpPr/>
      </dsp:nvSpPr>
      <dsp:spPr>
        <a:xfrm>
          <a:off x="2033649" y="903851"/>
          <a:ext cx="997969" cy="6237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«Культурная среда» 88,6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1917" y="922119"/>
        <a:ext cx="961433" cy="587194"/>
      </dsp:txXfrm>
    </dsp:sp>
    <dsp:sp modelId="{5744D7C6-82B8-4295-91B9-0D9BF77DBEE9}">
      <dsp:nvSpPr>
        <dsp:cNvPr id="0" name=""/>
        <dsp:cNvSpPr/>
      </dsp:nvSpPr>
      <dsp:spPr>
        <a:xfrm>
          <a:off x="3271842" y="0"/>
          <a:ext cx="1708323" cy="13125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«Жилье и городская среда»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203,4</a:t>
          </a:r>
          <a:endParaRPr lang="ru-RU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10286" y="38444"/>
        <a:ext cx="1631435" cy="1235691"/>
      </dsp:txXfrm>
    </dsp:sp>
    <dsp:sp modelId="{6B7B2C85-1AF6-46FC-BDD5-FD3EC60DC00F}">
      <dsp:nvSpPr>
        <dsp:cNvPr id="0" name=""/>
        <dsp:cNvSpPr/>
      </dsp:nvSpPr>
      <dsp:spPr>
        <a:xfrm>
          <a:off x="3442674" y="1312579"/>
          <a:ext cx="212075" cy="595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441"/>
              </a:lnTo>
              <a:lnTo>
                <a:pt x="212075" y="595441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18EBD1-DBE0-4743-92A0-19FF8B111C48}">
      <dsp:nvSpPr>
        <dsp:cNvPr id="0" name=""/>
        <dsp:cNvSpPr/>
      </dsp:nvSpPr>
      <dsp:spPr>
        <a:xfrm>
          <a:off x="3654750" y="1499003"/>
          <a:ext cx="1711627" cy="8180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«Формирование комфортной среды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148,6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78709" y="1522962"/>
        <a:ext cx="1663709" cy="770117"/>
      </dsp:txXfrm>
    </dsp:sp>
    <dsp:sp modelId="{F2E611DF-208B-462A-A949-069C1741F654}">
      <dsp:nvSpPr>
        <dsp:cNvPr id="0" name=""/>
        <dsp:cNvSpPr/>
      </dsp:nvSpPr>
      <dsp:spPr>
        <a:xfrm>
          <a:off x="3442674" y="1312579"/>
          <a:ext cx="242474" cy="1960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0342"/>
              </a:lnTo>
              <a:lnTo>
                <a:pt x="242474" y="1960342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D0CC5-1421-4578-A0E4-AEC812978E04}">
      <dsp:nvSpPr>
        <dsp:cNvPr id="0" name=""/>
        <dsp:cNvSpPr/>
      </dsp:nvSpPr>
      <dsp:spPr>
        <a:xfrm>
          <a:off x="3685148" y="2566668"/>
          <a:ext cx="1740647" cy="141250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«Обеспечение устойчивого сокращения непригодного для проживания  жилищного фонда»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39,2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26519" y="2608039"/>
        <a:ext cx="1657905" cy="1329764"/>
      </dsp:txXfrm>
    </dsp:sp>
    <dsp:sp modelId="{8E259A68-ACB8-40F4-905D-6F90BE24F2D3}">
      <dsp:nvSpPr>
        <dsp:cNvPr id="0" name=""/>
        <dsp:cNvSpPr/>
      </dsp:nvSpPr>
      <dsp:spPr>
        <a:xfrm>
          <a:off x="3442674" y="1312579"/>
          <a:ext cx="242474" cy="31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4394"/>
              </a:lnTo>
              <a:lnTo>
                <a:pt x="242474" y="3134394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D01E17-4185-44D9-AE5E-8004ACD4239A}">
      <dsp:nvSpPr>
        <dsp:cNvPr id="0" name=""/>
        <dsp:cNvSpPr/>
      </dsp:nvSpPr>
      <dsp:spPr>
        <a:xfrm>
          <a:off x="3685148" y="4135107"/>
          <a:ext cx="997969" cy="6237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«Чистая вода» 15,6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03416" y="4153375"/>
        <a:ext cx="961433" cy="587194"/>
      </dsp:txXfrm>
    </dsp:sp>
    <dsp:sp modelId="{1F90DF36-183D-4504-8126-43A39563D091}">
      <dsp:nvSpPr>
        <dsp:cNvPr id="0" name=""/>
        <dsp:cNvSpPr/>
      </dsp:nvSpPr>
      <dsp:spPr>
        <a:xfrm>
          <a:off x="5457182" y="0"/>
          <a:ext cx="1247461" cy="125692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«Демография»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125,9</a:t>
          </a:r>
          <a:endParaRPr lang="ru-RU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93719" y="36537"/>
        <a:ext cx="1174387" cy="1183855"/>
      </dsp:txXfrm>
    </dsp:sp>
    <dsp:sp modelId="{572805E7-C1F8-4FC8-A98A-803746522795}">
      <dsp:nvSpPr>
        <dsp:cNvPr id="0" name=""/>
        <dsp:cNvSpPr/>
      </dsp:nvSpPr>
      <dsp:spPr>
        <a:xfrm>
          <a:off x="5581928" y="1256929"/>
          <a:ext cx="178846" cy="1324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941"/>
              </a:lnTo>
              <a:lnTo>
                <a:pt x="178846" y="1324941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26C56E-2893-4D89-AC9E-08642B5F8B6D}">
      <dsp:nvSpPr>
        <dsp:cNvPr id="0" name=""/>
        <dsp:cNvSpPr/>
      </dsp:nvSpPr>
      <dsp:spPr>
        <a:xfrm>
          <a:off x="5760774" y="1503400"/>
          <a:ext cx="1251443" cy="21569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«Содействие занятости женщин – создание условий дошкольного образования для детей в возрасте до 3-х лет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107,5</a:t>
          </a:r>
          <a:endParaRPr lang="ru-RU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97428" y="1540054"/>
        <a:ext cx="1178135" cy="2083634"/>
      </dsp:txXfrm>
    </dsp:sp>
    <dsp:sp modelId="{AAE486F9-659A-40B8-BC38-8A671B61365B}">
      <dsp:nvSpPr>
        <dsp:cNvPr id="0" name=""/>
        <dsp:cNvSpPr/>
      </dsp:nvSpPr>
      <dsp:spPr>
        <a:xfrm>
          <a:off x="5581928" y="1256929"/>
          <a:ext cx="336535" cy="3322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2415"/>
              </a:lnTo>
              <a:lnTo>
                <a:pt x="336535" y="3322415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D68C-DFDD-4384-90A6-45D8AE389692}">
      <dsp:nvSpPr>
        <dsp:cNvPr id="0" name=""/>
        <dsp:cNvSpPr/>
      </dsp:nvSpPr>
      <dsp:spPr>
        <a:xfrm>
          <a:off x="5918464" y="3974114"/>
          <a:ext cx="1447614" cy="121046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 «Спорт –норма жизни»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18,4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3917" y="4009567"/>
        <a:ext cx="1376708" cy="1139555"/>
      </dsp:txXfrm>
    </dsp:sp>
    <dsp:sp modelId="{11F83AC0-BDD3-4C7D-B740-BEF845CD0443}">
      <dsp:nvSpPr>
        <dsp:cNvPr id="0" name=""/>
        <dsp:cNvSpPr/>
      </dsp:nvSpPr>
      <dsp:spPr>
        <a:xfrm>
          <a:off x="7051016" y="0"/>
          <a:ext cx="1247461" cy="11034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Национальный проект «Безопасные и качественные автомобильные дороги»</a:t>
          </a:r>
          <a:r>
            <a:rPr lang="en-US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2 139,7</a:t>
          </a:r>
          <a:endParaRPr lang="ru-RU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83335" y="32319"/>
        <a:ext cx="1182823" cy="1038829"/>
      </dsp:txXfrm>
    </dsp:sp>
    <dsp:sp modelId="{5431519C-15B4-4756-8BF5-793A720BA41A}">
      <dsp:nvSpPr>
        <dsp:cNvPr id="0" name=""/>
        <dsp:cNvSpPr/>
      </dsp:nvSpPr>
      <dsp:spPr>
        <a:xfrm>
          <a:off x="7175763" y="1103467"/>
          <a:ext cx="102943" cy="962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2111"/>
              </a:lnTo>
              <a:lnTo>
                <a:pt x="102943" y="962111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CC4B5-B280-4038-A840-55C0DB9FDD60}">
      <dsp:nvSpPr>
        <dsp:cNvPr id="0" name=""/>
        <dsp:cNvSpPr/>
      </dsp:nvSpPr>
      <dsp:spPr>
        <a:xfrm>
          <a:off x="7278706" y="1503400"/>
          <a:ext cx="1137814" cy="112435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«Дорожная сеть»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2 139,7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11637" y="1536331"/>
        <a:ext cx="1071952" cy="1058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0.35238</cdr:x>
      <cdr:y>0.09211</cdr:y>
    </cdr:from>
    <cdr:to>
      <cdr:x>0.43522</cdr:x>
      <cdr:y>0.17105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64296" y="504056"/>
          <a:ext cx="62636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0.32381</cdr:x>
      <cdr:y>0.63636</cdr:y>
    </cdr:from>
    <cdr:to>
      <cdr:x>0.44475</cdr:x>
      <cdr:y>0.71429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28079" y="3528392"/>
          <a:ext cx="101891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+255,2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0.31624</cdr:x>
      <cdr:y>0.77922</cdr:y>
    </cdr:from>
    <cdr:to>
      <cdr:x>0.43718</cdr:x>
      <cdr:y>0.88449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64296" y="4320480"/>
          <a:ext cx="1018911" cy="58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 smtClean="0"/>
            <a:t>+3,2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0.31624</cdr:x>
      <cdr:y>0.07792</cdr:y>
    </cdr:from>
    <cdr:to>
      <cdr:x>0.43718</cdr:x>
      <cdr:y>0.15584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664296" y="432048"/>
          <a:ext cx="101891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smtClean="0"/>
            <a:t>+</a:t>
          </a:r>
          <a:r>
            <a:rPr lang="ru-RU" sz="1600" b="1" dirty="0" smtClean="0"/>
            <a:t>856,8</a:t>
          </a:r>
          <a:endParaRPr lang="ru-RU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0.30862</cdr:x>
      <cdr:y>0.2987</cdr:y>
    </cdr:from>
    <cdr:to>
      <cdr:x>0.34114</cdr:x>
      <cdr:y>0.2987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>
          <a:off x="2733430" y="1656184"/>
          <a:ext cx="28803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0.2725</cdr:x>
      <cdr:y>0.41998</cdr:y>
    </cdr:from>
    <cdr:to>
      <cdr:x>0.38361</cdr:x>
      <cdr:y>0.62201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42592" y="19008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i="1" dirty="0" smtClean="0"/>
            <a:t>Задолженность,</a:t>
          </a:r>
        </a:p>
        <a:p xmlns:a="http://schemas.openxmlformats.org/drawingml/2006/main">
          <a:r>
            <a:rPr lang="ru-RU" b="1" i="1" dirty="0" smtClean="0"/>
            <a:t> не возможная</a:t>
          </a:r>
        </a:p>
        <a:p xmlns:a="http://schemas.openxmlformats.org/drawingml/2006/main">
          <a:r>
            <a:rPr lang="ru-RU" b="1" i="1" dirty="0" smtClean="0"/>
            <a:t> к взысканию</a:t>
          </a:r>
        </a:p>
        <a:p xmlns:a="http://schemas.openxmlformats.org/drawingml/2006/main">
          <a:endParaRPr lang="ru-RU" sz="1100" dirty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0.2725</cdr:x>
      <cdr:y>0.51544</cdr:y>
    </cdr:from>
    <cdr:to>
      <cdr:x>0.5175</cdr:x>
      <cdr:y>0.59499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2242592" y="2332856"/>
          <a:ext cx="2016224" cy="360040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1.21513E-7</cdr:x>
      <cdr:y>0.16542</cdr:y>
    </cdr:from>
    <cdr:to>
      <cdr:x>0.02625</cdr:x>
      <cdr:y>1</cdr:y>
    </cdr:to>
    <cdr:sp macro="" textlink="">
      <cdr:nvSpPr>
        <cdr:cNvPr id="4" name="Левая фигурная скобка 3"/>
        <cdr:cNvSpPr/>
      </cdr:nvSpPr>
      <cdr:spPr>
        <a:xfrm xmlns:a="http://schemas.openxmlformats.org/drawingml/2006/main">
          <a:off x="1" y="748685"/>
          <a:ext cx="216024" cy="3777278"/>
        </a:xfrm>
        <a:prstGeom xmlns:a="http://schemas.openxmlformats.org/drawingml/2006/main" prst="leftBrace">
          <a:avLst>
            <a:gd name="adj1" fmla="val 109375"/>
            <a:gd name="adj2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 smtClean="0"/>
            <a:t>Резерв</a:t>
          </a:r>
          <a:r>
            <a:rPr lang="ru-RU" dirty="0" smtClean="0"/>
            <a:t> </a:t>
          </a:r>
          <a:r>
            <a:rPr lang="ru-RU" sz="1600" b="1" dirty="0" smtClean="0"/>
            <a:t>бюджета</a:t>
          </a:r>
          <a:r>
            <a:rPr lang="ru-RU" dirty="0" smtClean="0"/>
            <a:t> </a:t>
          </a:r>
        </a:p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0.01876</cdr:x>
      <cdr:y>0.14951</cdr:y>
    </cdr:from>
    <cdr:to>
      <cdr:x>0.12987</cdr:x>
      <cdr:y>0.54246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4360" y="676672"/>
          <a:ext cx="914400" cy="17784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0.18554</cdr:x>
      <cdr:y>0.14815</cdr:y>
    </cdr:from>
    <cdr:to>
      <cdr:x>0.28243</cdr:x>
      <cdr:y>0.16049</cdr:y>
    </cdr:to>
    <cdr:cxnSp macro="">
      <cdr:nvCxnSpPr>
        <cdr:cNvPr id="4" name="Прямая соединительная линия 3"/>
        <cdr:cNvCxnSpPr/>
      </cdr:nvCxnSpPr>
      <cdr:spPr>
        <a:xfrm xmlns:a="http://schemas.openxmlformats.org/drawingml/2006/main">
          <a:off x="1654693" y="864096"/>
          <a:ext cx="864096" cy="7200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0.3228</cdr:x>
      <cdr:y>0.1358</cdr:y>
    </cdr:from>
    <cdr:to>
      <cdr:x>0.3228</cdr:x>
      <cdr:y>0.14815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>
          <a:off x="2878829" y="792088"/>
          <a:ext cx="0" cy="7200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0.39763</cdr:x>
      <cdr:y>0.12555</cdr:y>
    </cdr:from>
    <cdr:to>
      <cdr:x>0.49763</cdr:x>
      <cdr:y>0.20308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35896" y="699560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0.35825</cdr:x>
      <cdr:y>0.07385</cdr:y>
    </cdr:from>
    <cdr:to>
      <cdr:x>0.4685</cdr:x>
      <cdr:y>0.13846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75856" y="411528"/>
          <a:ext cx="1008126" cy="360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0.67325</cdr:x>
      <cdr:y>0.07385</cdr:y>
    </cdr:from>
    <cdr:to>
      <cdr:x>0.77562</cdr:x>
      <cdr:y>0.12555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156176" y="411528"/>
          <a:ext cx="93610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0.563</cdr:x>
      <cdr:y>0.29722</cdr:y>
    </cdr:from>
    <cdr:to>
      <cdr:x>0.66537</cdr:x>
      <cdr:y>0.38768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148072" y="1656184"/>
          <a:ext cx="936071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/>
            <a:t>-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14,7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0.00139</cdr:x>
      <cdr:y>0.81081</cdr:y>
    </cdr:from>
    <cdr:to>
      <cdr:x>0.16784</cdr:x>
      <cdr:y>0.94447</cdr:y>
    </cdr:to>
    <cdr:sp macro="" textlink="">
      <cdr:nvSpPr>
        <cdr:cNvPr id="2" name="TextBox 1"/>
        <cdr:cNvSpPr txBox="1"/>
      </cdr:nvSpPr>
      <cdr:spPr>
        <a:xfrm xmlns:a="http://schemas.openxmlformats.org/drawingml/2006/main" rot="5400000">
          <a:off x="32859" y="4527863"/>
          <a:ext cx="750738" cy="803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Times New Roman" pitchFamily="18" charset="0"/>
              <a:cs typeface="Times New Roman" pitchFamily="18" charset="0"/>
            </a:rPr>
            <a:t>м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лн. рублей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0.52281</cdr:x>
      <cdr:y>0.51351</cdr:y>
    </cdr:from>
    <cdr:to>
      <cdr:x>0.62537</cdr:x>
      <cdr:y>0.56757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404632" y="2736304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0.43494</cdr:x>
      <cdr:y>0.30536</cdr:y>
    </cdr:from>
    <cdr:to>
      <cdr:x>0.52521</cdr:x>
      <cdr:y>0.35942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794892" y="1627147"/>
          <a:ext cx="787616" cy="288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dirty="0">
            <a:solidFill>
              <a:schemeClr val="accent5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0.52952</cdr:x>
      <cdr:y>0.35052</cdr:y>
    </cdr:from>
    <cdr:to>
      <cdr:x>0.61626</cdr:x>
      <cdr:y>0.40457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620085" y="1867796"/>
          <a:ext cx="756816" cy="288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dirty="0">
            <a:solidFill>
              <a:schemeClr val="accent5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0.63255</cdr:x>
      <cdr:y>0.38669</cdr:y>
    </cdr:from>
    <cdr:to>
      <cdr:x>0.72325</cdr:x>
      <cdr:y>0.44074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5519063" y="2060528"/>
          <a:ext cx="791368" cy="2880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600" dirty="0">
            <a:solidFill>
              <a:schemeClr val="accent5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0.71464</cdr:x>
      <cdr:y>0.38669</cdr:y>
    </cdr:from>
    <cdr:to>
      <cdr:x>0.80542</cdr:x>
      <cdr:y>0.44074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6235336" y="2060528"/>
          <a:ext cx="792066" cy="2880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600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9" y="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29FA9-C5E2-4E5A-B1E2-18C1A3C25470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46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9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25B15-FDB7-453E-856A-F16A4D3BEB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1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930561-2B22-420E-BFED-FDB4650D98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A9BBA-149B-45D9-A523-E0EB961694F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97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25B15-FDB7-453E-856A-F16A4D3BEB1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8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25B15-FDB7-453E-856A-F16A4D3BEB1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392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25B15-FDB7-453E-856A-F16A4D3BEB1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755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25B15-FDB7-453E-856A-F16A4D3BEB1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45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5A301-4B8B-4637-BDF4-7F2B56DB06A1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98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9DC7D3-7A14-472D-9261-2B5D9AEB6B8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DDA44F-5D47-4B2B-83C2-5EA1ECF75A4C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B65879-0322-4A28-A44B-E6B7AC3B4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82598" y="2276872"/>
            <a:ext cx="7849842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prstClr val="black"/>
                </a:solidFill>
                <a:latin typeface="Arial" charset="0"/>
              </a:rPr>
              <a:t>Бюджет для граждан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prstClr val="black"/>
                </a:solidFill>
                <a:latin typeface="Franklin Gothic Medium" panose="020B0603020102020204" pitchFamily="34" charset="0"/>
              </a:rPr>
              <a:t>н</a:t>
            </a:r>
            <a:r>
              <a:rPr lang="ru-RU" sz="4400" b="1" dirty="0" smtClean="0">
                <a:solidFill>
                  <a:prstClr val="black"/>
                </a:solidFill>
                <a:latin typeface="Franklin Gothic Medium" panose="020B0603020102020204" pitchFamily="34" charset="0"/>
              </a:rPr>
              <a:t>а проект </a:t>
            </a:r>
            <a:r>
              <a:rPr lang="ru-RU" sz="4400" b="1" smtClean="0">
                <a:solidFill>
                  <a:prstClr val="black"/>
                </a:solidFill>
                <a:latin typeface="Franklin Gothic Medium" panose="020B0603020102020204" pitchFamily="34" charset="0"/>
              </a:rPr>
              <a:t>об исполнении </a:t>
            </a:r>
            <a:r>
              <a:rPr lang="ru-RU" sz="4400" b="1" dirty="0" smtClean="0">
                <a:solidFill>
                  <a:prstClr val="black"/>
                </a:solidFill>
                <a:latin typeface="Franklin Gothic Medium" panose="020B0603020102020204" pitchFamily="34" charset="0"/>
              </a:rPr>
              <a:t>бюджета </a:t>
            </a:r>
            <a:r>
              <a:rPr lang="ru-RU" sz="4400" b="1" dirty="0">
                <a:solidFill>
                  <a:prstClr val="black"/>
                </a:solidFill>
                <a:latin typeface="Franklin Gothic Medium" panose="020B0603020102020204" pitchFamily="34" charset="0"/>
              </a:rPr>
              <a:t>города Брянска </a:t>
            </a:r>
            <a:br>
              <a:rPr lang="ru-RU" sz="4400" b="1" dirty="0">
                <a:solidFill>
                  <a:prstClr val="black"/>
                </a:solidFill>
                <a:latin typeface="Franklin Gothic Medium" panose="020B0603020102020204" pitchFamily="34" charset="0"/>
              </a:rPr>
            </a:br>
            <a:r>
              <a:rPr lang="ru-RU" sz="4400" b="1" dirty="0" smtClean="0">
                <a:solidFill>
                  <a:prstClr val="black"/>
                </a:solidFill>
                <a:latin typeface="Franklin Gothic Medium" panose="020B0603020102020204" pitchFamily="34" charset="0"/>
              </a:rPr>
              <a:t>за 2021 год</a:t>
            </a:r>
          </a:p>
        </p:txBody>
      </p:sp>
    </p:spTree>
    <p:extLst>
      <p:ext uri="{BB962C8B-B14F-4D97-AF65-F5344CB8AC3E}">
        <p14:creationId xmlns:p14="http://schemas.microsoft.com/office/powerpoint/2010/main" val="145459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428626" y="116632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1357312" y="548680"/>
            <a:ext cx="753516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1259632" y="116632"/>
            <a:ext cx="7708097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Безвозмездные поступления </a:t>
            </a:r>
          </a:p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в бюджет города Брянска в 2020-2021 годах</a:t>
            </a:r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3266543"/>
              </p:ext>
            </p:extLst>
          </p:nvPr>
        </p:nvGraphicFramePr>
        <p:xfrm>
          <a:off x="107504" y="1196752"/>
          <a:ext cx="8860225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5655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2"/>
          <p:cNvSpPr txBox="1">
            <a:spLocks/>
          </p:cNvSpPr>
          <p:nvPr/>
        </p:nvSpPr>
        <p:spPr>
          <a:xfrm>
            <a:off x="1115616" y="228600"/>
            <a:ext cx="753516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Расходы бюджета </a:t>
            </a:r>
          </a:p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города Брянска в 2021 году</a:t>
            </a:r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81715037"/>
              </p:ext>
            </p:extLst>
          </p:nvPr>
        </p:nvGraphicFramePr>
        <p:xfrm>
          <a:off x="12092" y="1268760"/>
          <a:ext cx="895239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олилиния 11"/>
          <p:cNvSpPr/>
          <p:nvPr/>
        </p:nvSpPr>
        <p:spPr>
          <a:xfrm>
            <a:off x="451888" y="228599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0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2"/>
          <p:cNvSpPr>
            <a:spLocks noGrp="1"/>
          </p:cNvSpPr>
          <p:nvPr>
            <p:ph type="ctrTitle"/>
          </p:nvPr>
        </p:nvSpPr>
        <p:spPr>
          <a:xfrm>
            <a:off x="1187624" y="12778"/>
            <a:ext cx="7488832" cy="692696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 бюджета города Брянска  2021 году </a:t>
            </a:r>
          </a:p>
        </p:txBody>
      </p:sp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292825"/>
              </p:ext>
            </p:extLst>
          </p:nvPr>
        </p:nvGraphicFramePr>
        <p:xfrm>
          <a:off x="141851" y="620688"/>
          <a:ext cx="891829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428626" y="188640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3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511175"/>
          </a:xfrm>
        </p:spPr>
        <p:txBody>
          <a:bodyPr/>
          <a:lstStyle/>
          <a:p>
            <a:pPr algn="ctr"/>
            <a:r>
              <a:rPr lang="ru-RU" altLang="ru-RU" sz="1800" b="1" dirty="0" smtClean="0">
                <a:solidFill>
                  <a:schemeClr val="tx1"/>
                </a:solidFill>
              </a:rPr>
              <a:t>ИСПОЛНЕНИЕ БЮДЖЕТА по РАСХОДАМ за 2021 год </a:t>
            </a:r>
            <a:br>
              <a:rPr lang="ru-RU" altLang="ru-RU" sz="1800" b="1" dirty="0" smtClean="0">
                <a:solidFill>
                  <a:schemeClr val="tx1"/>
                </a:solidFill>
              </a:rPr>
            </a:br>
            <a:r>
              <a:rPr lang="ru-RU" altLang="ru-RU" sz="1800" b="1" dirty="0" smtClean="0">
                <a:solidFill>
                  <a:schemeClr val="tx1"/>
                </a:solidFill>
              </a:rPr>
              <a:t>(млн. рублей)</a:t>
            </a:r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92706104"/>
              </p:ext>
            </p:extLst>
          </p:nvPr>
        </p:nvGraphicFramePr>
        <p:xfrm>
          <a:off x="251520" y="1073257"/>
          <a:ext cx="8640960" cy="5092045"/>
        </p:xfrm>
        <a:graphic>
          <a:graphicData uri="http://schemas.openxmlformats.org/drawingml/2006/table">
            <a:tbl>
              <a:tblPr/>
              <a:tblGrid>
                <a:gridCol w="3032762"/>
                <a:gridCol w="1096059"/>
                <a:gridCol w="1234825"/>
                <a:gridCol w="1093873"/>
                <a:gridCol w="887297"/>
                <a:gridCol w="1296144"/>
              </a:tblGrid>
              <a:tr h="7526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Наименование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charset="0"/>
                      </a:endParaRPr>
                    </a:p>
                  </a:txBody>
                  <a:tcPr marL="91448" marR="9144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2020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за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исполнения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Отклонение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(+;-)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Общегосударственные вопросы</a:t>
                      </a:r>
                    </a:p>
                  </a:txBody>
                  <a:tcPr marL="91448" marR="9144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528,1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575,4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94,80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-31,6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283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 3,1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100,00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47,5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49,4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48,9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99,06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-0,5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27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3 440,2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3 789,5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3 352,8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88,48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-436,7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600,7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1 059,0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756,3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71,42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-302,7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299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5 792,6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6 643,8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6 614,0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99,55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-29,8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395,5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473,1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472,5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99,87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30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298,6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351,3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92,52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-26,3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590,4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503,7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438,4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87,02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-65,3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49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171,9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100,00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  <a:tr h="492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11 868,2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13 624,1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12 730,6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93,44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-893,5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1" marR="7621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8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8007F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5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Расходы социального блока</a:t>
            </a:r>
            <a:endParaRPr lang="ru-RU" b="1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841676243"/>
              </p:ext>
            </p:extLst>
          </p:nvPr>
        </p:nvGraphicFramePr>
        <p:xfrm>
          <a:off x="827584" y="2132856"/>
          <a:ext cx="28083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3491880" y="1700808"/>
            <a:ext cx="42484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Образование : </a:t>
            </a:r>
          </a:p>
          <a:p>
            <a:pPr algn="ctr"/>
            <a:r>
              <a:rPr lang="ru-RU" b="1" dirty="0" smtClean="0"/>
              <a:t>6 613,9 млн. рублей</a:t>
            </a:r>
            <a:endParaRPr lang="ru-RU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66916" y="2492896"/>
            <a:ext cx="4173946" cy="828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Культура ,кинематография : </a:t>
            </a:r>
          </a:p>
          <a:p>
            <a:pPr algn="ctr"/>
            <a:r>
              <a:rPr lang="ru-RU" b="1" dirty="0" smtClean="0"/>
              <a:t>472,5 млн. рублей</a:t>
            </a:r>
            <a:endParaRPr lang="ru-RU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95936" y="3470115"/>
            <a:ext cx="4208061" cy="750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Физическая культура и спорт : </a:t>
            </a:r>
          </a:p>
          <a:p>
            <a:pPr algn="ctr"/>
            <a:r>
              <a:rPr lang="ru-RU" b="1" dirty="0" smtClean="0"/>
              <a:t>438,4 млн. рублей</a:t>
            </a:r>
            <a:endParaRPr lang="ru-RU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707904" y="4330224"/>
            <a:ext cx="4173945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Социальная политика: </a:t>
            </a:r>
          </a:p>
          <a:p>
            <a:pPr algn="ctr"/>
            <a:r>
              <a:rPr lang="ru-RU" b="1" dirty="0" smtClean="0"/>
              <a:t>325,0 млн. рублей</a:t>
            </a:r>
            <a:endParaRPr lang="ru-RU" b="1" dirty="0"/>
          </a:p>
        </p:txBody>
      </p:sp>
      <p:sp>
        <p:nvSpPr>
          <p:cNvPr id="25" name="Овал 24"/>
          <p:cNvSpPr/>
          <p:nvPr/>
        </p:nvSpPr>
        <p:spPr>
          <a:xfrm>
            <a:off x="827584" y="1484784"/>
            <a:ext cx="3312368" cy="3672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Расходы «социального блока» 7 849,9,0 млн. рублей</a:t>
            </a:r>
            <a:endParaRPr lang="ru-RU" sz="2000" b="1" dirty="0"/>
          </a:p>
        </p:txBody>
      </p:sp>
      <p:sp>
        <p:nvSpPr>
          <p:cNvPr id="31" name="Левая фигурная скобка 30"/>
          <p:cNvSpPr/>
          <p:nvPr/>
        </p:nvSpPr>
        <p:spPr>
          <a:xfrm rot="16200000">
            <a:off x="4283968" y="1484784"/>
            <a:ext cx="648072" cy="78488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27584" y="5734409"/>
            <a:ext cx="7704856" cy="5029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61,7% расходов бюджета </a:t>
            </a:r>
            <a:endParaRPr lang="ru-RU" sz="3600" b="1" dirty="0"/>
          </a:p>
        </p:txBody>
      </p:sp>
      <p:sp>
        <p:nvSpPr>
          <p:cNvPr id="12" name="Полилиния 11"/>
          <p:cNvSpPr/>
          <p:nvPr/>
        </p:nvSpPr>
        <p:spPr>
          <a:xfrm>
            <a:off x="464316" y="332656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1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716974" y="481545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2627784" y="548680"/>
            <a:ext cx="5590951" cy="59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928688" y="87887"/>
            <a:ext cx="7679001" cy="1180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latin typeface="Arial Black" pitchFamily="34" charset="0"/>
              </a:rPr>
              <a:t>Социально - значимые расходы бюджета города Брянска за 2021 год  (млн.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ru-RU" sz="2200" b="1" dirty="0" smtClean="0">
                <a:latin typeface="Arial Black" pitchFamily="34" charset="0"/>
              </a:rPr>
              <a:t>руб.) </a:t>
            </a:r>
          </a:p>
        </p:txBody>
      </p:sp>
      <p:graphicFrame>
        <p:nvGraphicFramePr>
          <p:cNvPr id="10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866939"/>
              </p:ext>
            </p:extLst>
          </p:nvPr>
        </p:nvGraphicFramePr>
        <p:xfrm>
          <a:off x="148962" y="1379884"/>
          <a:ext cx="8846075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48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Целевые значения показателей оплаты труда работников бюджетной сферы, достигнуты 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в 2021 году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412776"/>
            <a:ext cx="8855968" cy="5266184"/>
          </a:xfrm>
        </p:spPr>
        <p:txBody>
          <a:bodyPr>
            <a:normAutofit/>
          </a:bodyPr>
          <a:lstStyle/>
          <a:p>
            <a:pPr algn="ctr" eaLnBrk="1" hangingPunct="1">
              <a:spcAft>
                <a:spcPts val="0"/>
              </a:spcAft>
              <a:buFont typeface="Wingdings 2" pitchFamily="18" charset="2"/>
              <a:buNone/>
            </a:pPr>
            <a:r>
              <a:rPr lang="ru-RU" altLang="ru-RU" sz="1800" dirty="0" smtClean="0"/>
              <a:t>   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193606"/>
              </p:ext>
            </p:extLst>
          </p:nvPr>
        </p:nvGraphicFramePr>
        <p:xfrm>
          <a:off x="827584" y="1700808"/>
          <a:ext cx="7200800" cy="4235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49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78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079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Категория работников учреждений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социальной сферы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Доведенный показатель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Достигнутый показатель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421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учреждений, реализующих программы дошкольного образования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366,2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913,20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21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 общего образования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062,70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984,70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21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 дополнительного образования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148,50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893,00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421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358,00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703,20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4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Исполнение публичных нормативных обязательств за 2021 год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(млн. рублей)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65314906"/>
              </p:ext>
            </p:extLst>
          </p:nvPr>
        </p:nvGraphicFramePr>
        <p:xfrm>
          <a:off x="457200" y="1412875"/>
          <a:ext cx="8579296" cy="5328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49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4397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1600" b="1" dirty="0" smtClean="0"/>
              <a:t>Расходы бюджета города Брянска по муниципальным программам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9659879"/>
              </p:ext>
            </p:extLst>
          </p:nvPr>
        </p:nvGraphicFramePr>
        <p:xfrm>
          <a:off x="35496" y="908720"/>
          <a:ext cx="9001000" cy="5642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2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96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41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4509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4007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муниципальных программ</a:t>
                      </a:r>
                      <a:endParaRPr lang="ru-RU" sz="14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План 2021</a:t>
                      </a:r>
                      <a:r>
                        <a:rPr lang="ru-RU" sz="1200" baseline="0" dirty="0" smtClean="0"/>
                        <a:t> года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Исполне</a:t>
                      </a:r>
                      <a:r>
                        <a:rPr lang="ru-RU" sz="1200" dirty="0" smtClean="0"/>
                        <a:t>-но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 </a:t>
                      </a:r>
                      <a:r>
                        <a:rPr lang="ru-RU" sz="1200" dirty="0" err="1" smtClean="0"/>
                        <a:t>испол</a:t>
                      </a:r>
                      <a:r>
                        <a:rPr lang="ru-RU" sz="1200" dirty="0" smtClean="0"/>
                        <a:t>-нения</a:t>
                      </a:r>
                      <a:endParaRPr lang="ru-RU" sz="1200" i="1" dirty="0"/>
                    </a:p>
                  </a:txBody>
                  <a:tcPr marL="91439" marR="91439" marT="45719" marB="45719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9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Стимулирование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экономической активности в городе Брянске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682,7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437,0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64,01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8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Повышение безопасности дорожного движения в городе Брянске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3 044,1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2 884,5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94,76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2958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Осуществление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полномочий  исполнительного органа местного самоуправления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603,3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575,2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95,35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8001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177,2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99,95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8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в городе Брянске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6 373,8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6 340,3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8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Поддержка и сохранение культуры и искусства в городе Брянске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794,4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793,7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979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Осуществление полномочий исполнительного органа местного самоуправления по участию в профилактике терроризма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экстремизма, минимизации и (или) ликвидации последствий их проявлений на территории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492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944,9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613,8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64,95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343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градостроительства  на территории муниципального образования – городской округ «город Брянск»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90,29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492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Формирование современной городской среды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151,7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151,4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99,83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492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и семейная политика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132,8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110,7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83,42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18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 в городе Брянске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497,4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432,0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86,85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7704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и распоряжение муниципальной собственностью города Брянска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99,73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5617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 муниципальным программам город Брянска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13 521,2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12 629,0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93,40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41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700" b="1" dirty="0" smtClean="0"/>
              <a:t>Расходы развития города Брянска</a:t>
            </a:r>
            <a:endParaRPr lang="ru-RU" sz="2700" b="1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324527348"/>
              </p:ext>
            </p:extLst>
          </p:nvPr>
        </p:nvGraphicFramePr>
        <p:xfrm>
          <a:off x="827584" y="2132856"/>
          <a:ext cx="28083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3491880" y="1700808"/>
            <a:ext cx="42484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Повышение безопасности дорожного движения : </a:t>
            </a:r>
          </a:p>
          <a:p>
            <a:pPr algn="ctr"/>
            <a:r>
              <a:rPr lang="ru-RU" b="1" dirty="0" smtClean="0"/>
              <a:t>2 884,5 млн. рублей</a:t>
            </a:r>
            <a:endParaRPr lang="ru-RU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66916" y="2492896"/>
            <a:ext cx="4173946" cy="828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Жилищно-коммунальное хозяйство : </a:t>
            </a:r>
          </a:p>
          <a:p>
            <a:pPr algn="ctr"/>
            <a:r>
              <a:rPr lang="ru-RU" b="1" dirty="0" smtClean="0"/>
              <a:t>613,8 млн. рублей</a:t>
            </a:r>
            <a:endParaRPr lang="ru-RU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95936" y="3470115"/>
            <a:ext cx="4208061" cy="750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Развитие градостроительства : </a:t>
            </a:r>
          </a:p>
          <a:p>
            <a:pPr algn="ctr"/>
            <a:r>
              <a:rPr lang="ru-RU" b="1" dirty="0" smtClean="0"/>
              <a:t>51,6 млн. рублей</a:t>
            </a:r>
            <a:endParaRPr lang="ru-RU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707904" y="4330224"/>
            <a:ext cx="4173945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Современная городская среда: </a:t>
            </a:r>
          </a:p>
          <a:p>
            <a:pPr algn="ctr"/>
            <a:r>
              <a:rPr lang="ru-RU" b="1" dirty="0" smtClean="0"/>
              <a:t>151,4 млн. рублей</a:t>
            </a:r>
            <a:endParaRPr lang="ru-RU" b="1" dirty="0"/>
          </a:p>
        </p:txBody>
      </p:sp>
      <p:sp>
        <p:nvSpPr>
          <p:cNvPr id="25" name="Овал 24"/>
          <p:cNvSpPr/>
          <p:nvPr/>
        </p:nvSpPr>
        <p:spPr>
          <a:xfrm>
            <a:off x="827584" y="1484784"/>
            <a:ext cx="3312368" cy="3672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Расходы развития – </a:t>
            </a:r>
          </a:p>
          <a:p>
            <a:pPr algn="ctr"/>
            <a:r>
              <a:rPr lang="ru-RU" sz="2000" b="1" dirty="0" smtClean="0"/>
              <a:t>3 701,4 млн. рублей</a:t>
            </a:r>
            <a:endParaRPr lang="ru-RU" sz="2000" b="1" dirty="0"/>
          </a:p>
        </p:txBody>
      </p:sp>
      <p:sp>
        <p:nvSpPr>
          <p:cNvPr id="31" name="Левая фигурная скобка 30"/>
          <p:cNvSpPr/>
          <p:nvPr/>
        </p:nvSpPr>
        <p:spPr>
          <a:xfrm rot="16200000">
            <a:off x="4283968" y="1484784"/>
            <a:ext cx="648072" cy="78488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27584" y="5734409"/>
            <a:ext cx="7704856" cy="5029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29,3% программных расходов  </a:t>
            </a:r>
            <a:endParaRPr lang="ru-RU" sz="3600" b="1" dirty="0"/>
          </a:p>
        </p:txBody>
      </p:sp>
      <p:sp>
        <p:nvSpPr>
          <p:cNvPr id="12" name="Полилиния 11"/>
          <p:cNvSpPr/>
          <p:nvPr/>
        </p:nvSpPr>
        <p:spPr>
          <a:xfrm>
            <a:off x="464316" y="332656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7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Итоги социально-экономического развития </a:t>
            </a:r>
            <a:br>
              <a:rPr lang="ru-RU" sz="2800" dirty="0" smtClean="0"/>
            </a:br>
            <a:r>
              <a:rPr lang="ru-RU" sz="2800" dirty="0" smtClean="0"/>
              <a:t>города </a:t>
            </a:r>
            <a:r>
              <a:rPr lang="ru-RU" sz="2800" dirty="0"/>
              <a:t>Б</a:t>
            </a:r>
            <a:r>
              <a:rPr lang="ru-RU" sz="2800" dirty="0" smtClean="0"/>
              <a:t>рянска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85820905"/>
              </p:ext>
            </p:extLst>
          </p:nvPr>
        </p:nvGraphicFramePr>
        <p:xfrm>
          <a:off x="457200" y="1752600"/>
          <a:ext cx="8435280" cy="410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6651"/>
                <a:gridCol w="798189"/>
                <a:gridCol w="936104"/>
                <a:gridCol w="1008112"/>
                <a:gridCol w="1008112"/>
                <a:gridCol w="1008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показателей</a:t>
                      </a:r>
                      <a:endParaRPr lang="ru-RU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 год </a:t>
                      </a:r>
                      <a:r>
                        <a:rPr lang="ru-RU" sz="1400" dirty="0" smtClean="0"/>
                        <a:t>(отчет)</a:t>
                      </a:r>
                      <a:endParaRPr lang="ru-RU" sz="14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2021 год </a:t>
                      </a:r>
                      <a:r>
                        <a:rPr lang="ru-RU" sz="1400" dirty="0" smtClean="0"/>
                        <a:t>(оценка)</a:t>
                      </a:r>
                      <a:endParaRPr lang="ru-RU" sz="14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r>
                        <a:rPr lang="ru-RU" sz="1400" dirty="0" smtClean="0"/>
                        <a:t>(прогноз)</a:t>
                      </a:r>
                      <a:endParaRPr lang="ru-RU" sz="14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r>
                        <a:rPr lang="ru-RU" sz="1400" dirty="0" smtClean="0"/>
                        <a:t>(прогноз)</a:t>
                      </a:r>
                      <a:endParaRPr lang="ru-RU" sz="14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 год </a:t>
                      </a:r>
                      <a:r>
                        <a:rPr lang="ru-RU" sz="1400" dirty="0" smtClean="0"/>
                        <a:t>(прогноз)</a:t>
                      </a:r>
                      <a:endParaRPr lang="ru-RU" sz="1400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Объем отгруженных товаров собственного производства, выполненных работ и услуг собственными силами предприятий по всем видам экономической деятельности (млрд. рублей)</a:t>
                      </a:r>
                      <a:endParaRPr lang="ru-RU" sz="12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193,4</a:t>
                      </a:r>
                      <a:endParaRPr lang="ru-RU" sz="16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231,1</a:t>
                      </a:r>
                      <a:endParaRPr lang="ru-RU" sz="16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242,4</a:t>
                      </a:r>
                      <a:endParaRPr lang="ru-RU" sz="16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257,1</a:t>
                      </a:r>
                      <a:endParaRPr lang="ru-RU" sz="1600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272,8</a:t>
                      </a:r>
                      <a:endParaRPr lang="ru-RU" sz="1600" dirty="0"/>
                    </a:p>
                  </a:txBody>
                  <a:tcPr marL="84667" marR="84667"/>
                </a:tc>
              </a:tr>
              <a:tr h="50977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Объем инвестиций в основной капитал по крупным</a:t>
                      </a:r>
                      <a:r>
                        <a:rPr lang="ru-RU" sz="1200" baseline="0" dirty="0" smtClean="0"/>
                        <a:t> и средним предприятиям</a:t>
                      </a:r>
                      <a:r>
                        <a:rPr lang="ru-RU" sz="1200" dirty="0" smtClean="0"/>
                        <a:t> </a:t>
                      </a:r>
                      <a:br>
                        <a:rPr lang="ru-RU" sz="1200" dirty="0" smtClean="0"/>
                      </a:br>
                      <a:r>
                        <a:rPr lang="ru-RU" sz="1200" dirty="0" smtClean="0"/>
                        <a:t>(млрд. рублей)</a:t>
                      </a:r>
                      <a:endParaRPr lang="ru-RU" sz="12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20,2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18,8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23,3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25,8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28,7</a:t>
                      </a:r>
                      <a:endParaRPr lang="ru-RU" sz="1600" dirty="0"/>
                    </a:p>
                  </a:txBody>
                  <a:tcPr marL="84667" marR="84667" anchor="ctr"/>
                </a:tc>
              </a:tr>
              <a:tr h="426968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Фонд заработной платы</a:t>
                      </a:r>
                      <a:r>
                        <a:rPr lang="ru-RU" sz="1200" baseline="0" dirty="0" smtClean="0"/>
                        <a:t> по крупным и средним предприятиям </a:t>
                      </a:r>
                      <a:r>
                        <a:rPr lang="ru-RU" sz="1200" dirty="0" smtClean="0"/>
                        <a:t>(млрд.</a:t>
                      </a:r>
                      <a:r>
                        <a:rPr lang="ru-RU" sz="1200" baseline="0" dirty="0" smtClean="0"/>
                        <a:t> рублей)</a:t>
                      </a:r>
                      <a:endParaRPr lang="ru-RU" sz="12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53,7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57,4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61,3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65,6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70,1</a:t>
                      </a:r>
                      <a:endParaRPr lang="ru-RU" sz="1600" dirty="0"/>
                    </a:p>
                  </a:txBody>
                  <a:tcPr marL="84667" marR="84667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Среднемесячная заработная плата по крупным и средним предприятиям (тыс. рублей)</a:t>
                      </a:r>
                      <a:endParaRPr lang="ru-RU" sz="12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38,8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42,0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44,6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47,5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50,7</a:t>
                      </a:r>
                      <a:endParaRPr lang="ru-RU" sz="1600" dirty="0"/>
                    </a:p>
                  </a:txBody>
                  <a:tcPr marL="84667" marR="84667" anchor="ctr"/>
                </a:tc>
              </a:tr>
              <a:tr h="686792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Индекс потребительских цен (%)</a:t>
                      </a:r>
                      <a:endParaRPr lang="ru-RU" sz="12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103,2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109,3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104,0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104,1</a:t>
                      </a:r>
                      <a:endParaRPr lang="ru-RU" sz="1600" dirty="0"/>
                    </a:p>
                  </a:txBody>
                  <a:tcPr marL="84667" marR="84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104,0</a:t>
                      </a:r>
                      <a:endParaRPr lang="ru-RU" sz="1600" dirty="0"/>
                    </a:p>
                  </a:txBody>
                  <a:tcPr marL="84667" marR="8466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6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5013176"/>
            <a:ext cx="6512511" cy="149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муниципальных программ социальной сферы –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7 676,7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84251867"/>
              </p:ext>
            </p:extLst>
          </p:nvPr>
        </p:nvGraphicFramePr>
        <p:xfrm>
          <a:off x="1187624" y="332656"/>
          <a:ext cx="6846912" cy="4536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303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928688" y="428625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2627784" y="548680"/>
            <a:ext cx="5590951" cy="59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928688" y="87886"/>
            <a:ext cx="7679001" cy="1252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latin typeface="Arial Black" pitchFamily="34" charset="0"/>
              </a:rPr>
              <a:t>Исполнение муниципальной программы «Развитие образования в городе Брянске» </a:t>
            </a:r>
          </a:p>
          <a:p>
            <a:r>
              <a:rPr lang="ru-RU" sz="2200" b="1" dirty="0" smtClean="0">
                <a:latin typeface="Arial Black" pitchFamily="34" charset="0"/>
              </a:rPr>
              <a:t>за 2021 </a:t>
            </a:r>
            <a:r>
              <a:rPr lang="ru-RU" sz="2200" b="1" dirty="0">
                <a:latin typeface="Arial Black" pitchFamily="34" charset="0"/>
              </a:rPr>
              <a:t>год </a:t>
            </a:r>
            <a:r>
              <a:rPr lang="ru-RU" sz="2200" b="1" dirty="0" smtClean="0">
                <a:latin typeface="Arial Black" pitchFamily="34" charset="0"/>
              </a:rPr>
              <a:t>– 6 340,3 млн.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ru-RU" sz="2200" b="1" dirty="0" smtClean="0">
                <a:latin typeface="Arial Black" pitchFamily="34" charset="0"/>
              </a:rPr>
              <a:t>рублей </a:t>
            </a:r>
          </a:p>
        </p:txBody>
      </p:sp>
      <p:graphicFrame>
        <p:nvGraphicFramePr>
          <p:cNvPr id="10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128040"/>
              </p:ext>
            </p:extLst>
          </p:nvPr>
        </p:nvGraphicFramePr>
        <p:xfrm>
          <a:off x="297925" y="1412776"/>
          <a:ext cx="8846075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73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93997072"/>
              </p:ext>
            </p:extLst>
          </p:nvPr>
        </p:nvGraphicFramePr>
        <p:xfrm>
          <a:off x="915971" y="1700808"/>
          <a:ext cx="81369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2"/>
          <p:cNvSpPr txBox="1">
            <a:spLocks/>
          </p:cNvSpPr>
          <p:nvPr/>
        </p:nvSpPr>
        <p:spPr>
          <a:xfrm>
            <a:off x="928688" y="87886"/>
            <a:ext cx="7679001" cy="1252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Arial Black" pitchFamily="34" charset="0"/>
              </a:rPr>
              <a:t>Исполнение муниципальной программы </a:t>
            </a:r>
            <a:r>
              <a:rPr lang="ru-RU" sz="2000" b="1" dirty="0" smtClean="0">
                <a:latin typeface="Arial Black" pitchFamily="34" charset="0"/>
              </a:rPr>
              <a:t>«Поддержка и сохранение культуры и искусства </a:t>
            </a:r>
            <a:r>
              <a:rPr lang="ru-RU" sz="2000" b="1" dirty="0" smtClean="0">
                <a:latin typeface="Arial Black" pitchFamily="34" charset="0"/>
              </a:rPr>
              <a:t>в городе Брянске» </a:t>
            </a:r>
            <a:r>
              <a:rPr lang="ru-RU" sz="2000" b="1" dirty="0" smtClean="0">
                <a:latin typeface="Arial Black" pitchFamily="34" charset="0"/>
              </a:rPr>
              <a:t>за </a:t>
            </a:r>
            <a:r>
              <a:rPr lang="ru-RU" sz="2000" b="1" dirty="0" smtClean="0">
                <a:latin typeface="Arial Black" pitchFamily="34" charset="0"/>
              </a:rPr>
              <a:t>2021 </a:t>
            </a:r>
            <a:r>
              <a:rPr lang="ru-RU" sz="2000" b="1" dirty="0">
                <a:latin typeface="Arial Black" pitchFamily="34" charset="0"/>
              </a:rPr>
              <a:t>год </a:t>
            </a:r>
            <a:r>
              <a:rPr lang="ru-RU" sz="2000" b="1" dirty="0" smtClean="0">
                <a:latin typeface="Arial Black" pitchFamily="34" charset="0"/>
              </a:rPr>
              <a:t>– </a:t>
            </a:r>
            <a:r>
              <a:rPr lang="ru-RU" sz="2000" b="1" dirty="0" smtClean="0">
                <a:latin typeface="Arial Black" pitchFamily="34" charset="0"/>
              </a:rPr>
              <a:t>793,7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млн.</a:t>
            </a:r>
            <a:r>
              <a:rPr lang="en-US" sz="2000" b="1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рублей </a:t>
            </a:r>
          </a:p>
        </p:txBody>
      </p:sp>
    </p:spTree>
    <p:extLst>
      <p:ext uri="{BB962C8B-B14F-4D97-AF65-F5344CB8AC3E}">
        <p14:creationId xmlns:p14="http://schemas.microsoft.com/office/powerpoint/2010/main" val="19738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827584" y="44624"/>
            <a:ext cx="7772400" cy="1056571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муниципальной программы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«Осуществление полномочий исполнительного органа местного самоуправления города Брянска»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548340015"/>
              </p:ext>
            </p:extLst>
          </p:nvPr>
        </p:nvGraphicFramePr>
        <p:xfrm>
          <a:off x="0" y="1071794"/>
          <a:ext cx="9144000" cy="5525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395536" y="357420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716974" y="481545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2627784" y="548680"/>
            <a:ext cx="5590951" cy="59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928688" y="87887"/>
            <a:ext cx="7679001" cy="1180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latin typeface="Arial Black" pitchFamily="34" charset="0"/>
              </a:rPr>
              <a:t>Исполнение муниципальной программы «Физическая культура и спорт в городе Брянске»  </a:t>
            </a:r>
            <a:r>
              <a:rPr lang="ru-RU" sz="2200" b="1" dirty="0" smtClean="0">
                <a:latin typeface="Arial Black" pitchFamily="34" charset="0"/>
              </a:rPr>
              <a:t>за 2021 год  (млн.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ru-RU" sz="2200" b="1" dirty="0" smtClean="0">
                <a:latin typeface="Arial Black" pitchFamily="34" charset="0"/>
              </a:rPr>
              <a:t>руб.) </a:t>
            </a:r>
          </a:p>
        </p:txBody>
      </p:sp>
      <p:graphicFrame>
        <p:nvGraphicFramePr>
          <p:cNvPr id="10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318297"/>
              </p:ext>
            </p:extLst>
          </p:nvPr>
        </p:nvGraphicFramePr>
        <p:xfrm>
          <a:off x="148962" y="1268761"/>
          <a:ext cx="8846075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964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827584" y="43031"/>
            <a:ext cx="7772400" cy="1041445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800" b="1" dirty="0" smtClean="0">
                <a:latin typeface="Arial Black" pitchFamily="34" charset="0"/>
              </a:rPr>
              <a:t>Муниципальная программа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«Управление муниципальными финансами»</a:t>
            </a:r>
            <a:endParaRPr lang="ru-RU" sz="1800" b="1" dirty="0">
              <a:latin typeface="Arial Black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883778197"/>
              </p:ext>
            </p:extLst>
          </p:nvPr>
        </p:nvGraphicFramePr>
        <p:xfrm>
          <a:off x="0" y="1052736"/>
          <a:ext cx="914400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703181" y="327704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085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112859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расходов на обслуживание муниципального дога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млн.руб.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88051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46042718"/>
              </p:ext>
            </p:extLst>
          </p:nvPr>
        </p:nvGraphicFramePr>
        <p:xfrm>
          <a:off x="0" y="908720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олилиния 6"/>
          <p:cNvSpPr/>
          <p:nvPr/>
        </p:nvSpPr>
        <p:spPr>
          <a:xfrm>
            <a:off x="323528" y="210159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74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 smtClean="0"/>
              <a:t>Национальные проекты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2574334"/>
              </p:ext>
            </p:extLst>
          </p:nvPr>
        </p:nvGraphicFramePr>
        <p:xfrm>
          <a:off x="323528" y="1052736"/>
          <a:ext cx="84456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лилиния 5"/>
          <p:cNvSpPr/>
          <p:nvPr/>
        </p:nvSpPr>
        <p:spPr>
          <a:xfrm>
            <a:off x="464316" y="332656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928688" y="428625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1357312" y="548680"/>
            <a:ext cx="753516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1259632" y="188640"/>
            <a:ext cx="7708097" cy="954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Исполнение бюджета главными распорядителями бюджета</a:t>
            </a:r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graphicFrame>
        <p:nvGraphicFramePr>
          <p:cNvPr id="3" name="Объек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477297"/>
              </p:ext>
            </p:extLst>
          </p:nvPr>
        </p:nvGraphicFramePr>
        <p:xfrm>
          <a:off x="415925" y="1143000"/>
          <a:ext cx="8476554" cy="5238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743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6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Инициативное бюджетирование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altLang="ru-RU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1052736"/>
            <a:ext cx="5600216" cy="57606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План - 48,6 млн. рублей, исполнено – 47,9 млн. рублей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064839"/>
            <a:ext cx="2714644" cy="571504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Брянская городская администрация – 12 объектов (21,8 млн. рублей)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8257" y="2059137"/>
            <a:ext cx="2786082" cy="571504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Управление образования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7 объектов (15,2 млн. рублей)</a:t>
            </a:r>
            <a:endParaRPr lang="ru-RU" sz="1400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510050" y="2064839"/>
            <a:ext cx="2428892" cy="571504"/>
          </a:xfrm>
          <a:prstGeom prst="flowChartAlternateProcess">
            <a:avLst/>
          </a:prstGeom>
          <a:blipFill>
            <a:blip r:embed="rId6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Управление культуры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5 объектов (10,9 млн. рублей)</a:t>
            </a:r>
            <a:endParaRPr lang="ru-RU" sz="1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571625" y="1844824"/>
            <a:ext cx="614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715250" y="1844825"/>
            <a:ext cx="1589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643437" y="1844825"/>
            <a:ext cx="795" cy="220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571625" y="1844824"/>
            <a:ext cx="0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альтернативный процесс 34"/>
          <p:cNvSpPr/>
          <p:nvPr/>
        </p:nvSpPr>
        <p:spPr>
          <a:xfrm>
            <a:off x="285720" y="2852936"/>
            <a:ext cx="2714644" cy="381642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-детский спортивно-игровой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по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Ильича, д.19, ТОС «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Искорка»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ТОС «Горка» и ТОС «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Бежичи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-зона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 и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«Сквер «Автозаводец»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ерритория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спортивно-игровой площадки на ул.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Димитрова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квер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покорителям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ерритория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спортивно-игровой площадки по ул.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Чернышевского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территории, прилегающей к д.11 по ул.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-детская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д.14-16 по </a:t>
            </a:r>
            <a:endParaRPr lang="ru-RU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Гоголя</a:t>
            </a:r>
            <a:endParaRPr lang="ru-RU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-переход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пешеходов вдоль дороги между домами 96 и 104 по ул. Некрасова</a:t>
            </a:r>
            <a:endParaRPr lang="ru-RU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-детская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ТОС «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-детская игровая площадка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пос. Белые Берега по ул.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Челюскина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въездных стел «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Фокинский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3369685" y="2852936"/>
            <a:ext cx="2714644" cy="381642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-спортивно-игровая площадка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адресу: г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Брянск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Луначарского, д.7, МБОУ "СОШ №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3«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спортивно-игровая площадка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 г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Брянск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1-й проезд Станке Димитрова, д. 2, 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«СОШ 8»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спортивно-игровая площадка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 г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Брянск, ул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Дуки 2, МБОУ СОШ №1 </a:t>
            </a:r>
            <a:endParaRPr lang="ru-RU" sz="105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спортивно-игровая площадка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СОШ №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-спортивно-игровая площадка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адресу: г. Брянск, ул. Октябрьская, д.135, МБОУ "Гимназия №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7«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спортивной площадки на территории, прилегающей к СОШ №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становка 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многофункциональной спортивно-игровой площадки на территории, прилегающей к МБОУ "СОШ №12" 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6509498" y="2852936"/>
            <a:ext cx="2428892" cy="381642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МБУДО «ДШИ № 1 им. Т.П. Николаевой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территории массового отдыха населения, прилегающей к МБУК «Городской Дворец культуры и искусства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-территория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здоровья» на территории, прилегающей к МБУК «ГДК пос. Белые Берега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озеленение территории здания МБУК «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ГДК им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А.Н. Медведева»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 территории массового отдыха горожан в сквере имени П.М.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Камозина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12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Основные показатели социально-экономического развития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города </a:t>
            </a:r>
            <a:r>
              <a:rPr lang="ru-RU" sz="2800" dirty="0"/>
              <a:t>Брянска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572768"/>
            <a:ext cx="3816424" cy="639762"/>
          </a:xfrm>
        </p:spPr>
        <p:txBody>
          <a:bodyPr>
            <a:normAutofit/>
          </a:bodyPr>
          <a:lstStyle/>
          <a:p>
            <a:r>
              <a:rPr lang="ru-RU" sz="1700" cap="none" dirty="0" smtClean="0">
                <a:ln w="635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+mj-cs"/>
              </a:rPr>
              <a:t>Среднегодовая численность населения, тыс. человек</a:t>
            </a:r>
            <a:endParaRPr lang="ru-RU" sz="17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53668461"/>
              </p:ext>
            </p:extLst>
          </p:nvPr>
        </p:nvGraphicFramePr>
        <p:xfrm>
          <a:off x="755576" y="2276872"/>
          <a:ext cx="3292475" cy="3840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000" cap="none" dirty="0" smtClean="0">
                <a:ln w="635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Показатели</a:t>
            </a:r>
            <a:r>
              <a:rPr lang="ru-RU" sz="2000" cap="none" dirty="0" smtClean="0">
                <a:ln w="635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рождаемости, смертности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66053430"/>
              </p:ext>
            </p:extLst>
          </p:nvPr>
        </p:nvGraphicFramePr>
        <p:xfrm>
          <a:off x="4716017" y="2636912"/>
          <a:ext cx="4248471" cy="376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21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3092" y="260648"/>
            <a:ext cx="79676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Муниципальный долг города Брянска на 01.01.2022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43788178"/>
              </p:ext>
            </p:extLst>
          </p:nvPr>
        </p:nvGraphicFramePr>
        <p:xfrm>
          <a:off x="4211960" y="788544"/>
          <a:ext cx="482453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олилиния 5"/>
          <p:cNvSpPr/>
          <p:nvPr/>
        </p:nvSpPr>
        <p:spPr>
          <a:xfrm>
            <a:off x="464316" y="332656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352095406"/>
              </p:ext>
            </p:extLst>
          </p:nvPr>
        </p:nvGraphicFramePr>
        <p:xfrm>
          <a:off x="0" y="1484784"/>
          <a:ext cx="3995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84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900" b="1" dirty="0">
                <a:cs typeface="Times New Roman" pitchFamily="18" charset="0"/>
              </a:rPr>
              <a:t>Основные </a:t>
            </a:r>
            <a:r>
              <a:rPr lang="ru-RU" sz="2900" b="1" dirty="0" smtClean="0">
                <a:cs typeface="Times New Roman" pitchFamily="18" charset="0"/>
              </a:rPr>
              <a:t>задачи на 2022 год</a:t>
            </a:r>
            <a:endParaRPr lang="ru-RU" sz="2900" b="1" dirty="0"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764705"/>
            <a:ext cx="8147248" cy="864096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доходной базы бюджета города Брянска за счет наращивания стабильных доходных источников и мобилизации в бюджет имеющихся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резервов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04" y="1778126"/>
            <a:ext cx="8147247" cy="504056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балансированность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устойчивость бюджета города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Брянска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V="1">
            <a:off x="539552" y="2492896"/>
            <a:ext cx="8106072" cy="577840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осуществляемых бюджетных расходов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3291706"/>
            <a:ext cx="8147248" cy="792088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эффективности, прозрачности и обоснованности показателей муниципальных программ города Брянска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7251" y="4365104"/>
            <a:ext cx="8147248" cy="720080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финансовых ресурсов для обеспечения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национальных проектов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266" y="5373216"/>
            <a:ext cx="8147248" cy="864096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инфраструктурных проектов, направленных на модернизацию городского общественного транспорта и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  <a:endParaRPr 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улично-дорожной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сети.</a:t>
            </a:r>
          </a:p>
        </p:txBody>
      </p:sp>
    </p:spTree>
    <p:extLst>
      <p:ext uri="{BB962C8B-B14F-4D97-AF65-F5344CB8AC3E}">
        <p14:creationId xmlns:p14="http://schemas.microsoft.com/office/powerpoint/2010/main" val="828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900" b="1" dirty="0">
                <a:cs typeface="Times New Roman" pitchFamily="18" charset="0"/>
              </a:rPr>
              <a:t>Основные </a:t>
            </a:r>
            <a:r>
              <a:rPr lang="ru-RU" sz="2900" b="1" dirty="0" smtClean="0">
                <a:cs typeface="Times New Roman" pitchFamily="18" charset="0"/>
              </a:rPr>
              <a:t>задачи на 2022 год</a:t>
            </a:r>
            <a:endParaRPr lang="ru-RU" sz="2900" b="1" dirty="0"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6462" y="3429000"/>
            <a:ext cx="8147248" cy="2232248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обеспечения устойчивого функционирования и развития экономики и финансов города Брянска в складывающейся нынешней ситуации от руководителей структурных подразделений Брянской городской администрации требуется ответственное исполнение бюджета города Брянска с обязательным соблюдением реалистичности прогнозирования ожидаемой оценки  приоритетности планирования и исполнения бюджетных расходов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4131" y="1196752"/>
            <a:ext cx="8147248" cy="1296144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задача, стоящая перед органами местного самоуправления – обеспечить выполнение принятых обязательств и не нарушить устойчивость и сбалансированность бюджета города Брянска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6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Исполнение бюджета города Брянска 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за 2021 год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447800"/>
            <a:ext cx="8501122" cy="4572000"/>
          </a:xfrm>
          <a:prstGeom prst="rect">
            <a:avLst/>
          </a:prstGeom>
          <a:ln>
            <a:miter lim="800000"/>
            <a:headEnd/>
            <a:tailEnd/>
          </a:ln>
          <a:extLst/>
        </p:spPr>
        <p:txBody>
          <a:bodyPr numCol="2"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  </a:t>
            </a:r>
            <a:r>
              <a:rPr lang="ru-RU" sz="1600" b="1" dirty="0" smtClean="0"/>
              <a:t>При дефицитном бюджете растет </a:t>
            </a:r>
            <a:r>
              <a:rPr lang="ru-RU" sz="1600" b="1" dirty="0" err="1" smtClean="0"/>
              <a:t>долрастут</a:t>
            </a:r>
            <a:r>
              <a:rPr lang="ru-RU" sz="1600" b="1" dirty="0" smtClean="0"/>
              <a:t> остатки средств (накопления)</a:t>
            </a:r>
            <a:endParaRPr lang="ru-RU" sz="1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1714488"/>
            <a:ext cx="3714776" cy="3370696"/>
          </a:xfrm>
          <a:prstGeom prst="roundRect">
            <a:avLst/>
          </a:prstGeom>
          <a:solidFill>
            <a:srgbClr val="E2C0C3"/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6" y="1785926"/>
            <a:ext cx="3643338" cy="329925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1571612"/>
            <a:ext cx="3571900" cy="4286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6" y="1500174"/>
            <a:ext cx="3500462" cy="428628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214554"/>
            <a:ext cx="3143272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 </a:t>
            </a: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13 386,7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22896" y="4077072"/>
            <a:ext cx="3143272" cy="6480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 (-)237,5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2143116"/>
            <a:ext cx="2928958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 12 961,2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3071810"/>
            <a:ext cx="2928958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12 730,6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3571868" y="2357430"/>
            <a:ext cx="285752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3571868" y="3143248"/>
            <a:ext cx="285752" cy="35719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786710" y="2285992"/>
            <a:ext cx="214314" cy="285752"/>
          </a:xfrm>
          <a:prstGeom prst="upArrow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22896" y="3117053"/>
            <a:ext cx="3120476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</a:t>
            </a: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13 624,1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57818" y="4077072"/>
            <a:ext cx="2928958" cy="6480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 (+)230,6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293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928688" y="428625"/>
            <a:ext cx="500062" cy="714375"/>
          </a:xfrm>
          <a:custGeom>
            <a:avLst/>
            <a:gdLst>
              <a:gd name="connsiteX0" fmla="*/ 219075 w 1012702"/>
              <a:gd name="connsiteY0" fmla="*/ 635060 h 1216085"/>
              <a:gd name="connsiteX1" fmla="*/ 0 w 1012702"/>
              <a:gd name="connsiteY1" fmla="*/ 892235 h 1216085"/>
              <a:gd name="connsiteX2" fmla="*/ 419100 w 1012702"/>
              <a:gd name="connsiteY2" fmla="*/ 1216085 h 1216085"/>
              <a:gd name="connsiteX3" fmla="*/ 1009650 w 1012702"/>
              <a:gd name="connsiteY3" fmla="*/ 6410 h 1216085"/>
              <a:gd name="connsiteX4" fmla="*/ 990600 w 1012702"/>
              <a:gd name="connsiteY4" fmla="*/ 15935 h 1216085"/>
              <a:gd name="connsiteX5" fmla="*/ 381000 w 1012702"/>
              <a:gd name="connsiteY5" fmla="*/ 863660 h 1216085"/>
              <a:gd name="connsiteX6" fmla="*/ 219075 w 1012702"/>
              <a:gd name="connsiteY6" fmla="*/ 635060 h 121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2702" h="1216085">
                <a:moveTo>
                  <a:pt x="219075" y="635060"/>
                </a:moveTo>
                <a:lnTo>
                  <a:pt x="0" y="892235"/>
                </a:lnTo>
                <a:lnTo>
                  <a:pt x="419100" y="1216085"/>
                </a:lnTo>
                <a:cubicBezTo>
                  <a:pt x="615950" y="812860"/>
                  <a:pt x="816735" y="411532"/>
                  <a:pt x="1009650" y="6410"/>
                </a:cubicBezTo>
                <a:cubicBezTo>
                  <a:pt x="1012702" y="0"/>
                  <a:pt x="996950" y="12760"/>
                  <a:pt x="990600" y="15935"/>
                </a:cubicBezTo>
                <a:lnTo>
                  <a:pt x="381000" y="863660"/>
                </a:lnTo>
                <a:lnTo>
                  <a:pt x="219075" y="63506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1357312" y="548680"/>
            <a:ext cx="753516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6" name="Заголовок 12"/>
          <p:cNvSpPr txBox="1">
            <a:spLocks/>
          </p:cNvSpPr>
          <p:nvPr/>
        </p:nvSpPr>
        <p:spPr>
          <a:xfrm>
            <a:off x="1270846" y="419521"/>
            <a:ext cx="7708097" cy="59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prstClr val="black"/>
                </a:solidFill>
                <a:latin typeface="Arial Black" pitchFamily="34" charset="0"/>
              </a:rPr>
              <a:t>Исполнение бюджета за 2020-2021 годы</a:t>
            </a:r>
            <a:endParaRPr lang="ru-RU" sz="2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graphicFrame>
        <p:nvGraphicFramePr>
          <p:cNvPr id="3" name="Объек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172363"/>
              </p:ext>
            </p:extLst>
          </p:nvPr>
        </p:nvGraphicFramePr>
        <p:xfrm>
          <a:off x="323528" y="1143000"/>
          <a:ext cx="8476554" cy="5599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08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Структура доходов, поступивших в 2022-2021 годах </a:t>
            </a:r>
            <a:br>
              <a:rPr lang="ru-RU" sz="2000" b="1" dirty="0" smtClean="0"/>
            </a:br>
            <a:r>
              <a:rPr lang="ru-RU" sz="2000" b="1" dirty="0" smtClean="0"/>
              <a:t>(млн. рублей)</a:t>
            </a:r>
            <a:endParaRPr lang="ru-RU" sz="2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08108523"/>
              </p:ext>
            </p:extLst>
          </p:nvPr>
        </p:nvGraphicFramePr>
        <p:xfrm>
          <a:off x="395536" y="1124744"/>
          <a:ext cx="842493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641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512511" cy="864096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gradFill>
                  <a:gsLst>
                    <a:gs pos="0">
                      <a:schemeClr val="tx1"/>
                    </a:gs>
                    <a:gs pos="37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Структура налоговых и неналоговых доходов </a:t>
            </a:r>
            <a:r>
              <a:rPr lang="ru-RU" sz="2000" dirty="0" smtClean="0">
                <a:gradFill>
                  <a:gsLst>
                    <a:gs pos="0">
                      <a:schemeClr val="tx1"/>
                    </a:gs>
                    <a:gs pos="37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 2020-2021 годах (млн. рублей)</a:t>
            </a:r>
            <a:endParaRPr lang="ru-RU" sz="2000" dirty="0">
              <a:gradFill>
                <a:gsLst>
                  <a:gs pos="0">
                    <a:schemeClr val="tx1"/>
                  </a:gs>
                  <a:gs pos="37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69335614"/>
              </p:ext>
            </p:extLst>
          </p:nvPr>
        </p:nvGraphicFramePr>
        <p:xfrm>
          <a:off x="323528" y="198884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23921244"/>
              </p:ext>
            </p:extLst>
          </p:nvPr>
        </p:nvGraphicFramePr>
        <p:xfrm>
          <a:off x="4716016" y="2060848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0516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984776" cy="79208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Структура налога на доходы физических лиц </a:t>
            </a:r>
            <a:r>
              <a:rPr lang="ru-RU" sz="2000" dirty="0"/>
              <a:t>(в млн. рублей)</a:t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2065028"/>
              </p:ext>
            </p:extLst>
          </p:nvPr>
        </p:nvGraphicFramePr>
        <p:xfrm>
          <a:off x="323528" y="1268760"/>
          <a:ext cx="853345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8377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Структура задолженности на 01.01.2022 </a:t>
            </a:r>
            <a:r>
              <a:rPr lang="ru-RU" sz="2000" dirty="0"/>
              <a:t>(в млн. рублей)</a:t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1620568"/>
              </p:ext>
            </p:extLst>
          </p:nvPr>
        </p:nvGraphicFramePr>
        <p:xfrm>
          <a:off x="251520" y="1628800"/>
          <a:ext cx="858964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718791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13024</TotalTime>
  <Words>1839</Words>
  <Application>Microsoft Office PowerPoint</Application>
  <PresentationFormat>Экран (4:3)</PresentationFormat>
  <Paragraphs>487</Paragraphs>
  <Slides>32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Воздушный поток</vt:lpstr>
      <vt:lpstr>Презентация PowerPoint</vt:lpstr>
      <vt:lpstr>Итоги социально-экономического развития  города Брянска</vt:lpstr>
      <vt:lpstr>Основные показатели социально-экономического развития  города Брянска</vt:lpstr>
      <vt:lpstr>Исполнение бюджета города Брянска  за 2021 год</vt:lpstr>
      <vt:lpstr>Презентация PowerPoint</vt:lpstr>
      <vt:lpstr>Структура доходов, поступивших в 2022-2021 годах  (млн. рублей)</vt:lpstr>
      <vt:lpstr>Структура налоговых и неналоговых доходов в 2020-2021 годах (млн. рублей)</vt:lpstr>
      <vt:lpstr>Структура налога на доходы физических лиц (в млн. рублей) </vt:lpstr>
      <vt:lpstr>Структура задолженности на 01.01.2022 (в млн. рублей) </vt:lpstr>
      <vt:lpstr>Презентация PowerPoint</vt:lpstr>
      <vt:lpstr>Презентация PowerPoint</vt:lpstr>
      <vt:lpstr>Структура расходов  бюджета города Брянска  2021 году </vt:lpstr>
      <vt:lpstr>ИСПОЛНЕНИЕ БЮДЖЕТА по РАСХОДАМ за 2021 год  (млн. рублей)</vt:lpstr>
      <vt:lpstr>Расходы социального блока</vt:lpstr>
      <vt:lpstr>Презентация PowerPoint</vt:lpstr>
      <vt:lpstr>Целевые значения показателей оплаты труда работников бюджетной сферы, достигнуты  в 2021 году</vt:lpstr>
      <vt:lpstr>Исполнение публичных нормативных обязательств за 2021 год (млн. рублей)</vt:lpstr>
      <vt:lpstr>Расходы бюджета города Брянска по муниципальным программам  </vt:lpstr>
      <vt:lpstr>Расходы развития города Брянска</vt:lpstr>
      <vt:lpstr>Исполнение муниципальных программ социальной сферы –  7 676,7 млн. рублей</vt:lpstr>
      <vt:lpstr>Презентация PowerPoint</vt:lpstr>
      <vt:lpstr>Презентация PowerPoint</vt:lpstr>
      <vt:lpstr>Исполнение муниципальной программы  «Осуществление полномочий исполнительного органа местного самоуправления города Брянска»</vt:lpstr>
      <vt:lpstr>Презентация PowerPoint</vt:lpstr>
      <vt:lpstr>Муниципальная программа  «Управление муниципальными финансами»</vt:lpstr>
      <vt:lpstr>Сокращение расходов на обслуживание муниципального дога (млн.руб.)</vt:lpstr>
      <vt:lpstr>Национальные проекты</vt:lpstr>
      <vt:lpstr>Презентация PowerPoint</vt:lpstr>
      <vt:lpstr>Инициативное бюджетирование</vt:lpstr>
      <vt:lpstr>Презентация PowerPoint</vt:lpstr>
      <vt:lpstr>Основные задачи на 2022 год</vt:lpstr>
      <vt:lpstr>Основные задачи на 2022 год</vt:lpstr>
    </vt:vector>
  </TitlesOfParts>
  <Company>FINUPR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Динамика доходов</dc:title>
  <dc:creator>FINUPR</dc:creator>
  <cp:lastModifiedBy>Светлана Н. Воронцова</cp:lastModifiedBy>
  <cp:revision>1101</cp:revision>
  <cp:lastPrinted>2022-04-29T11:59:46Z</cp:lastPrinted>
  <dcterms:created xsi:type="dcterms:W3CDTF">2008-11-19T12:07:46Z</dcterms:created>
  <dcterms:modified xsi:type="dcterms:W3CDTF">2022-04-29T12:46:51Z</dcterms:modified>
</cp:coreProperties>
</file>