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6" r:id="rId1"/>
  </p:sldMasterIdLst>
  <p:notesMasterIdLst>
    <p:notesMasterId r:id="rId39"/>
  </p:notesMasterIdLst>
  <p:sldIdLst>
    <p:sldId id="256" r:id="rId2"/>
    <p:sldId id="296" r:id="rId3"/>
    <p:sldId id="257" r:id="rId4"/>
    <p:sldId id="260" r:id="rId5"/>
    <p:sldId id="261" r:id="rId6"/>
    <p:sldId id="262" r:id="rId7"/>
    <p:sldId id="266" r:id="rId8"/>
    <p:sldId id="321" r:id="rId9"/>
    <p:sldId id="322" r:id="rId10"/>
    <p:sldId id="270" r:id="rId11"/>
    <p:sldId id="308" r:id="rId12"/>
    <p:sldId id="271" r:id="rId13"/>
    <p:sldId id="272" r:id="rId14"/>
    <p:sldId id="309" r:id="rId15"/>
    <p:sldId id="314" r:id="rId16"/>
    <p:sldId id="274" r:id="rId17"/>
    <p:sldId id="275" r:id="rId18"/>
    <p:sldId id="323" r:id="rId19"/>
    <p:sldId id="329" r:id="rId20"/>
    <p:sldId id="327" r:id="rId21"/>
    <p:sldId id="328" r:id="rId22"/>
    <p:sldId id="283" r:id="rId23"/>
    <p:sldId id="330" r:id="rId24"/>
    <p:sldId id="331" r:id="rId25"/>
    <p:sldId id="332" r:id="rId26"/>
    <p:sldId id="333" r:id="rId27"/>
    <p:sldId id="334" r:id="rId28"/>
    <p:sldId id="335" r:id="rId29"/>
    <p:sldId id="337" r:id="rId30"/>
    <p:sldId id="338" r:id="rId31"/>
    <p:sldId id="339" r:id="rId32"/>
    <p:sldId id="340" r:id="rId33"/>
    <p:sldId id="341" r:id="rId34"/>
    <p:sldId id="342" r:id="rId35"/>
    <p:sldId id="343" r:id="rId36"/>
    <p:sldId id="282" r:id="rId37"/>
    <p:sldId id="344" r:id="rId38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ED1FD4"/>
    <a:srgbClr val="FFFF99"/>
    <a:srgbClr val="E2C0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8239" autoAdjust="0"/>
  </p:normalViewPr>
  <p:slideViewPr>
    <p:cSldViewPr>
      <p:cViewPr>
        <p:scale>
          <a:sx n="100" d="100"/>
          <a:sy n="100" d="100"/>
        </p:scale>
        <p:origin x="-16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26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28"/>
          </c:dPt>
          <c:dLbls>
            <c:dLbl>
              <c:idx val="1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3"/>
                <c:pt idx="0">
                  <c:v>Социальные расходы - расходы на образование, культуру, социальную политику, физкультуру и спорт</c:v>
                </c:pt>
                <c:pt idx="2">
                  <c:v>Другие расходы - расходы на ЖКХ, национальную экономику, ощегосударственные вопросы, охрану окружающей среды, обслуживание муниципального долга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7897847262.3900003</c:v>
                </c:pt>
                <c:pt idx="2">
                  <c:v>6540863352.3999996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4"/>
        <c:delete val="1"/>
      </c:legendEntry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231100758919716E-2"/>
          <c:y val="6.4189295854817932E-2"/>
          <c:w val="0.97902076972289998"/>
          <c:h val="0.901717394736198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6405,8</c:v>
                </c:pt>
              </c:strCache>
            </c:strRef>
          </c:tx>
          <c:dLbls>
            <c:delete val="1"/>
          </c:dLbls>
          <c:cat>
            <c:strRef>
              <c:f>Лист1!$A$2:$A$5</c:f>
              <c:strCache>
                <c:ptCount val="4"/>
                <c:pt idx="0">
                  <c:v>Образование 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5243.4</c:v>
                </c:pt>
                <c:pt idx="1">
                  <c:v>367.8</c:v>
                </c:pt>
                <c:pt idx="2">
                  <c:v>291.89999999999992</c:v>
                </c:pt>
                <c:pt idx="3">
                  <c:v>502.7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Образование 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Образование 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Лист1!$D$2:$D$5</c:f>
              <c:numCache>
                <c:formatCode>0.00%</c:formatCode>
                <c:ptCount val="4"/>
                <c:pt idx="0">
                  <c:v>0.81853944862468375</c:v>
                </c:pt>
                <c:pt idx="1">
                  <c:v>5.7416716101033459E-2</c:v>
                </c:pt>
                <c:pt idx="2">
                  <c:v>4.5568078928471076E-2</c:v>
                </c:pt>
                <c:pt idx="3">
                  <c:v>7.8475756345811623E-2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24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272762591829106E-2"/>
                  <c:y val="-4.4094335093138745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 </a:t>
                    </a:r>
                    <a:r>
                      <a:rPr lang="en-US" sz="1400" dirty="0" smtClean="0"/>
                      <a:t>1</a:t>
                    </a:r>
                    <a:r>
                      <a:rPr lang="ru-RU" sz="1400" dirty="0" smtClean="0"/>
                      <a:t>4</a:t>
                    </a:r>
                    <a:r>
                      <a:rPr lang="ru-RU" sz="1400" baseline="0" dirty="0" smtClean="0"/>
                      <a:t> 346,9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#,##0.0</c:formatCode>
                <c:ptCount val="1"/>
                <c:pt idx="0">
                  <c:v>14346.9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03498948665092E-2"/>
                  <c:y val="-5.6692716548321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#,##0.0</c:formatCode>
                <c:ptCount val="1"/>
                <c:pt idx="0">
                  <c:v>12631.3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783298288835826E-3"/>
                  <c:y val="-7.24406933672993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#,##0.0</c:formatCode>
                <c:ptCount val="1"/>
                <c:pt idx="0">
                  <c:v>12171.8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06857984"/>
        <c:axId val="106859520"/>
        <c:axId val="0"/>
      </c:bar3DChart>
      <c:catAx>
        <c:axId val="106857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6859520"/>
        <c:crosses val="autoZero"/>
        <c:auto val="1"/>
        <c:lblAlgn val="ctr"/>
        <c:lblOffset val="100"/>
        <c:noMultiLvlLbl val="0"/>
      </c:catAx>
      <c:valAx>
        <c:axId val="106859520"/>
        <c:scaling>
          <c:orientation val="minMax"/>
          <c:min val="8000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06857984"/>
        <c:crosses val="autoZero"/>
        <c:crossBetween val="between"/>
        <c:majorUnit val="400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400690521566012E-2"/>
          <c:y val="1.0316814681050883E-2"/>
          <c:w val="0.94432527439971903"/>
          <c:h val="0.9691759395155027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132.80000000000001</c:v>
                </c:pt>
                <c:pt idx="1">
                  <c:v>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doughnutChart>
        <c:varyColors val="1"/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bg1"/>
            </a:solidFill>
          </c:spPr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132.80000000000001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6D99C5"/>
            </a:solidFill>
          </c:spPr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132.80000000000001</c:v>
                </c:pt>
                <c:pt idx="1">
                  <c:v>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400690521566012E-2"/>
          <c:y val="1.0316814681050883E-2"/>
          <c:w val="0.94432527439971903"/>
          <c:h val="0.9691759395155027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FF9A7C"/>
              </a:solidFill>
            </c:spPr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132.80000000000001</c:v>
                </c:pt>
                <c:pt idx="1">
                  <c:v>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doughnutChart>
        <c:varyColors val="1"/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bg1"/>
            </a:solidFill>
          </c:spPr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132.80000000000001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FF9A7C"/>
              </a:solidFill>
            </c:spPr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132.80000000000001</c:v>
                </c:pt>
                <c:pt idx="1">
                  <c:v>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761064805281922E-2"/>
          <c:y val="0"/>
          <c:w val="0.91589520804961022"/>
          <c:h val="0.99603174603174549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68321410615393E-2"/>
          <c:y val="2.7777732251072496E-2"/>
          <c:w val="0.96914350635099855"/>
          <c:h val="0.9388888888888908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млн. рублей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 234,6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 246,0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409135331479177E-2"/>
                  <c:y val="-3.9027768103352907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7935860233985301E-2"/>
                  <c:y val="-4.1629619310243102E-2"/>
                </c:manualLayout>
              </c:layout>
              <c:spPr/>
              <c:txPr>
                <a:bodyPr/>
                <a:lstStyle/>
                <a:p>
                  <a:pPr>
                    <a:defRPr sz="1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rich>
                  <a:bodyPr/>
                  <a:lstStyle/>
                  <a:p>
                    <a:r>
                      <a:rPr lang="en-US" b="1" dirty="0"/>
                      <a:t>196,0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 formatCode="General">
                  <c:v>234.6</c:v>
                </c:pt>
                <c:pt idx="1">
                  <c:v>246</c:v>
                </c:pt>
                <c:pt idx="2">
                  <c:v>196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22092160"/>
        <c:axId val="132325760"/>
        <c:axId val="123300480"/>
      </c:bar3DChart>
      <c:catAx>
        <c:axId val="122092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32325760"/>
        <c:crosses val="autoZero"/>
        <c:auto val="1"/>
        <c:lblAlgn val="ctr"/>
        <c:lblOffset val="100"/>
        <c:noMultiLvlLbl val="0"/>
      </c:catAx>
      <c:valAx>
        <c:axId val="132325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2092160"/>
        <c:crosses val="autoZero"/>
        <c:crossBetween val="between"/>
      </c:valAx>
      <c:serAx>
        <c:axId val="1233004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2325760"/>
        <c:crosses val="autoZero"/>
        <c:tickLblSkip val="2"/>
        <c:tickMarkSkip val="1"/>
      </c:serAx>
      <c:spPr>
        <a:noFill/>
        <a:ln w="25567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12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496825437117005E-2"/>
          <c:y val="0"/>
          <c:w val="0.8830063491257584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explosion val="19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  <a:ln>
                <a:noFill/>
              </a:ln>
            </c:spPr>
          </c:dPt>
          <c:dPt>
            <c:idx val="4"/>
            <c:bubble3D val="0"/>
            <c:explosion val="17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</c:spPr>
          </c:dPt>
          <c:dPt>
            <c:idx val="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</c:dPt>
          <c:dPt>
            <c:idx val="6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</c:dPt>
          <c:dPt>
            <c:idx val="7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</c:spPr>
          </c:dPt>
          <c:dPt>
            <c:idx val="8"/>
            <c:bubble3D val="0"/>
            <c:spPr>
              <a:solidFill>
                <a:schemeClr val="accent2">
                  <a:lumMod val="50000"/>
                </a:schemeClr>
              </a:solidFill>
              <a:ln>
                <a:noFill/>
              </a:ln>
            </c:spPr>
          </c:dPt>
          <c:cat>
            <c:numRef>
              <c:f>Лист1!$A$2:$A$10</c:f>
              <c:numCache>
                <c:formatCode>General</c:formatCode>
                <c:ptCount val="9"/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4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80"/>
      <c:rotY val="90"/>
      <c:depthPercent val="120"/>
      <c:rAngAx val="1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4185093120876276E-2"/>
          <c:y val="0.13560800653594771"/>
          <c:w val="0.64960108110917647"/>
          <c:h val="0.6715477124183006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6088085018410649E-2"/>
                  <c:y val="7.0555555555555552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1627947758564432E-2"/>
                  <c:y val="7.6780882352941171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7167810498718264E-2"/>
                  <c:y val="7.8856209150326803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2.6977124183006535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9734248398974616E-3"/>
                  <c:y val="2.6977124183006542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numFmt formatCode="#,##0.00" sourceLinked="0"/>
            <c:txPr>
              <a:bodyPr/>
              <a:lstStyle/>
              <a:p>
                <a:pPr>
                  <a:defRPr sz="110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2931.6</c:v>
                </c:pt>
                <c:pt idx="1">
                  <c:v>3170.8</c:v>
                </c:pt>
                <c:pt idx="2">
                  <c:v>3344.4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0406986939641101E-2"/>
                  <c:y val="-2.2826797385620917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86712419948728E-2"/>
                  <c:y val="-2.0751633986928104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9202745196923835E-3"/>
                  <c:y val="-1.4526143790849598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40686987567104E-2"/>
                  <c:y val="-8.3006535947712425E-3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9468496797949223E-3"/>
                  <c:y val="-6.2254901960784315E-3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numFmt formatCode="#,##0.00" sourceLinked="0"/>
            <c:txPr>
              <a:bodyPr/>
              <a:lstStyle/>
              <a:p>
                <a:pPr>
                  <a:defRPr sz="110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479</c:v>
                </c:pt>
                <c:pt idx="1">
                  <c:v>568.20000000000005</c:v>
                </c:pt>
                <c:pt idx="2">
                  <c:v>552.20000000000005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4335620997436527E-2"/>
                  <c:y val="-0.255245098039215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3521647118154304E-2"/>
                  <c:y val="-0.236568790849673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3255895517128864E-2"/>
                  <c:y val="-0.2386437908496732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</a:t>
                    </a:r>
                    <a:r>
                      <a:rPr lang="ru-RU" baseline="0" dirty="0" smtClean="0"/>
                      <a:t> 413,3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081397387928223E-2"/>
                  <c:y val="-0.184689542483660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2300686299231015E-2"/>
                  <c:y val="-0.1826143790849672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1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10793.5</c:v>
                </c:pt>
                <c:pt idx="1">
                  <c:v>8844.9</c:v>
                </c:pt>
                <c:pt idx="2">
                  <c:v>8413.2999999999993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84"/>
        <c:gapDepth val="186"/>
        <c:shape val="cylinder"/>
        <c:axId val="94599808"/>
        <c:axId val="94610176"/>
        <c:axId val="0"/>
      </c:bar3DChart>
      <c:catAx>
        <c:axId val="94599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>
                <a:solidFill>
                  <a:schemeClr val="tx1"/>
                </a:solidFill>
              </a:defRPr>
            </a:pPr>
            <a:endParaRPr lang="ru-RU"/>
          </a:p>
        </c:txPr>
        <c:crossAx val="94610176"/>
        <c:crosses val="autoZero"/>
        <c:auto val="1"/>
        <c:lblAlgn val="ctr"/>
        <c:lblOffset val="100"/>
        <c:noMultiLvlLbl val="0"/>
      </c:catAx>
      <c:valAx>
        <c:axId val="94610176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94599808"/>
        <c:crosses val="autoZero"/>
        <c:crossBetween val="between"/>
      </c:valAx>
      <c:spPr>
        <a:ln w="25400">
          <a:noFill/>
        </a:ln>
      </c:spPr>
    </c:plotArea>
    <c:legend>
      <c:legendPos val="r"/>
      <c:layout>
        <c:manualLayout>
          <c:xMode val="edge"/>
          <c:yMode val="edge"/>
          <c:x val="0.68569623445010019"/>
          <c:y val="0.45120669934640523"/>
          <c:w val="0.31133034071000232"/>
          <c:h val="0.17732450980392156"/>
        </c:manualLayout>
      </c:layout>
      <c:overlay val="0"/>
      <c:txPr>
        <a:bodyPr/>
        <a:lstStyle/>
        <a:p>
          <a:pPr>
            <a:defRPr sz="1400"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16" b="1">
                <a:latin typeface="Times New Roman" pitchFamily="18" charset="0"/>
                <a:cs typeface="Times New Roman" pitchFamily="18" charset="0"/>
              </a:defRPr>
            </a:pPr>
            <a:r>
              <a:rPr lang="ru-RU" sz="1516" b="1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516" b="1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410,6 </a:t>
            </a:r>
            <a:r>
              <a:rPr lang="ru-RU" sz="1516" b="1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sz="1516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3118065433854929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123047607077296E-3"/>
          <c:y val="0.11557421930940365"/>
          <c:w val="0.61531263617208043"/>
          <c:h val="0.846964974411540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3410,6</c:v>
                </c:pt>
              </c:strCache>
            </c:strRef>
          </c:tx>
          <c:explosion val="25"/>
          <c:dPt>
            <c:idx val="0"/>
            <c:bubble3D val="0"/>
            <c:spPr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2974-4573-8174-57E56D880F8F}"/>
              </c:ext>
            </c:extLst>
          </c:dPt>
          <c:dPt>
            <c:idx val="1"/>
            <c:bubble3D val="0"/>
            <c:explosion val="14"/>
            <c:spPr>
              <a:solidFill>
                <a:srgbClr val="0000F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974-4573-8174-57E56D880F8F}"/>
              </c:ext>
            </c:extLst>
          </c:dPt>
          <c:dPt>
            <c:idx val="2"/>
            <c:bubble3D val="0"/>
            <c:spPr>
              <a:solidFill>
                <a:srgbClr val="CC006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974-4573-8174-57E56D880F8F}"/>
              </c:ext>
            </c:extLst>
          </c:dPt>
          <c:dPt>
            <c:idx val="3"/>
            <c:bubble3D val="0"/>
            <c:spPr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974-4573-8174-57E56D880F8F}"/>
              </c:ext>
            </c:extLst>
          </c:dPt>
          <c:dPt>
            <c:idx val="4"/>
            <c:bubble3D val="0"/>
            <c:spPr>
              <a:gradFill flip="none" rotWithShape="1">
                <a:gsLst>
                  <a:gs pos="0">
                    <a:srgbClr val="FFCCFF">
                      <a:shade val="30000"/>
                      <a:satMod val="115000"/>
                    </a:srgbClr>
                  </a:gs>
                  <a:gs pos="50000">
                    <a:srgbClr val="FFCCFF">
                      <a:shade val="67500"/>
                      <a:satMod val="115000"/>
                    </a:srgbClr>
                  </a:gs>
                  <a:gs pos="100000">
                    <a:srgbClr val="FFCC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2974-4573-8174-57E56D880F8F}"/>
              </c:ext>
            </c:extLst>
          </c:dPt>
          <c:dPt>
            <c:idx val="5"/>
            <c:bubble3D val="0"/>
            <c:spPr>
              <a:solidFill>
                <a:schemeClr val="accent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974-4573-8174-57E56D880F8F}"/>
              </c:ext>
            </c:extLst>
          </c:dPt>
          <c:dLbls>
            <c:dLbl>
              <c:idx val="0"/>
              <c:layout>
                <c:manualLayout>
                  <c:x val="-0.17174774028068684"/>
                  <c:y val="1.719433599861671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2974-4573-8174-57E56D880F8F}"/>
                </c:ext>
              </c:extLst>
            </c:dLbl>
            <c:dLbl>
              <c:idx val="1"/>
              <c:layout>
                <c:manualLayout>
                  <c:x val="3.651359191765325E-2"/>
                  <c:y val="2.79294513920745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974-4573-8174-57E56D880F8F}"/>
                </c:ext>
              </c:extLst>
            </c:dLbl>
            <c:dLbl>
              <c:idx val="2"/>
              <c:layout>
                <c:manualLayout>
                  <c:x val="5.435456592108065E-2"/>
                  <c:y val="-0.1819786583772547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974-4573-8174-57E56D880F8F}"/>
                </c:ext>
              </c:extLst>
            </c:dLbl>
            <c:dLbl>
              <c:idx val="3"/>
              <c:layout>
                <c:manualLayout>
                  <c:x val="6.8278805120910377E-2"/>
                  <c:y val="-7.270999725363766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974-4573-8174-57E56D880F8F}"/>
                </c:ext>
              </c:extLst>
            </c:dLbl>
            <c:dLbl>
              <c:idx val="4"/>
              <c:layout>
                <c:manualLayout>
                  <c:x val="-4.2879448034856237E-2"/>
                  <c:y val="-3.190769813757050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974-4573-8174-57E56D880F8F}"/>
                </c:ext>
              </c:extLst>
            </c:dLbl>
            <c:dLbl>
              <c:idx val="5"/>
              <c:layout>
                <c:manualLayout>
                  <c:x val="-2.2361756700753802E-2"/>
                  <c:y val="-9.367418335506554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2974-4573-8174-57E56D880F8F}"/>
                </c:ext>
              </c:extLst>
            </c:dLbl>
            <c:dLbl>
              <c:idx val="6"/>
              <c:layout>
                <c:manualLayout>
                  <c:x val="-2.5742767218109124E-2"/>
                  <c:y val="-1.937379067041135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974-4573-8174-57E56D880F8F}"/>
                </c:ext>
              </c:extLst>
            </c:dLbl>
            <c:dLbl>
              <c:idx val="7"/>
              <c:layout>
                <c:manualLayout>
                  <c:x val="2.1448460478713283E-2"/>
                  <c:y val="-1.131922817109686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974-4573-8174-57E56D880F8F}"/>
                </c:ext>
              </c:extLst>
            </c:dLbl>
            <c:dLbl>
              <c:idx val="8"/>
              <c:layout>
                <c:manualLayout>
                  <c:x val="3.6069264457163352E-3"/>
                  <c:y val="-0.10151110147626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3330943873836547E-2"/>
                  <c:y val="-5.43977605855924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6.8196536777141853E-2"/>
                  <c:y val="-9.42817380667114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2756">
                <a:noFill/>
              </a:ln>
            </c:spPr>
            <c:txPr>
              <a:bodyPr/>
              <a:lstStyle/>
              <a:p>
                <a:pPr>
                  <a:defRPr sz="1200" b="1" i="1">
                    <a:effectLst/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НДФЛ - 1832,8</c:v>
                </c:pt>
                <c:pt idx="1">
                  <c:v>Акцизы - 32,4</c:v>
                </c:pt>
                <c:pt idx="2">
                  <c:v>Налоги на совокупный доход - 163,2</c:v>
                </c:pt>
                <c:pt idx="3">
                  <c:v>Налоги на имущество - 837,2</c:v>
                </c:pt>
                <c:pt idx="4">
                  <c:v>Госпошлина - 66,0</c:v>
                </c:pt>
                <c:pt idx="5">
                  <c:v>Доходы от использования имущества - 267,0</c:v>
                </c:pt>
                <c:pt idx="6">
                  <c:v>Платежи при пользовании природными ресурсами - 11,7 </c:v>
                </c:pt>
                <c:pt idx="7">
                  <c:v>Доходы от оказания платных услуг - 110,6</c:v>
                </c:pt>
                <c:pt idx="8">
                  <c:v>Доходы от продажи активов - 44,6</c:v>
                </c:pt>
                <c:pt idx="9">
                  <c:v>Административные платежи и сборы - 21,1</c:v>
                </c:pt>
                <c:pt idx="10">
                  <c:v>Штрафы, санкции, возмещение ущерба -  24,0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0.53738345159209522</c:v>
                </c:pt>
                <c:pt idx="1">
                  <c:v>9.4997947575206701E-3</c:v>
                </c:pt>
                <c:pt idx="2">
                  <c:v>4.7850818037881895E-2</c:v>
                </c:pt>
                <c:pt idx="3">
                  <c:v>0.24547000527766377</c:v>
                </c:pt>
                <c:pt idx="4">
                  <c:v>1.9351433765319885E-2</c:v>
                </c:pt>
                <c:pt idx="5">
                  <c:v>7.8285345686975899E-2</c:v>
                </c:pt>
                <c:pt idx="6">
                  <c:v>3.4304814402157978E-3</c:v>
                </c:pt>
                <c:pt idx="7">
                  <c:v>3.2428311734005746E-2</c:v>
                </c:pt>
                <c:pt idx="8">
                  <c:v>1.3076877968685863E-2</c:v>
                </c:pt>
                <c:pt idx="9">
                  <c:v>6.1865947340643884E-3</c:v>
                </c:pt>
                <c:pt idx="10">
                  <c:v>7.0368850055708672E-3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974-4573-8174-57E56D880F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2">
          <a:noFill/>
        </a:ln>
      </c:spPr>
    </c:plotArea>
    <c:legend>
      <c:legendPos val="r"/>
      <c:layout>
        <c:manualLayout>
          <c:xMode val="edge"/>
          <c:yMode val="edge"/>
          <c:x val="0.60256411978353452"/>
          <c:y val="7.4148430832649034E-2"/>
          <c:w val="0.37786411026979855"/>
          <c:h val="0.8991900552308264"/>
        </c:manualLayout>
      </c:layout>
      <c:overlay val="0"/>
      <c:spPr>
        <a:solidFill>
          <a:schemeClr val="bg1">
            <a:alpha val="30000"/>
          </a:schemeClr>
        </a:solidFill>
      </c:spPr>
      <c:txPr>
        <a:bodyPr/>
        <a:lstStyle/>
        <a:p>
          <a:pPr>
            <a:defRPr sz="1254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516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3"/>
    </mc:Choice>
    <mc:Fallback>
      <c:style val="23"/>
    </mc:Fallback>
  </mc:AlternateContent>
  <c:chart>
    <c:autoTitleDeleted val="0"/>
    <c:view3D>
      <c:rotX val="40"/>
      <c:rotY val="130"/>
      <c:depthPercent val="100"/>
      <c:rAngAx val="1"/>
    </c:view3D>
    <c:floor>
      <c:thickness val="0"/>
      <c:spPr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371340986956811E-2"/>
          <c:y val="0.25593768095141478"/>
          <c:w val="0.74607922101340396"/>
          <c:h val="0.5207138579707706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0"/>
                  <c:y val="-3.5197988686360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801526717557254E-3"/>
                  <c:y val="-3.5197988686360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5.028284098051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267175572519088E-3"/>
                  <c:y val="-5.2796983029541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5801526717557254E-3"/>
                  <c:y val="-5.2796983029541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1097.2</c:v>
                </c:pt>
                <c:pt idx="1">
                  <c:v>791.1</c:v>
                </c:pt>
                <c:pt idx="2">
                  <c:v>804.8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D00-49CE-B702-D12BE67A33D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989498545876038E-17"/>
                  <c:y val="-2.514142049025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534351145038172E-3"/>
                  <c:y val="-3.2683846637335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267175572519088E-3"/>
                  <c:y val="-4.525455688246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3.0169704588309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534351145038172E-3"/>
                  <c:y val="-4.27404148334381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5154.3999999999996</c:v>
                </c:pt>
                <c:pt idx="1">
                  <c:v>4378.3</c:v>
                </c:pt>
                <c:pt idx="2">
                  <c:v>3924.6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D00-49CE-B702-D12BE67A33D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4042796177195407E-7"/>
                  <c:y val="-3.8610655041846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5978997091752027E-17"/>
                  <c:y val="-5.4032540424258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267175572519084E-3"/>
                  <c:y val="-3.84983582540517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3.5197988686360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5801526717557254E-3"/>
                  <c:y val="-2.0113136392206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3864.6</c:v>
                </c:pt>
                <c:pt idx="1">
                  <c:v>3517</c:v>
                </c:pt>
                <c:pt idx="2">
                  <c:v>3525.5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D00-49CE-B702-D12BE67A33D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МБТ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989498545876038E-17"/>
                  <c:y val="-7.793840351979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5801526717557254E-3"/>
                  <c:y val="-2.76555625392834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5.53111250785669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0534351145038172E-3"/>
                  <c:y val="-7.5424261470773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5801526717557254E-3"/>
                  <c:y val="-7.5424261470773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Лист1!$E$2:$E$4</c:f>
              <c:numCache>
                <c:formatCode>#,##0.0</c:formatCode>
                <c:ptCount val="3"/>
                <c:pt idx="0">
                  <c:v>677.3</c:v>
                </c:pt>
                <c:pt idx="1">
                  <c:v>158.4</c:v>
                </c:pt>
                <c:pt idx="2">
                  <c:v>158.5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2"/>
        <c:gapDepth val="242"/>
        <c:shape val="box"/>
        <c:axId val="107384192"/>
        <c:axId val="108463232"/>
        <c:axId val="0"/>
      </c:bar3DChart>
      <c:catAx>
        <c:axId val="107384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8463232"/>
        <c:crosses val="autoZero"/>
        <c:auto val="1"/>
        <c:lblAlgn val="ctr"/>
        <c:lblOffset val="100"/>
        <c:tickLblSkip val="1"/>
        <c:tickMarkSkip val="400"/>
        <c:noMultiLvlLbl val="0"/>
      </c:catAx>
      <c:valAx>
        <c:axId val="108463232"/>
        <c:scaling>
          <c:orientation val="minMax"/>
          <c:max val="3300"/>
          <c:min val="500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107384192"/>
        <c:crosses val="autoZero"/>
        <c:crossBetween val="between"/>
        <c:majorUnit val="2000"/>
        <c:minorUnit val="120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4324942791762014"/>
          <c:y val="0.39171374764595113"/>
          <c:w val="0.15447256115886276"/>
          <c:h val="0.2731827205230755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655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scene3d>
      <a:camera prst="orthographicFront"/>
      <a:lightRig rig="threePt" dir="t"/>
    </a:scene3d>
    <a:sp3d prstMaterial="metal"/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50936381224347E-2"/>
          <c:y val="0"/>
          <c:w val="0.96498127237551323"/>
          <c:h val="0.7759466565092147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071938294457287E-2"/>
                  <c:y val="-0.306236408609752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219184407504616E-2"/>
                  <c:y val="-0.241943071343998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630018469913481E-2"/>
                  <c:y val="-0.350388285078660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980169145523478E-2"/>
                  <c:y val="-0.353872391035409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4479075532225137E-2"/>
                  <c:y val="-0.34875592674988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7621145374449341E-2"/>
                  <c:y val="-0.300483486292476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93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14438.7</c:v>
                </c:pt>
                <c:pt idx="1">
                  <c:v>12829.9</c:v>
                </c:pt>
                <c:pt idx="2">
                  <c:v>12505.9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gapDepth val="154"/>
        <c:shape val="cylinder"/>
        <c:axId val="108526208"/>
        <c:axId val="106697088"/>
        <c:axId val="0"/>
      </c:bar3DChart>
      <c:catAx>
        <c:axId val="108526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06697088"/>
        <c:crosses val="autoZero"/>
        <c:auto val="0"/>
        <c:lblAlgn val="ctr"/>
        <c:lblOffset val="100"/>
        <c:noMultiLvlLbl val="0"/>
      </c:catAx>
      <c:valAx>
        <c:axId val="106697088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108526208"/>
        <c:crosses val="autoZero"/>
        <c:crossBetween val="between"/>
      </c:valAx>
      <c:spPr>
        <a:noFill/>
        <a:ln w="25280">
          <a:noFill/>
        </a:ln>
      </c:spPr>
    </c:plotArea>
    <c:plotVisOnly val="1"/>
    <c:dispBlanksAs val="gap"/>
    <c:showDLblsOverMax val="0"/>
  </c:chart>
  <c:txPr>
    <a:bodyPr/>
    <a:lstStyle/>
    <a:p>
      <a:pPr>
        <a:defRPr sz="1791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68" b="1"/>
            </a:pPr>
            <a:r>
              <a:rPr lang="ru-RU" sz="1468" b="1" dirty="0" smtClean="0"/>
              <a:t>Всего </a:t>
            </a:r>
            <a:r>
              <a:rPr lang="ru-RU" sz="1468" b="1" dirty="0" smtClean="0"/>
              <a:t>14</a:t>
            </a:r>
            <a:r>
              <a:rPr lang="ru-RU" sz="1468" b="1" baseline="0" dirty="0" smtClean="0"/>
              <a:t> 438,7</a:t>
            </a:r>
            <a:r>
              <a:rPr lang="ru-RU" sz="1468" b="1" dirty="0" smtClean="0"/>
              <a:t> </a:t>
            </a:r>
            <a:r>
              <a:rPr lang="ru-RU" sz="1468" b="1" dirty="0" smtClean="0"/>
              <a:t>млн. </a:t>
            </a:r>
            <a:r>
              <a:rPr lang="ru-RU" sz="1468" b="1" dirty="0"/>
              <a:t>рублей</a:t>
            </a:r>
          </a:p>
        </c:rich>
      </c:tx>
      <c:layout>
        <c:manualLayout>
          <c:xMode val="edge"/>
          <c:yMode val="edge"/>
          <c:x val="0.62398609673767147"/>
          <c:y val="2.53965778713171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1687763713080162E-2"/>
          <c:y val="8.9090909090909109E-2"/>
          <c:w val="0.50527426160337563"/>
          <c:h val="0.8709090909090909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млн руб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6"/>
          <c:dPt>
            <c:idx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2"/>
            <c:bubble3D val="0"/>
            <c:spPr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3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5"/>
            <c:bubble3D val="0"/>
            <c:explosion val="7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7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8"/>
            <c:bubble3D val="0"/>
            <c:spPr>
              <a:solidFill>
                <a:schemeClr val="accent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9"/>
            <c:bubble3D val="0"/>
            <c:spPr>
              <a:solidFill>
                <a:srgbClr val="FFFF99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Lbls>
            <c:dLbl>
              <c:idx val="2"/>
              <c:layout>
                <c:manualLayout>
                  <c:x val="5.1264647569793998E-4"/>
                  <c:y val="2.079254899913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1055688729670896"/>
                  <c:y val="6.993670123079251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4874911305194972E-2"/>
                  <c:y val="-8.7417891962079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14583388734609529"/>
                  <c:y val="-0.113547565838000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42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 3,87 %</c:v>
                </c:pt>
                <c:pt idx="1">
                  <c:v>национальная оборона 0,02 %</c:v>
                </c:pt>
                <c:pt idx="2">
                  <c:v>национальная безопасность и правоохранительная деятельность 0,36%</c:v>
                </c:pt>
                <c:pt idx="3">
                  <c:v>национальная экономика 33,06 %</c:v>
                </c:pt>
                <c:pt idx="4">
                  <c:v>жилищно-коммунальное хозяйство 6,64% </c:v>
                </c:pt>
                <c:pt idx="5">
                  <c:v>образование 45,87%</c:v>
                </c:pt>
                <c:pt idx="6">
                  <c:v>культура 3,15 %</c:v>
                </c:pt>
                <c:pt idx="7">
                  <c:v>социальная политика 2,31 %</c:v>
                </c:pt>
                <c:pt idx="8">
                  <c:v>физическая культура и спорт 3,37 %</c:v>
                </c:pt>
                <c:pt idx="9">
                  <c:v>обслуживание муниципального долга 1,35%</c:v>
                </c:pt>
              </c:strCache>
            </c:strRef>
          </c:cat>
          <c:val>
            <c:numRef>
              <c:f>Лист1!$B$2:$B$11</c:f>
              <c:numCache>
                <c:formatCode>#,##0.0</c:formatCode>
                <c:ptCount val="10"/>
                <c:pt idx="0">
                  <c:v>558.5</c:v>
                </c:pt>
                <c:pt idx="1">
                  <c:v>3.2</c:v>
                </c:pt>
                <c:pt idx="2">
                  <c:v>52.8</c:v>
                </c:pt>
                <c:pt idx="3">
                  <c:v>4773</c:v>
                </c:pt>
                <c:pt idx="4">
                  <c:v>958.3</c:v>
                </c:pt>
                <c:pt idx="5">
                  <c:v>6622.9</c:v>
                </c:pt>
                <c:pt idx="6">
                  <c:v>455.5</c:v>
                </c:pt>
                <c:pt idx="7">
                  <c:v>333.4</c:v>
                </c:pt>
                <c:pt idx="8">
                  <c:v>486</c:v>
                </c:pt>
                <c:pt idx="9">
                  <c:v>195.1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0715">
          <a:noFill/>
        </a:ln>
      </c:spPr>
    </c:plotArea>
    <c:legend>
      <c:legendPos val="r"/>
      <c:layout>
        <c:manualLayout>
          <c:xMode val="edge"/>
          <c:yMode val="edge"/>
          <c:x val="0.63502109174595434"/>
          <c:y val="0.11000428363669752"/>
          <c:w val="0.33869406634392524"/>
          <c:h val="0.81673460186804059"/>
        </c:manualLayout>
      </c:layout>
      <c:overlay val="0"/>
      <c:txPr>
        <a:bodyPr/>
        <a:lstStyle/>
        <a:p>
          <a:pPr>
            <a:defRPr sz="97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468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231100758919716E-2"/>
          <c:y val="6.4189295854817932E-2"/>
          <c:w val="0.97902076972289998"/>
          <c:h val="0.901717394736198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6608,4</c:v>
                </c:pt>
              </c:strCache>
            </c:strRef>
          </c:tx>
          <c:dLbls>
            <c:delete val="1"/>
          </c:dLbls>
          <c:cat>
            <c:strRef>
              <c:f>Лист1!$A$2:$A$5</c:f>
              <c:strCache>
                <c:ptCount val="4"/>
                <c:pt idx="0">
                  <c:v>Образование 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5562.5</c:v>
                </c:pt>
                <c:pt idx="1">
                  <c:v>372.7</c:v>
                </c:pt>
                <c:pt idx="2">
                  <c:v>357.9</c:v>
                </c:pt>
                <c:pt idx="3">
                  <c:v>315.3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35"/>
      </c:pieChart>
    </c:plotArea>
    <c:plotVisOnly val="1"/>
    <c:dispBlanksAs val="zero"/>
    <c:showDLblsOverMax val="0"/>
  </c:chart>
  <c:txPr>
    <a:bodyPr/>
    <a:lstStyle/>
    <a:p>
      <a:pPr marL="0" algn="ctr" defTabSz="914400" rtl="0" eaLnBrk="1" fontAlgn="ctr" latinLnBrk="0" hangingPunct="1">
        <a:defRPr lang="ru-RU" sz="1200" b="0" i="0" u="none" strike="noStrike" kern="1200">
          <a:solidFill>
            <a:srgbClr val="FFFFFF"/>
          </a:solidFill>
          <a:effectLst/>
          <a:latin typeface="Century Gothic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231100758919716E-2"/>
          <c:y val="6.4189295854817932E-2"/>
          <c:w val="0.97902076972289998"/>
          <c:h val="0.901717394736198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5712,8</c:v>
                </c:pt>
              </c:strCache>
            </c:strRef>
          </c:tx>
          <c:dLbls>
            <c:delete val="1"/>
          </c:dLbls>
          <c:cat>
            <c:strRef>
              <c:f>Лист1!$A$2:$A$5</c:f>
              <c:strCache>
                <c:ptCount val="4"/>
                <c:pt idx="0">
                  <c:v>Образование 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4828.5</c:v>
                </c:pt>
                <c:pt idx="1">
                  <c:v>355.9</c:v>
                </c:pt>
                <c:pt idx="2">
                  <c:v>302.39999999999992</c:v>
                </c:pt>
                <c:pt idx="3">
                  <c:v>226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Образование 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Образование 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Лист1!$D$2:$D$5</c:f>
              <c:numCache>
                <c:formatCode>0.00%</c:formatCode>
                <c:ptCount val="4"/>
                <c:pt idx="0">
                  <c:v>0.84520725388601048</c:v>
                </c:pt>
                <c:pt idx="1">
                  <c:v>6.2298697661391969E-2</c:v>
                </c:pt>
                <c:pt idx="2">
                  <c:v>5.293376277832236E-2</c:v>
                </c:pt>
                <c:pt idx="3">
                  <c:v>3.9560285674275317E-2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244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0.18393</cdr:x>
      <cdr:y>0.01447</cdr:y>
    </cdr:from>
    <cdr:to>
      <cdr:x>0.30193</cdr:x>
      <cdr:y>0.07138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571154" y="73248"/>
          <a:ext cx="1008074" cy="2880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0.46406</cdr:x>
      <cdr:y>0.03105</cdr:y>
    </cdr:from>
    <cdr:to>
      <cdr:x>0.56224</cdr:x>
      <cdr:y>0.11269</cdr:y>
    </cdr:to>
    <cdr:sp macro="" textlink="">
      <cdr:nvSpPr>
        <cdr:cNvPr id="12" name="Прямоугольник 11"/>
        <cdr:cNvSpPr/>
      </cdr:nvSpPr>
      <cdr:spPr>
        <a:xfrm xmlns:a="http://schemas.openxmlformats.org/drawingml/2006/main">
          <a:off x="4000528" y="142876"/>
          <a:ext cx="857256" cy="42862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0.11584</cdr:x>
      <cdr:y>0.68424</cdr:y>
    </cdr:from>
    <cdr:to>
      <cdr:x>0.22577</cdr:x>
      <cdr:y>0.86526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63650" y="34563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0.62962</cdr:x>
      <cdr:y>0.15871</cdr:y>
    </cdr:from>
    <cdr:to>
      <cdr:x>0.78351</cdr:x>
      <cdr:y>0.20347</cdr:y>
    </cdr:to>
    <cdr:sp macro="" textlink="">
      <cdr:nvSpPr>
        <cdr:cNvPr id="8" name="TextBox 7"/>
        <cdr:cNvSpPr txBox="1"/>
      </cdr:nvSpPr>
      <cdr:spPr>
        <a:xfrm xmlns:a="http://schemas.openxmlformats.org/drawingml/2006/main" rot="20867262">
          <a:off x="5023824" y="749610"/>
          <a:ext cx="1211640" cy="2137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600" b="0" dirty="0"/>
        </a:p>
      </cdr:txBody>
    </cdr:sp>
  </cdr:relSizeAnchor>
  <cdr:relSizeAnchor xmlns:cdr="http://schemas.openxmlformats.org/drawingml/2006/chartDrawing">
    <cdr:from>
      <cdr:x>0.50975</cdr:x>
      <cdr:y>0.04629</cdr:y>
    </cdr:from>
    <cdr:to>
      <cdr:x>0.63455</cdr:x>
      <cdr:y>0.15513</cdr:y>
    </cdr:to>
    <cdr:sp macro="" textlink="">
      <cdr:nvSpPr>
        <cdr:cNvPr id="9" name="TextBox 8"/>
        <cdr:cNvSpPr txBox="1"/>
      </cdr:nvSpPr>
      <cdr:spPr>
        <a:xfrm xmlns:a="http://schemas.openxmlformats.org/drawingml/2006/main" rot="19434464">
          <a:off x="4068881" y="225340"/>
          <a:ext cx="995256" cy="5079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0.47097</cdr:x>
      <cdr:y>0.21601</cdr:y>
    </cdr:from>
    <cdr:to>
      <cdr:x>0.52767</cdr:x>
      <cdr:y>0.49707</cdr:y>
    </cdr:to>
    <cdr:sp macro="" textlink="">
      <cdr:nvSpPr>
        <cdr:cNvPr id="10" name="TextBox 9"/>
        <cdr:cNvSpPr txBox="1"/>
      </cdr:nvSpPr>
      <cdr:spPr>
        <a:xfrm xmlns:a="http://schemas.openxmlformats.org/drawingml/2006/main" rot="3695199">
          <a:off x="3358704" y="1297235"/>
          <a:ext cx="1199785" cy="4495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dirty="0" smtClean="0"/>
            <a:t>     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0.80905</cdr:x>
      <cdr:y>0</cdr:y>
    </cdr:from>
    <cdr:to>
      <cdr:x>0.92444</cdr:x>
      <cdr:y>0.22208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6658158" y="0"/>
          <a:ext cx="949613" cy="10456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 </a:t>
          </a:r>
          <a:r>
            <a:rPr lang="ru-RU" sz="1600" dirty="0" smtClean="0"/>
            <a:t>млн</a:t>
          </a:r>
          <a:r>
            <a:rPr lang="ru-RU" sz="1100" dirty="0" smtClean="0"/>
            <a:t>. </a:t>
          </a:r>
          <a:r>
            <a:rPr lang="ru-RU" sz="1600" dirty="0" smtClean="0"/>
            <a:t>рублей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0.74896</cdr:x>
      <cdr:y>0.62458</cdr:y>
    </cdr:from>
    <cdr:to>
      <cdr:x>0.86469</cdr:x>
      <cdr:y>0.68558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5943632" y="2917304"/>
          <a:ext cx="928646" cy="288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>
            <a:solidFill>
              <a:schemeClr val="bg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0.47458</cdr:x>
      <cdr:y>0.57534</cdr:y>
    </cdr:from>
    <cdr:to>
      <cdr:x>0.55085</cdr:x>
      <cdr:y>0.66385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032449" y="2808315"/>
          <a:ext cx="648094" cy="4320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1"/>
              </a:solidFill>
            </a:rPr>
            <a:t>0</a:t>
          </a:r>
          <a:endParaRPr lang="ru-RU" sz="1800" b="1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51" cy="4961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28" y="0"/>
            <a:ext cx="2946351" cy="4961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09D96B-92F8-4DFD-97F5-A888EF0AD00E}" type="datetimeFigureOut">
              <a:rPr lang="ru-RU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16027"/>
            <a:ext cx="5437821" cy="4467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467"/>
            <a:ext cx="2946351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28" y="9430467"/>
            <a:ext cx="2946351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446552-D103-4E83-87BE-C03D649C43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240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D26EC3-841B-49B9-AD59-5A60F424712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32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33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34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35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0A6720-42BD-4B32-A844-CD139FCA342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B3AD14-C268-4667-9210-8C424CE310D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9DC7D3-7A14-472D-9261-2B5D9AEB6B8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2003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930561-2B22-420E-BFED-FDB4650D980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68FF1-957A-4D54-9A36-813C50066B54}" type="slidenum">
              <a:rPr lang="ru-RU" smtClean="0"/>
              <a:pPr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02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A851C3-D703-4780-A9A3-D4484FBA993C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C926187-5BEE-4B4A-88B2-729716C49F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180AD7-52EB-436C-BCE7-8CFEF8929294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1F5B2-D6DD-4A62-B0E0-C83053FED2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4D1B38-411F-4FF2-9B1B-34E7348F00A9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2C166-792D-43B6-9776-37DF7D80DE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1"/>
            <a:ext cx="3977641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1"/>
            <a:ext cx="3977641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CEF19-CF86-4D63-8388-F08648BA3448}" type="datetime1">
              <a:rPr lang="ru-RU" smtClean="0"/>
              <a:pPr/>
              <a:t>24.01.2022</a:t>
            </a:fld>
            <a:endParaRPr lang="ru-RU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1F487C"/>
                </a:solidFill>
                <a:latin typeface="Tahoma"/>
                <a:cs typeface="Tahoma"/>
              </a:defRPr>
            </a:lvl1pPr>
          </a:lstStyle>
          <a:p>
            <a:fld id="{8856579A-26EE-4AAB-A52B-7127D00329B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4912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915518-66BF-4B5D-BA39-212C1E4200CB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15C271-4799-4DEC-AE18-76B3C0B7B3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37832E-DD7E-4502-A5E8-5307DB32BF70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722710-B370-4E2D-8089-9302918E0B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412374-227F-4E8A-823B-872FB32C3A1F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88194-D58F-41CE-A13E-3F9482B555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2143F0-B257-46D3-A55D-D211751637EF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2035AD-A413-40BB-8371-FFD385582F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EA7D6D-BFFD-4026-B2A2-DD0C48B808A8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AAC5F9-D781-4389-A88F-8C952C9621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AE4EDB-7CB1-405F-B6E5-44257EF9BF30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FE222D-599D-481A-BA3B-BC2ACF4DDA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33A0DC-7823-4872-9B3E-E339472A05F3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10278D-0143-4E67-A758-7D2536DC2E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01209B-1C6E-4999-AE36-FCC6029F59B4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584C5D4-2C30-4964-A1B3-7C06DF0A5D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CA30039-5ABC-4015-9EDE-A3A8F496C63E}" type="datetimeFigureOut">
              <a:rPr lang="ru-RU" smtClean="0"/>
              <a:pPr>
                <a:defRPr/>
              </a:pPr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DB89BB0-FA86-4232-8A53-18EE199CD0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7" r:id="rId1"/>
    <p:sldLayoutId id="2147484428" r:id="rId2"/>
    <p:sldLayoutId id="2147484429" r:id="rId3"/>
    <p:sldLayoutId id="2147484430" r:id="rId4"/>
    <p:sldLayoutId id="2147484431" r:id="rId5"/>
    <p:sldLayoutId id="2147484432" r:id="rId6"/>
    <p:sldLayoutId id="2147484433" r:id="rId7"/>
    <p:sldLayoutId id="2147484434" r:id="rId8"/>
    <p:sldLayoutId id="2147484435" r:id="rId9"/>
    <p:sldLayoutId id="2147484436" r:id="rId10"/>
    <p:sldLayoutId id="2147484437" r:id="rId11"/>
    <p:sldLayoutId id="214748443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chart" Target="../charts/chart2.xml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Заголовок 1"/>
          <p:cNvSpPr>
            <a:spLocks noGrp="1"/>
          </p:cNvSpPr>
          <p:nvPr>
            <p:ph type="ctrTitle"/>
          </p:nvPr>
        </p:nvSpPr>
        <p:spPr>
          <a:xfrm>
            <a:off x="0" y="1268760"/>
            <a:ext cx="9144000" cy="3600400"/>
          </a:xfrm>
          <a:solidFill>
            <a:srgbClr val="ED1FD4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br>
              <a:rPr lang="ru-RU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2022 ГОД И НА ПЛАНОВЫЙ</a:t>
            </a:r>
            <a:br>
              <a:rPr lang="ru-RU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ПЕРИОД 2023 И 2024 ГОДОВ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5357813"/>
            <a:ext cx="4331965" cy="1101725"/>
          </a:xfrm>
        </p:spPr>
        <p:txBody>
          <a:bodyPr>
            <a:normAutofit fontScale="62500" lnSpcReduction="20000"/>
          </a:bodyPr>
          <a:lstStyle/>
          <a:p>
            <a:pPr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Финансовое управление Брянской городской администрации </a:t>
            </a:r>
          </a:p>
          <a:p>
            <a:pPr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год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612"/>
          </a:xfrm>
        </p:spPr>
        <p:txBody>
          <a:bodyPr/>
          <a:lstStyle/>
          <a:p>
            <a:pPr algn="ctr" eaLnBrk="1" hangingPunct="1"/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Дефицит и профицит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47800"/>
            <a:ext cx="8501122" cy="4572000"/>
          </a:xfrm>
          <a:ln>
            <a:miter lim="800000"/>
            <a:headEnd/>
            <a:tailEnd/>
          </a:ln>
          <a:extLst/>
        </p:spPr>
        <p:txBody>
          <a:bodyPr numCol="2">
            <a:norm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  </a:t>
            </a:r>
            <a:r>
              <a:rPr lang="ru-RU" sz="1600" b="1" dirty="0" smtClean="0"/>
              <a:t>При дефицитном бюджете растет долг и (или) снижаются остатки средств (накопления)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600" b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/>
              <a:t>При </a:t>
            </a:r>
            <a:r>
              <a:rPr lang="ru-RU" sz="1600" b="1" dirty="0" err="1" smtClean="0"/>
              <a:t>профицитном</a:t>
            </a:r>
            <a:r>
              <a:rPr lang="ru-RU" sz="1600" b="1" dirty="0" smtClean="0"/>
              <a:t> бюджете снижается долг и (или)растут остатки средств (накопления)</a:t>
            </a:r>
            <a:endParaRPr lang="ru-RU" sz="1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1714488"/>
            <a:ext cx="3714776" cy="2146560"/>
          </a:xfrm>
          <a:prstGeom prst="roundRect">
            <a:avLst/>
          </a:prstGeom>
          <a:solidFill>
            <a:srgbClr val="E2C0C3"/>
          </a:solidFill>
          <a:ln w="57150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628" y="1714488"/>
            <a:ext cx="3643338" cy="21465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5786" y="1571612"/>
            <a:ext cx="3571900" cy="4286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дефицит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2066" y="1500174"/>
            <a:ext cx="3500462" cy="428628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профицит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214554"/>
            <a:ext cx="3143272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Накопленные резервы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22896" y="2964653"/>
            <a:ext cx="3143272" cy="714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57818" y="2143116"/>
            <a:ext cx="2928958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Накопленные резервы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57818" y="3071810"/>
            <a:ext cx="2928958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долг</a:t>
            </a:r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3571868" y="2357430"/>
            <a:ext cx="285752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3571868" y="3143248"/>
            <a:ext cx="285752" cy="357190"/>
          </a:xfrm>
          <a:prstGeom prst="up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7786710" y="2285992"/>
            <a:ext cx="214314" cy="285752"/>
          </a:xfrm>
          <a:prstGeom prst="upArrow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786710" y="3214686"/>
            <a:ext cx="214314" cy="285752"/>
          </a:xfrm>
          <a:prstGeom prst="downArrow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b="1" dirty="0">
                <a:cs typeface="Times New Roman" pitchFamily="18" charset="0"/>
              </a:rPr>
              <a:t>Основные </a:t>
            </a:r>
            <a:r>
              <a:rPr lang="ru-RU" sz="2900" b="1" dirty="0" smtClean="0">
                <a:cs typeface="Times New Roman" pitchFamily="18" charset="0"/>
              </a:rPr>
              <a:t>направления бюджетной политики города Брянска</a:t>
            </a:r>
            <a:endParaRPr lang="ru-RU" sz="2900" b="1" dirty="0"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052737"/>
            <a:ext cx="8147248" cy="720080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Повышение эффективности бюджетных расходов, проведение ответственной бюджетной политики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060848"/>
            <a:ext cx="8147247" cy="648072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Безусловное выполнение Указов Президента Российской Федерации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2996952"/>
            <a:ext cx="8147248" cy="720080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dirty="0" smtClean="0"/>
              <a:t>Концентрация финансовых ресурсов для обеспечения </a:t>
            </a:r>
            <a:r>
              <a:rPr lang="ru-RU" sz="2000" dirty="0" err="1" smtClean="0"/>
              <a:t>софинансирования</a:t>
            </a:r>
            <a:r>
              <a:rPr lang="ru-RU" sz="2000" dirty="0" smtClean="0"/>
              <a:t> национальных проектов</a:t>
            </a:r>
            <a:endParaRPr lang="ru-RU" sz="2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4038548"/>
            <a:ext cx="8147248" cy="974627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Совершенствование инструментов программного планирования</a:t>
            </a:r>
            <a:endParaRPr lang="ru-RU" sz="2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5229200"/>
            <a:ext cx="8147248" cy="792088"/>
          </a:xfrm>
          <a:prstGeom prst="round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dirty="0" smtClean="0"/>
              <a:t>Обеспечение открытости, прозрачности и публичности процесса управления муниципальными финансами города Брянска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1397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44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1800" dirty="0" smtClean="0">
                <a:solidFill>
                  <a:srgbClr val="FF0000"/>
                </a:solidFill>
              </a:rPr>
              <a:t>О</a:t>
            </a:r>
            <a:r>
              <a:rPr lang="ru-RU" sz="1800" b="1" dirty="0" smtClean="0">
                <a:solidFill>
                  <a:srgbClr val="FF0000"/>
                </a:solidFill>
              </a:rPr>
              <a:t>сновные характеристики 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бюджета 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города</a:t>
            </a:r>
            <a:r>
              <a:rPr lang="ru-RU" sz="1800" b="1" dirty="0" smtClean="0">
                <a:solidFill>
                  <a:srgbClr val="FF0000"/>
                </a:solidFill>
              </a:rPr>
              <a:t> Брянска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на 2022 и на плановый период 2023 и 2024 годов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</a:t>
            </a:r>
            <a:r>
              <a:rPr lang="ru-RU" sz="1100" b="1" dirty="0" smtClean="0">
                <a:solidFill>
                  <a:srgbClr val="FF0000"/>
                </a:solidFill>
              </a:rPr>
              <a:t>млн. рублей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0774956"/>
              </p:ext>
            </p:extLst>
          </p:nvPr>
        </p:nvGraphicFramePr>
        <p:xfrm>
          <a:off x="971885" y="1556792"/>
          <a:ext cx="7200229" cy="5075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7741"/>
                <a:gridCol w="1512168"/>
                <a:gridCol w="1368152"/>
                <a:gridCol w="1512168"/>
              </a:tblGrid>
              <a:tr h="914410"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2022 год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2023 год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2024</a:t>
                      </a:r>
                      <a:r>
                        <a:rPr lang="ru-RU" sz="1800" baseline="0" dirty="0" smtClean="0"/>
                        <a:t> го</a:t>
                      </a:r>
                      <a:r>
                        <a:rPr lang="ru-RU" sz="1800" dirty="0" smtClean="0"/>
                        <a:t>д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</a:txBody>
                  <a:tcPr marT="45721" marB="45721"/>
                </a:tc>
              </a:tr>
              <a:tr h="57177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1. Доходы, всего</a:t>
                      </a:r>
                      <a:endParaRPr lang="ru-RU" sz="1800" b="1" dirty="0">
                        <a:solidFill>
                          <a:srgbClr val="00B050"/>
                        </a:solidFill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14 204,1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12 583,9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12 309,9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5764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из них:</a:t>
                      </a:r>
                      <a:endParaRPr lang="ru-RU" sz="1800" dirty="0"/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</a:tr>
              <a:tr h="64837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Налоговые и неналоговые доходы</a:t>
                      </a:r>
                      <a:endParaRPr lang="ru-RU" sz="1400" b="1" dirty="0"/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3 410,6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3 739,0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3 896,6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816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Безвозмездные поступления</a:t>
                      </a:r>
                      <a:endParaRPr lang="ru-RU" sz="1400" b="1" dirty="0"/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10 793,5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8 844,9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/>
                          <a:ea typeface="Times New Roman"/>
                        </a:rPr>
                        <a:t>8 413,3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64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2. Расходы, </a:t>
                      </a:r>
                      <a:r>
                        <a:rPr lang="ru-RU" sz="1800" baseline="0" dirty="0" smtClean="0"/>
                        <a:t>всего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14 438,7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12 829,9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12 505,9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9607">
                <a:tc>
                  <a:txBody>
                    <a:bodyPr/>
                    <a:lstStyle/>
                    <a:p>
                      <a:pPr algn="l"/>
                      <a:r>
                        <a:rPr lang="ru-RU" sz="1700" dirty="0" smtClean="0"/>
                        <a:t>3. Дефицит </a:t>
                      </a:r>
                      <a:r>
                        <a:rPr lang="ru-RU" sz="1700" dirty="0" smtClean="0"/>
                        <a:t>(-)</a:t>
                      </a:r>
                      <a:endParaRPr lang="ru-RU" sz="1700" b="1" dirty="0">
                        <a:solidFill>
                          <a:srgbClr val="0070C0"/>
                        </a:solidFill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-234,6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-246,0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-196,0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 anchor="ctr"/>
                </a:tc>
              </a:tr>
              <a:tr h="8686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1" marB="45721"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Дефицит бюджета города Брянска в 2022-2024 годах направлен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на реализацию инвестиционного проекта «Модернизация городского общественного электрического транспорта»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1" marB="45721"/>
                </a:tc>
                <a:tc hMerge="1">
                  <a:txBody>
                    <a:bodyPr/>
                    <a:lstStyle/>
                    <a:p>
                      <a:pPr algn="r"/>
                      <a:endParaRPr lang="ru-RU" sz="12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T="45721" marB="45721"/>
                </a:tc>
                <a:tc hMerge="1">
                  <a:txBody>
                    <a:bodyPr/>
                    <a:lstStyle/>
                    <a:p>
                      <a:pPr algn="r"/>
                      <a:endParaRPr lang="ru-RU" sz="12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T="45721" marB="4572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1281058"/>
              </p:ext>
            </p:extLst>
          </p:nvPr>
        </p:nvGraphicFramePr>
        <p:xfrm>
          <a:off x="300831" y="369000"/>
          <a:ext cx="8542338" cy="61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400" b="1" dirty="0" smtClean="0">
                <a:cs typeface="Times New Roman" pitchFamily="18" charset="0"/>
              </a:rPr>
              <a:t>Доходы бюджета города </a:t>
            </a:r>
            <a:r>
              <a:rPr lang="ru-RU" altLang="ru-RU" sz="2400" b="1" dirty="0" smtClean="0">
                <a:cs typeface="Times New Roman" pitchFamily="18" charset="0"/>
              </a:rPr>
              <a:t>Брянска, </a:t>
            </a:r>
            <a:r>
              <a:rPr lang="ru-RU" altLang="ru-RU" sz="2400" b="1" dirty="0" smtClean="0">
                <a:cs typeface="Times New Roman" pitchFamily="18" charset="0"/>
              </a:rPr>
              <a:t/>
            </a:r>
            <a:br>
              <a:rPr lang="ru-RU" altLang="ru-RU" sz="2400" b="1" dirty="0" smtClean="0">
                <a:cs typeface="Times New Roman" pitchFamily="18" charset="0"/>
              </a:rPr>
            </a:br>
            <a:r>
              <a:rPr lang="ru-RU" altLang="ru-RU" sz="1300" b="1" dirty="0" smtClean="0">
                <a:cs typeface="Times New Roman" pitchFamily="18" charset="0"/>
              </a:rPr>
              <a:t>млн.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8856984" cy="612068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+mj-lt"/>
              </a:rPr>
              <a:t>Структура собственных доходов бюджета города Брянска в 2022году</a:t>
            </a:r>
            <a:endParaRPr lang="ru-RU" b="1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8576314"/>
              </p:ext>
            </p:extLst>
          </p:nvPr>
        </p:nvGraphicFramePr>
        <p:xfrm>
          <a:off x="0" y="1772816"/>
          <a:ext cx="8928100" cy="4649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562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05551"/>
              </p:ext>
            </p:extLst>
          </p:nvPr>
        </p:nvGraphicFramePr>
        <p:xfrm>
          <a:off x="7950" y="1412776"/>
          <a:ext cx="8318500" cy="4835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724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cs typeface="Times New Roman" pitchFamily="18" charset="0"/>
              </a:rPr>
              <a:t>Безвозмездные поступления в бюджет города </a:t>
            </a: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Брянска</a:t>
            </a:r>
            <a:b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					</a:t>
            </a:r>
            <a:r>
              <a:rPr lang="ru-RU" sz="1600" b="1" dirty="0" smtClean="0">
                <a:solidFill>
                  <a:srgbClr val="FF0000"/>
                </a:solidFill>
                <a:cs typeface="Times New Roman" pitchFamily="18" charset="0"/>
              </a:rPr>
              <a:t>(млн. рублей)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97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dirty="0" smtClean="0"/>
              <a:t>расходы </a:t>
            </a:r>
            <a:r>
              <a:rPr lang="ru-RU" altLang="ru-RU" sz="2400" dirty="0" smtClean="0"/>
              <a:t>бюджета  </a:t>
            </a:r>
            <a:br>
              <a:rPr lang="ru-RU" altLang="ru-RU" sz="2400" dirty="0" smtClean="0"/>
            </a:br>
            <a:r>
              <a:rPr lang="ru-RU" altLang="ru-RU" sz="2400" dirty="0" smtClean="0"/>
              <a:t>города </a:t>
            </a:r>
            <a:r>
              <a:rPr lang="ru-RU" altLang="ru-RU" sz="2400" dirty="0" smtClean="0"/>
              <a:t>Брянска 2022-2024 годов</a:t>
            </a:r>
            <a:endParaRPr lang="ru-RU" altLang="ru-RU" sz="2400" dirty="0" smtClean="0"/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6652247"/>
              </p:ext>
            </p:extLst>
          </p:nvPr>
        </p:nvGraphicFramePr>
        <p:xfrm>
          <a:off x="683568" y="1772816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8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Структура расходов бюджета </a:t>
            </a:r>
            <a:b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города Брянска на 2022 год</a:t>
            </a:r>
            <a:endParaRPr lang="ru-RU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388698"/>
              </p:ext>
            </p:extLst>
          </p:nvPr>
        </p:nvGraphicFramePr>
        <p:xfrm>
          <a:off x="734368" y="1823616"/>
          <a:ext cx="7107237" cy="4271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224988551"/>
              </p:ext>
            </p:extLst>
          </p:nvPr>
        </p:nvGraphicFramePr>
        <p:xfrm>
          <a:off x="6375" y="705981"/>
          <a:ext cx="3285483" cy="1763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57" y="244772"/>
            <a:ext cx="8229600" cy="31305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распределение расходов «социального блока»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2022-2024 годов</a:t>
            </a:r>
            <a:endParaRPr lang="ru-RU" sz="1600" b="1" dirty="0">
              <a:solidFill>
                <a:srgbClr val="FF0000"/>
              </a:solidFill>
            </a:endParaRPr>
          </a:p>
        </p:txBody>
      </p:sp>
      <p:graphicFrame>
        <p:nvGraphicFramePr>
          <p:cNvPr id="25" name="Диаграмма 24"/>
          <p:cNvGraphicFramePr/>
          <p:nvPr>
            <p:extLst>
              <p:ext uri="{D42A27DB-BD31-4B8C-83A1-F6EECF244321}">
                <p14:modId xmlns:p14="http://schemas.microsoft.com/office/powerpoint/2010/main" val="2217855201"/>
              </p:ext>
            </p:extLst>
          </p:nvPr>
        </p:nvGraphicFramePr>
        <p:xfrm>
          <a:off x="-6306" y="4527054"/>
          <a:ext cx="3285483" cy="1763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0" y="4702691"/>
            <a:ext cx="3291794" cy="1092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7 </a:t>
            </a:r>
            <a:r>
              <a:rPr lang="ru-RU" sz="28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573,3</a:t>
            </a:r>
            <a:endParaRPr lang="ru-RU" sz="2800" b="1" dirty="0" smtClean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миллионов рублей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</a:t>
            </a:r>
            <a:r>
              <a:rPr lang="ru-RU" sz="12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«социального блока»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2024 году *</a:t>
            </a:r>
          </a:p>
          <a:p>
            <a:pPr algn="ctr"/>
            <a:endParaRPr lang="ru-RU" sz="100" b="1" dirty="0" smtClean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11386"/>
              </p:ext>
            </p:extLst>
          </p:nvPr>
        </p:nvGraphicFramePr>
        <p:xfrm>
          <a:off x="3419872" y="908720"/>
          <a:ext cx="4716017" cy="148849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36104"/>
                <a:gridCol w="936104"/>
                <a:gridCol w="2843809"/>
              </a:tblGrid>
              <a:tr h="16899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14</a:t>
                      </a:r>
                      <a:r>
                        <a:rPr lang="ru-RU" sz="1200" b="1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438,7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100,0%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ВСЕГО расходов бюджета города Брянска</a:t>
                      </a:r>
                      <a:endParaRPr lang="ru-RU" sz="9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2095" marR="12095" marT="648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3050">
                <a:tc>
                  <a:txBody>
                    <a:bodyPr/>
                    <a:lstStyle/>
                    <a:p>
                      <a:pPr marL="0" marR="0" indent="0" algn="ctr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7</a:t>
                      </a:r>
                      <a:r>
                        <a:rPr lang="ru-RU" sz="1200" b="1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lang="ru-RU" sz="1200" b="1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897,8</a:t>
                      </a:r>
                      <a:endParaRPr lang="ru-RU" sz="1200" b="1" dirty="0" smtClean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54,7%</a:t>
                      </a:r>
                      <a:endParaRPr lang="ru-RU" sz="1200" b="1" dirty="0" smtClean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Расходы «социального блока»</a:t>
                      </a:r>
                      <a:endParaRPr lang="ru-RU" sz="9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2095" marR="12095" marT="648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575">
                <a:tc>
                  <a:txBody>
                    <a:bodyPr/>
                    <a:lstStyle/>
                    <a:p>
                      <a:pPr marL="0" marR="0" indent="0" algn="ctr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6</a:t>
                      </a:r>
                      <a:r>
                        <a:rPr lang="ru-RU" sz="1200" b="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622,9</a:t>
                      </a:r>
                      <a:endParaRPr lang="ru-RU" sz="1200" b="0" dirty="0" smtClean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</a:rPr>
                        <a:t>83,9%</a:t>
                      </a:r>
                      <a:endParaRPr lang="ru-RU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Образование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575">
                <a:tc>
                  <a:txBody>
                    <a:bodyPr/>
                    <a:lstStyle/>
                    <a:p>
                      <a:pPr marL="0" marR="0" indent="0" algn="ctr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455,5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</a:rPr>
                        <a:t>5,8%</a:t>
                      </a:r>
                      <a:endParaRPr lang="ru-RU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Культура и кинематография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575">
                <a:tc>
                  <a:txBody>
                    <a:bodyPr/>
                    <a:lstStyle/>
                    <a:p>
                      <a:pPr marL="0" marR="0" indent="0" algn="ctr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333,4</a:t>
                      </a:r>
                      <a:endParaRPr lang="ru-RU" sz="1200" b="0" kern="1200" dirty="0" smtClean="0">
                        <a:solidFill>
                          <a:schemeClr val="bg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</a:rPr>
                        <a:t>4,2%</a:t>
                      </a:r>
                      <a:endParaRPr lang="ru-RU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Социальная политика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575">
                <a:tc>
                  <a:txBody>
                    <a:bodyPr/>
                    <a:lstStyle/>
                    <a:p>
                      <a:pPr marL="0" marR="0" indent="0" algn="ctr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486,0</a:t>
                      </a:r>
                      <a:endParaRPr lang="ru-RU" sz="1200" b="0" dirty="0" smtClean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</a:rPr>
                        <a:t>6,1%</a:t>
                      </a:r>
                      <a:endParaRPr lang="ru-RU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Физическая культура и спорт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:p14="http://schemas.microsoft.com/office/powerpoint/2010/main" val="2888286508"/>
              </p:ext>
            </p:extLst>
          </p:nvPr>
        </p:nvGraphicFramePr>
        <p:xfrm>
          <a:off x="6311" y="2632230"/>
          <a:ext cx="3285483" cy="1763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0" y="2841143"/>
            <a:ext cx="3291794" cy="1092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7 </a:t>
            </a:r>
            <a:r>
              <a:rPr lang="ru-RU" sz="28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468,2</a:t>
            </a:r>
            <a:endParaRPr lang="ru-RU" sz="2800" b="1" dirty="0" smtClean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миллионов рублей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</a:t>
            </a:r>
            <a:r>
              <a:rPr lang="ru-RU" sz="12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с</a:t>
            </a:r>
            <a:r>
              <a:rPr lang="ru-RU" sz="12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оциального блока</a:t>
            </a:r>
            <a:r>
              <a:rPr lang="ru-RU" sz="12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2023 году *</a:t>
            </a:r>
          </a:p>
          <a:p>
            <a:pPr algn="ctr"/>
            <a:endParaRPr lang="ru-RU" sz="100" b="1" dirty="0" smtClean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698400"/>
              </p:ext>
            </p:extLst>
          </p:nvPr>
        </p:nvGraphicFramePr>
        <p:xfrm>
          <a:off x="3383297" y="2690615"/>
          <a:ext cx="5082208" cy="145831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72679"/>
                <a:gridCol w="936104"/>
                <a:gridCol w="3173425"/>
              </a:tblGrid>
              <a:tr h="27918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12</a:t>
                      </a:r>
                      <a:r>
                        <a:rPr lang="ru-RU" sz="1100" b="1" i="0" u="none" strike="noStrike" kern="1200" baseline="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 829,9</a:t>
                      </a:r>
                      <a:endParaRPr lang="ru-RU" sz="1100" b="1" i="0" u="none" strike="noStrike" kern="120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116114" marR="116114" marT="31104" marB="31104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100,0%</a:t>
                      </a:r>
                      <a:endParaRPr lang="ru-RU" sz="1100" b="1" i="0" u="none" strike="noStrike" kern="120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116114" marR="116114" marT="31104" marB="31104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ВСЕГО расходов бюджета города Брянска</a:t>
                      </a:r>
                      <a:endParaRPr lang="ru-RU" sz="9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2095" marR="12095" marT="648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494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7</a:t>
                      </a:r>
                      <a:r>
                        <a:rPr lang="ru-RU" sz="1100" b="1" i="0" u="none" strike="noStrike" kern="1200" baseline="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 468,2</a:t>
                      </a:r>
                      <a:endParaRPr lang="ru-RU" sz="1100" b="1" i="0" u="none" strike="noStrike" kern="120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58,2%</a:t>
                      </a:r>
                      <a:endParaRPr lang="ru-RU" sz="1100" b="1" i="0" u="none" strike="noStrike" kern="1200" dirty="0" smtClean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Расходы «социального блока»</a:t>
                      </a:r>
                      <a:endParaRPr lang="ru-RU" sz="9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2095" marR="12095" marT="648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494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6 </a:t>
                      </a:r>
                      <a:r>
                        <a:rPr lang="ru-RU" sz="1100" b="0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259,2</a:t>
                      </a:r>
                      <a:endParaRPr lang="ru-RU" sz="1100" b="0" i="0" u="none" strike="noStrike" kern="120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83,8%</a:t>
                      </a:r>
                      <a:endParaRPr lang="ru-RU" sz="1100" b="0" i="0" u="none" strike="noStrike" kern="120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Образование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494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426,4</a:t>
                      </a:r>
                      <a:endParaRPr lang="ru-RU" sz="1100" b="0" i="0" u="none" strike="noStrike" kern="120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5,7%</a:t>
                      </a:r>
                      <a:endParaRPr lang="ru-RU" sz="1100" b="0" i="0" u="none" strike="noStrike" kern="120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Культура и кинематография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494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338,0</a:t>
                      </a:r>
                      <a:endParaRPr lang="ru-RU" sz="1100" b="0" i="0" u="none" strike="noStrike" kern="120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4,5%</a:t>
                      </a:r>
                      <a:endParaRPr lang="ru-RU" sz="1100" b="0" i="0" u="none" strike="noStrike" kern="120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Социальная политика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106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444,6</a:t>
                      </a:r>
                      <a:endParaRPr lang="ru-RU" sz="1100" b="0" i="0" u="none" strike="noStrike" kern="120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0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  <a:ea typeface="+mn-ea"/>
                          <a:cs typeface="+mn-cs"/>
                        </a:rPr>
                        <a:t>6,0%</a:t>
                      </a:r>
                      <a:endParaRPr lang="ru-RU" sz="1100" b="0" i="0" u="none" strike="noStrike" kern="1200" dirty="0">
                        <a:solidFill>
                          <a:srgbClr val="FFFFFF"/>
                        </a:solidFill>
                        <a:effectLst/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Физическая культура и спорт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31953"/>
              </p:ext>
            </p:extLst>
          </p:nvPr>
        </p:nvGraphicFramePr>
        <p:xfrm>
          <a:off x="3396400" y="4702691"/>
          <a:ext cx="5747600" cy="145296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9576"/>
                <a:gridCol w="936104"/>
                <a:gridCol w="3851920"/>
              </a:tblGrid>
              <a:tr h="241575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12</a:t>
                      </a:r>
                      <a:r>
                        <a:rPr lang="ru-RU" sz="1200" b="1" baseline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ru-RU" sz="1200" b="1" baseline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505,9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100,0%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ВСЕГО расходов бюджета города Брянска</a:t>
                      </a:r>
                      <a:endParaRPr lang="ru-RU" sz="9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2095" marR="12095" marT="648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5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7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573,3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</a:rPr>
                        <a:t>60,5%</a:t>
                      </a:r>
                      <a:endParaRPr lang="ru-RU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 fontAlgn="b"/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Расходы «социального блока»</a:t>
                      </a:r>
                      <a:endParaRPr lang="ru-RU" sz="900" b="1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12095" marR="12095" marT="648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5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6 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483,6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</a:rPr>
                        <a:t>85,6%</a:t>
                      </a:r>
                      <a:endParaRPr lang="ru-RU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Образование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5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431,7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</a:rPr>
                        <a:t>5,7%</a:t>
                      </a:r>
                      <a:endParaRPr lang="ru-RU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Культура и кинематография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5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346,2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</a:rPr>
                        <a:t>4,6%</a:t>
                      </a:r>
                      <a:endParaRPr lang="ru-RU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 smtClean="0">
                          <a:solidFill>
                            <a:schemeClr val="tx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Социальная политика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5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311,8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/>
                        </a:rPr>
                        <a:t>4,1%</a:t>
                      </a:r>
                      <a:endParaRPr lang="ru-RU" sz="1100" b="0" i="0" u="none" strike="noStrike" dirty="0">
                        <a:solidFill>
                          <a:srgbClr val="FFFFFF"/>
                        </a:solidFill>
                        <a:effectLst/>
                        <a:latin typeface="Century Gothic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080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Физическая культура и спорт</a:t>
                      </a:r>
                    </a:p>
                  </a:txBody>
                  <a:tcPr marL="116114" marR="116114" marT="31104" marB="3110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0" y="881618"/>
            <a:ext cx="3291794" cy="1107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7 897,8</a:t>
            </a:r>
            <a:endParaRPr lang="ru-RU" sz="2800" b="1" dirty="0" smtClean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миллионов рублей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</a:t>
            </a:r>
            <a:r>
              <a:rPr lang="ru-RU" sz="12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«социального» блока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200" b="1" dirty="0" smtClean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66530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25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5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0" y="327312"/>
            <a:ext cx="8940800" cy="432048"/>
          </a:xfrm>
        </p:spPr>
        <p:txBody>
          <a:bodyPr>
            <a:noAutofit/>
          </a:bodyPr>
          <a:lstStyle/>
          <a:p>
            <a:pPr marL="14000" algn="ctr"/>
            <a:r>
              <a:rPr lang="ru-RU" sz="1600" b="1" dirty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Сведения о расходах </a:t>
            </a:r>
            <a:r>
              <a:rPr lang="ru-RU" sz="1600" b="1" dirty="0" smtClean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бюджета города </a:t>
            </a:r>
            <a:r>
              <a:rPr lang="ru-RU" sz="1600" b="1" dirty="0" err="1" smtClean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брянска</a:t>
            </a:r>
            <a:r>
              <a:rPr lang="ru-RU" sz="1600" b="1" dirty="0" smtClean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  по </a:t>
            </a:r>
            <a:r>
              <a:rPr lang="ru-RU" sz="1600" b="1" dirty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разделам </a:t>
            </a:r>
            <a:r>
              <a:rPr lang="ru-RU" sz="1600" b="1" dirty="0" smtClean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бюджетной классификации </a:t>
            </a:r>
            <a:endParaRPr lang="ru-RU" sz="1600" b="1" dirty="0">
              <a:solidFill>
                <a:srgbClr val="FF0000"/>
              </a:solidFill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3788251"/>
              </p:ext>
            </p:extLst>
          </p:nvPr>
        </p:nvGraphicFramePr>
        <p:xfrm>
          <a:off x="1264255" y="1124744"/>
          <a:ext cx="6615489" cy="5413532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571441"/>
                <a:gridCol w="3419498"/>
                <a:gridCol w="885327"/>
                <a:gridCol w="853664"/>
                <a:gridCol w="885559"/>
              </a:tblGrid>
              <a:tr h="5902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Раздел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Наименование расходов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u="none" strike="noStrike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на 2022 </a:t>
                      </a:r>
                    </a:p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u="none" strike="noStrike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на 2023 </a:t>
                      </a:r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u="none" strike="noStrike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на 2024 </a:t>
                      </a:r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088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0100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558,5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668,5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817,8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0200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3,2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0,1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3,0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407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0300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52,8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47,0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52,5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673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0400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4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 773,0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3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 708,8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2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964,7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endParaRPr lang="ru-RU" sz="1400" b="1" u="none" strike="noStrike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0500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400" b="1" u="none" strike="noStrike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958,3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689,6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846,8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77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0700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6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622,9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6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259,2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6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483,6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0800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Культура, кинематография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455,5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426,4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431,7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333,4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338,0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346,2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1100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486,0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444,6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311,8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1300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002" marR="8002" marT="7755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195,1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247,7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247,8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41856"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 fontAlgn="t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1" marR="5291" marT="2748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14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 438,7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12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 829,9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12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505,9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/>
                      </a:endParaRPr>
                    </a:p>
                  </a:txBody>
                  <a:tcPr marL="9676" marR="9676" marT="5184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64288" y="543336"/>
            <a:ext cx="1806205" cy="286454"/>
          </a:xfrm>
          <a:prstGeom prst="rect">
            <a:avLst/>
          </a:prstGeom>
          <a:noFill/>
        </p:spPr>
        <p:txBody>
          <a:bodyPr wrap="square" lIns="100804" tIns="50402" rIns="100804" bIns="50402" rtlCol="0">
            <a:spAutoFit/>
          </a:bodyPr>
          <a:lstStyle/>
          <a:p>
            <a:pPr algn="r"/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млн. 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рублей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66530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68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50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 smtClean="0"/>
              <a:t>Публичные слушания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7972425" cy="5162550"/>
          </a:xfrm>
        </p:spPr>
        <p:txBody>
          <a:bodyPr>
            <a:noAutofit/>
          </a:bodyPr>
          <a:lstStyle/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Порядок </a:t>
            </a:r>
            <a:r>
              <a:rPr lang="ru-RU" sz="2000" dirty="0"/>
              <a:t>проведения публичных слушаний  </a:t>
            </a:r>
            <a:r>
              <a:rPr lang="ru-RU" sz="2000" dirty="0" smtClean="0"/>
              <a:t> </a:t>
            </a:r>
            <a:r>
              <a:rPr lang="ru-RU" sz="2000" dirty="0"/>
              <a:t>утвержден </a:t>
            </a:r>
            <a:r>
              <a:rPr lang="ru-RU" sz="2000" dirty="0" smtClean="0"/>
              <a:t>постановлением Главы города Брянска от 24.11.2021</a:t>
            </a:r>
            <a:br>
              <a:rPr lang="ru-RU" sz="2000" dirty="0" smtClean="0"/>
            </a:br>
            <a:r>
              <a:rPr lang="ru-RU" sz="2000" dirty="0" smtClean="0"/>
              <a:t>№ </a:t>
            </a:r>
            <a:r>
              <a:rPr lang="ru-RU" dirty="0" smtClean="0"/>
              <a:t>983-пг</a:t>
            </a:r>
            <a:r>
              <a:rPr lang="ru-RU" sz="2000" dirty="0" smtClean="0"/>
              <a:t>.</a:t>
            </a:r>
            <a:endParaRPr lang="ru-RU" sz="2000" dirty="0"/>
          </a:p>
          <a:p>
            <a:pPr algn="just"/>
            <a:r>
              <a:rPr lang="ru-RU" sz="2000" dirty="0"/>
              <a:t>Публичные слушания по проекту решения «О </a:t>
            </a:r>
            <a:r>
              <a:rPr lang="ru-RU" sz="2000" dirty="0" smtClean="0"/>
              <a:t>бюджете городского округа город Брянск на 2022 </a:t>
            </a:r>
            <a:r>
              <a:rPr lang="ru-RU" sz="2000" dirty="0"/>
              <a:t>год и </a:t>
            </a:r>
            <a:r>
              <a:rPr lang="ru-RU" sz="2000" dirty="0" smtClean="0"/>
              <a:t>плановый период 2023 </a:t>
            </a:r>
            <a:r>
              <a:rPr lang="ru-RU" sz="2000" dirty="0"/>
              <a:t>и </a:t>
            </a:r>
            <a:r>
              <a:rPr lang="ru-RU" sz="2000" dirty="0" smtClean="0"/>
              <a:t>2024 </a:t>
            </a:r>
            <a:r>
              <a:rPr lang="ru-RU" sz="2000" dirty="0"/>
              <a:t>годов» </a:t>
            </a:r>
            <a:r>
              <a:rPr lang="ru-RU" sz="2000" dirty="0" smtClean="0"/>
              <a:t>состоялись </a:t>
            </a:r>
            <a:r>
              <a:rPr lang="ru-RU" dirty="0" smtClean="0"/>
              <a:t>13</a:t>
            </a:r>
            <a:r>
              <a:rPr lang="ru-RU" altLang="ru-RU" sz="2000" dirty="0" smtClean="0"/>
              <a:t> </a:t>
            </a:r>
            <a:r>
              <a:rPr lang="ru-RU" altLang="ru-RU" sz="2000" dirty="0"/>
              <a:t>декабря </a:t>
            </a:r>
            <a:r>
              <a:rPr lang="ru-RU" altLang="ru-RU" sz="2000" dirty="0" smtClean="0"/>
              <a:t>2021 </a:t>
            </a:r>
            <a:r>
              <a:rPr lang="ru-RU" altLang="ru-RU" sz="2000" dirty="0"/>
              <a:t>года в  11-00 часов  по </a:t>
            </a:r>
            <a:r>
              <a:rPr lang="ru-RU" altLang="ru-RU" sz="2000" dirty="0" smtClean="0"/>
              <a:t>адресу: г</a:t>
            </a:r>
            <a:r>
              <a:rPr lang="ru-RU" altLang="ru-RU" sz="2000" dirty="0"/>
              <a:t>. Брянск, ул. Калинина, д. 66 (здание МБУК «Городской Дом культуры Советского района</a:t>
            </a:r>
            <a:r>
              <a:rPr lang="ru-RU" altLang="ru-RU" sz="2000" dirty="0" smtClean="0"/>
              <a:t>»).</a:t>
            </a:r>
            <a:endParaRPr lang="ru-RU" altLang="ru-RU" sz="2000" dirty="0"/>
          </a:p>
          <a:p>
            <a:pPr algn="just"/>
            <a:r>
              <a:rPr lang="ru-RU" altLang="ru-RU" sz="2000" dirty="0" smtClean="0"/>
              <a:t>Организацией и проведением </a:t>
            </a:r>
            <a:r>
              <a:rPr lang="ru-RU" altLang="ru-RU" sz="2000" dirty="0"/>
              <a:t>публичных слушаний </a:t>
            </a:r>
            <a:r>
              <a:rPr lang="ru-RU" altLang="ru-RU" sz="2000" dirty="0" smtClean="0"/>
              <a:t>занимался   </a:t>
            </a:r>
            <a:r>
              <a:rPr lang="ru-RU" altLang="ru-RU" sz="2000" dirty="0"/>
              <a:t>Оргкомитет по подготовке и проведению публичных </a:t>
            </a:r>
            <a:r>
              <a:rPr lang="ru-RU" altLang="ru-RU" sz="2000" dirty="0" smtClean="0"/>
              <a:t>слушаний.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268466916"/>
              </p:ext>
            </p:extLst>
          </p:nvPr>
        </p:nvGraphicFramePr>
        <p:xfrm>
          <a:off x="428596" y="1571612"/>
          <a:ext cx="8143932" cy="4032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85853" y="64291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+mj-lt"/>
              </a:rPr>
              <a:t>Расходы бюджета города Брянска в рамках муниципальных программ  в 2022-2024 годах</a:t>
            </a:r>
            <a:endParaRPr lang="ru-RU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74380" y="489712"/>
            <a:ext cx="8372118" cy="471120"/>
          </a:xfrm>
          <a:prstGeom prst="rect">
            <a:avLst/>
          </a:prstGeom>
          <a:noFill/>
          <a:ln>
            <a:noFill/>
          </a:ln>
        </p:spPr>
        <p:txBody>
          <a:bodyPr wrap="square" lIns="100804" tIns="50402" rIns="100804" bIns="50402">
            <a:spAutoFit/>
          </a:bodyPr>
          <a:lstStyle/>
          <a:p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«Муниципальная программа</a:t>
            </a:r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это </a:t>
            </a:r>
            <a:r>
              <a:rPr lang="ru-RU" sz="1200" dirty="0">
                <a:latin typeface="Century Gothic" panose="020B0502020202020204" pitchFamily="34" charset="0"/>
                <a:cs typeface="Times New Roman" panose="02020603050405020304" pitchFamily="18" charset="0"/>
              </a:rPr>
              <a:t>система мероприятий взаимоувязанных по задачам, срокам осуществления и ресурсам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2110" y="12821"/>
            <a:ext cx="9131890" cy="476892"/>
          </a:xfrm>
          <a:prstGeom prst="rect">
            <a:avLst/>
          </a:prstGeom>
        </p:spPr>
        <p:txBody>
          <a:bodyPr vert="horz" lIns="0" tIns="50402" rIns="0" bIns="0" rtlCol="0" anchor="ctr">
            <a:noAutofit/>
          </a:bodyPr>
          <a:lstStyle>
            <a:lvl1pPr algn="ctr" defTabSz="1008038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Программные и непрограммные </a:t>
            </a:r>
            <a:b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расходы городского бюджета 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26716919"/>
              </p:ext>
            </p:extLst>
          </p:nvPr>
        </p:nvGraphicFramePr>
        <p:xfrm>
          <a:off x="457257" y="930605"/>
          <a:ext cx="3566110" cy="1861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Пятиугольник 16"/>
          <p:cNvSpPr/>
          <p:nvPr/>
        </p:nvSpPr>
        <p:spPr>
          <a:xfrm rot="5400000">
            <a:off x="1995710" y="1576134"/>
            <a:ext cx="729070" cy="3291794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vert270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effectLst/>
                <a:latin typeface="Century Gothic" panose="020B0502020202020204" pitchFamily="34" charset="0"/>
                <a:ea typeface="Calibri"/>
                <a:cs typeface="Calibri"/>
              </a:rPr>
              <a:t>Программные</a:t>
            </a:r>
            <a:r>
              <a:rPr lang="ru-RU" sz="1200" dirty="0" smtClean="0">
                <a:effectLst/>
                <a:latin typeface="Century Gothic" panose="020B0502020202020204" pitchFamily="34" charset="0"/>
                <a:ea typeface="Calibri"/>
                <a:cs typeface="Calibri"/>
              </a:rPr>
              <a:t> </a:t>
            </a:r>
            <a:r>
              <a:rPr lang="ru-RU" sz="1200" b="1" dirty="0" smtClean="0">
                <a:effectLst/>
                <a:latin typeface="Century Gothic" panose="020B0502020202020204" pitchFamily="34" charset="0"/>
                <a:ea typeface="Calibri"/>
                <a:cs typeface="Calibri"/>
              </a:rPr>
              <a:t>расходы </a:t>
            </a:r>
            <a:r>
              <a:rPr lang="ru-RU" sz="1100" b="1" dirty="0" smtClean="0">
                <a:latin typeface="Century Gothic" panose="020B0502020202020204" pitchFamily="34" charset="0"/>
                <a:ea typeface="Calibri"/>
                <a:cs typeface="Calibri"/>
              </a:rPr>
              <a:t>14 346,9 </a:t>
            </a:r>
            <a:r>
              <a:rPr lang="ru-RU" sz="1100" b="1" dirty="0" smtClean="0">
                <a:effectLst/>
                <a:latin typeface="Century Gothic" panose="020B0502020202020204" pitchFamily="34" charset="0"/>
                <a:ea typeface="Calibri"/>
                <a:cs typeface="Calibri"/>
              </a:rPr>
              <a:t>млн.руб</a:t>
            </a:r>
            <a:r>
              <a:rPr lang="ru-RU" sz="1600" b="1" dirty="0" smtClean="0">
                <a:effectLst/>
                <a:latin typeface="Century Gothic" panose="020B0502020202020204" pitchFamily="34" charset="0"/>
                <a:ea typeface="Calibri"/>
                <a:cs typeface="Calibri"/>
              </a:rPr>
              <a:t>.</a:t>
            </a:r>
            <a:endParaRPr lang="ru-RU" sz="1600" b="1" dirty="0">
              <a:effectLst/>
              <a:ea typeface="Calibri"/>
              <a:cs typeface="Times New Roman"/>
            </a:endParaRPr>
          </a:p>
        </p:txBody>
      </p:sp>
      <p:sp>
        <p:nvSpPr>
          <p:cNvPr id="18" name="Пятиугольник 17"/>
          <p:cNvSpPr/>
          <p:nvPr/>
        </p:nvSpPr>
        <p:spPr>
          <a:xfrm rot="5400000">
            <a:off x="6493616" y="1559963"/>
            <a:ext cx="729070" cy="3291429"/>
          </a:xfrm>
          <a:prstGeom prst="homePlate">
            <a:avLst/>
          </a:prstGeom>
          <a:solidFill>
            <a:srgbClr val="FF9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vert270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50" b="1" dirty="0" smtClean="0">
                <a:latin typeface="Century Gothic" panose="020B0502020202020204" pitchFamily="34" charset="0"/>
                <a:ea typeface="Calibri"/>
                <a:cs typeface="Calibri"/>
              </a:rPr>
              <a:t>Неп</a:t>
            </a:r>
            <a:r>
              <a:rPr lang="ru-RU" sz="1150" b="1" dirty="0" smtClean="0">
                <a:effectLst/>
                <a:latin typeface="Century Gothic" panose="020B0502020202020204" pitchFamily="34" charset="0"/>
                <a:ea typeface="Calibri"/>
                <a:cs typeface="Calibri"/>
              </a:rPr>
              <a:t>рограммные расходы </a:t>
            </a:r>
            <a:r>
              <a:rPr lang="ru-RU" sz="1100" b="1" dirty="0" smtClean="0">
                <a:effectLst/>
                <a:latin typeface="Century Gothic" panose="020B0502020202020204" pitchFamily="34" charset="0"/>
                <a:ea typeface="Calibri"/>
                <a:cs typeface="Calibri"/>
              </a:rPr>
              <a:t>110,7 </a:t>
            </a:r>
            <a:r>
              <a:rPr lang="ru-RU" sz="1100" b="1" dirty="0" smtClean="0">
                <a:latin typeface="+mj-lt"/>
                <a:ea typeface="Calibri"/>
                <a:cs typeface="Calibri"/>
              </a:rPr>
              <a:t>млн.руб</a:t>
            </a:r>
            <a:r>
              <a:rPr lang="ru-RU" b="1" dirty="0" smtClean="0">
                <a:latin typeface="+mj-lt"/>
                <a:ea typeface="Calibri"/>
                <a:cs typeface="Calibri"/>
              </a:rPr>
              <a:t>.</a:t>
            </a:r>
            <a:endParaRPr lang="ru-RU" sz="1050" b="1" dirty="0">
              <a:effectLst/>
              <a:latin typeface="+mj-lt"/>
              <a:ea typeface="Calibri"/>
              <a:cs typeface="Times New Roman"/>
            </a:endParaRPr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019687735"/>
              </p:ext>
            </p:extLst>
          </p:nvPr>
        </p:nvGraphicFramePr>
        <p:xfrm>
          <a:off x="5072066" y="928670"/>
          <a:ext cx="3566110" cy="1861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Пирог 25"/>
          <p:cNvSpPr>
            <a:spLocks noChangeAspect="1"/>
          </p:cNvSpPr>
          <p:nvPr/>
        </p:nvSpPr>
        <p:spPr>
          <a:xfrm>
            <a:off x="640134" y="5205332"/>
            <a:ext cx="2103091" cy="1126602"/>
          </a:xfrm>
          <a:prstGeom prst="pie">
            <a:avLst>
              <a:gd name="adj1" fmla="val 0"/>
              <a:gd name="adj2" fmla="val 19053872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ирог 27"/>
          <p:cNvSpPr>
            <a:spLocks noChangeAspect="1"/>
          </p:cNvSpPr>
          <p:nvPr/>
        </p:nvSpPr>
        <p:spPr>
          <a:xfrm>
            <a:off x="3566174" y="5205332"/>
            <a:ext cx="2103091" cy="1126602"/>
          </a:xfrm>
          <a:prstGeom prst="pie">
            <a:avLst>
              <a:gd name="adj1" fmla="val 0"/>
              <a:gd name="adj2" fmla="val 19053872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ирог 28"/>
          <p:cNvSpPr>
            <a:spLocks noChangeAspect="1"/>
          </p:cNvSpPr>
          <p:nvPr/>
        </p:nvSpPr>
        <p:spPr>
          <a:xfrm>
            <a:off x="3758542" y="5163650"/>
            <a:ext cx="2103091" cy="1126602"/>
          </a:xfrm>
          <a:prstGeom prst="pie">
            <a:avLst>
              <a:gd name="adj1" fmla="val 19054446"/>
              <a:gd name="adj2" fmla="val 21599195"/>
            </a:avLst>
          </a:prstGeom>
          <a:solidFill>
            <a:srgbClr val="FF9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Пирог 29"/>
          <p:cNvSpPr>
            <a:spLocks noChangeAspect="1"/>
          </p:cNvSpPr>
          <p:nvPr/>
        </p:nvSpPr>
        <p:spPr>
          <a:xfrm>
            <a:off x="6492213" y="5205332"/>
            <a:ext cx="2103091" cy="1126602"/>
          </a:xfrm>
          <a:prstGeom prst="pie">
            <a:avLst>
              <a:gd name="adj1" fmla="val 0"/>
              <a:gd name="adj2" fmla="val 19390741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150063" y="6371139"/>
            <a:ext cx="8322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2022 </a:t>
            </a: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год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114807" y="6371139"/>
            <a:ext cx="8322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2023 </a:t>
            </a: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год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081249" y="6371139"/>
            <a:ext cx="8322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2024 </a:t>
            </a: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год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92335" y="4898644"/>
            <a:ext cx="109196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14 346,9</a:t>
            </a:r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8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млн. рублей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Пирог 37"/>
          <p:cNvSpPr>
            <a:spLocks noChangeAspect="1"/>
          </p:cNvSpPr>
          <p:nvPr/>
        </p:nvSpPr>
        <p:spPr>
          <a:xfrm>
            <a:off x="823012" y="5163650"/>
            <a:ext cx="2103091" cy="1126602"/>
          </a:xfrm>
          <a:prstGeom prst="pie">
            <a:avLst>
              <a:gd name="adj1" fmla="val 19056469"/>
              <a:gd name="adj2" fmla="val 21595673"/>
            </a:avLst>
          </a:prstGeom>
          <a:solidFill>
            <a:srgbClr val="FF9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Пирог 38"/>
          <p:cNvSpPr>
            <a:spLocks noChangeAspect="1"/>
          </p:cNvSpPr>
          <p:nvPr/>
        </p:nvSpPr>
        <p:spPr>
          <a:xfrm>
            <a:off x="6690632" y="5163650"/>
            <a:ext cx="2103091" cy="1126602"/>
          </a:xfrm>
          <a:prstGeom prst="pie">
            <a:avLst>
              <a:gd name="adj1" fmla="val 19372927"/>
              <a:gd name="adj2" fmla="val 21598204"/>
            </a:avLst>
          </a:prstGeom>
          <a:solidFill>
            <a:srgbClr val="FF9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025905" y="4898644"/>
            <a:ext cx="83227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rgbClr val="FF9A7C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91,8</a:t>
            </a:r>
            <a:endParaRPr lang="ru-RU" sz="1800" b="1" dirty="0" smtClean="0">
              <a:solidFill>
                <a:srgbClr val="FF9A7C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800" b="1" dirty="0" smtClean="0">
                <a:solidFill>
                  <a:srgbClr val="FF9A7C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млн. рублей</a:t>
            </a:r>
            <a:endParaRPr lang="ru-RU" sz="800" dirty="0">
              <a:solidFill>
                <a:srgbClr val="FF9A7C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073726" y="4578272"/>
            <a:ext cx="1752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12 631,3</a:t>
            </a:r>
            <a:r>
              <a:rPr lang="ru-RU" sz="8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8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млн. рублей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951695" y="4898644"/>
            <a:ext cx="81624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800" b="1" dirty="0" smtClean="0">
                <a:solidFill>
                  <a:srgbClr val="FF9A7C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198,6</a:t>
            </a:r>
            <a:endParaRPr lang="ru-RU" sz="1800" b="1" dirty="0" smtClean="0">
              <a:solidFill>
                <a:srgbClr val="FF9A7C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800" b="1" dirty="0" smtClean="0">
                <a:solidFill>
                  <a:srgbClr val="FF9A7C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млн. рублей</a:t>
            </a:r>
            <a:endParaRPr lang="ru-RU" sz="800" dirty="0">
              <a:solidFill>
                <a:srgbClr val="FF9A7C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796797" y="4590591"/>
            <a:ext cx="17876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12 171,8 </a:t>
            </a:r>
            <a:r>
              <a:rPr lang="ru-RU" sz="8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млн. рублей</a:t>
            </a:r>
            <a:endParaRPr lang="ru-RU" sz="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877735" y="4898644"/>
            <a:ext cx="81624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rgbClr val="FF9A7C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334,1</a:t>
            </a:r>
            <a:endParaRPr lang="ru-RU" sz="1800" b="1" dirty="0" smtClean="0">
              <a:solidFill>
                <a:srgbClr val="FF9A7C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800" b="1" dirty="0" smtClean="0">
                <a:solidFill>
                  <a:srgbClr val="FF9A7C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млн. рублей</a:t>
            </a:r>
            <a:endParaRPr lang="ru-RU" sz="800" dirty="0">
              <a:solidFill>
                <a:srgbClr val="FF9A7C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212071" y="3673940"/>
            <a:ext cx="3292160" cy="1105704"/>
          </a:xfrm>
          <a:prstGeom prst="roundRect">
            <a:avLst>
              <a:gd name="adj" fmla="val 10288"/>
            </a:avLst>
          </a:prstGeom>
          <a:solidFill>
            <a:srgbClr val="FF9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1200" dirty="0" smtClean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1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</a:t>
            </a:r>
            <a:r>
              <a:rPr lang="ru-RU" sz="1100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не вошедшие в мероприятия </a:t>
            </a:r>
            <a:r>
              <a:rPr lang="ru-RU" sz="11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муниципальных </a:t>
            </a:r>
            <a:r>
              <a:rPr lang="ru-RU" sz="1100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программ, в том числе на содержание </a:t>
            </a:r>
            <a:r>
              <a:rPr lang="ru-RU" sz="11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 БГСНД, КСП, резерв </a:t>
            </a:r>
            <a:r>
              <a:rPr lang="ru-RU" sz="1100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по ЧС и </a:t>
            </a:r>
            <a:r>
              <a:rPr lang="ru-RU" sz="11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другие</a:t>
            </a:r>
            <a:endParaRPr lang="ru-RU" sz="1100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0135" y="3673940"/>
            <a:ext cx="3292160" cy="1105704"/>
          </a:xfrm>
          <a:prstGeom prst="roundRect">
            <a:avLst>
              <a:gd name="adj" fmla="val 10288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распределены исходя из необходимости достижения запланированных индикаторов и конечных результатов по </a:t>
            </a:r>
            <a:r>
              <a:rPr lang="ru-RU" sz="11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муниципальным </a:t>
            </a:r>
            <a:r>
              <a:rPr lang="ru-RU" sz="1100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программам </a:t>
            </a:r>
            <a:r>
              <a:rPr lang="ru-RU" sz="11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города Брянска</a:t>
            </a:r>
            <a:endParaRPr lang="ru-RU" sz="1100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21771" y="1726594"/>
            <a:ext cx="12476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entury Gothic" pitchFamily="34" charset="0"/>
              </a:rPr>
              <a:t>2022</a:t>
            </a:r>
            <a:r>
              <a:rPr lang="ru-RU" sz="1600" b="1" dirty="0" smtClean="0">
                <a:solidFill>
                  <a:schemeClr val="bg1"/>
                </a:solidFill>
                <a:latin typeface="Century Gothic" pitchFamily="34" charset="0"/>
              </a:rPr>
              <a:t>год</a:t>
            </a:r>
            <a:endParaRPr lang="ru-RU" sz="16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81612" y="1713762"/>
            <a:ext cx="1315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entury Gothic" pitchFamily="34" charset="0"/>
              </a:rPr>
              <a:t>2022</a:t>
            </a:r>
            <a:r>
              <a:rPr lang="ru-RU" sz="1600" b="1" dirty="0" smtClean="0">
                <a:solidFill>
                  <a:schemeClr val="bg1"/>
                </a:solidFill>
                <a:latin typeface="Century Gothic" pitchFamily="34" charset="0"/>
              </a:rPr>
              <a:t> год</a:t>
            </a:r>
            <a:endParaRPr lang="ru-RU" sz="16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103151" y="5486501"/>
            <a:ext cx="707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0,6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%</a:t>
            </a:r>
            <a:endParaRPr lang="ru-RU" sz="1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029192" y="5486501"/>
            <a:ext cx="707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1,5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%</a:t>
            </a:r>
            <a:endParaRPr lang="ru-RU" sz="1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955230" y="5486501"/>
            <a:ext cx="707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2,7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%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188767" y="5878406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8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99,1%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4023366" y="5878406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98,5</a:t>
            </a:r>
            <a:r>
              <a:rPr lang="ru-RU" sz="18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%</a:t>
            </a:r>
            <a:endParaRPr lang="ru-RU" sz="1800" b="1" dirty="0" smtClean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132283" y="5878406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8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97,3%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675091" y="6247738"/>
            <a:ext cx="2133600" cy="610262"/>
          </a:xfrm>
        </p:spPr>
        <p:txBody>
          <a:bodyPr vert="horz" lIns="100804" tIns="50402" rIns="100804" bIns="50402" rtlCol="0" anchor="ctr"/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30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92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43973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1600" dirty="0" smtClean="0"/>
              <a:t>Расходы бюджета города Брянска по муниципальным программам на </a:t>
            </a:r>
            <a:r>
              <a:rPr lang="ru-RU" altLang="ru-RU" sz="1600" dirty="0" smtClean="0"/>
              <a:t>2022-2024 </a:t>
            </a:r>
            <a:r>
              <a:rPr lang="ru-RU" altLang="ru-RU" sz="1600" dirty="0" smtClean="0"/>
              <a:t>годы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7298129"/>
              </p:ext>
            </p:extLst>
          </p:nvPr>
        </p:nvGraphicFramePr>
        <p:xfrm>
          <a:off x="179512" y="764704"/>
          <a:ext cx="8712968" cy="5983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4590"/>
                <a:gridCol w="779324"/>
                <a:gridCol w="850171"/>
                <a:gridCol w="848883"/>
              </a:tblGrid>
              <a:tr h="50681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Наименование муниципальных программ</a:t>
                      </a:r>
                      <a:endParaRPr lang="ru-RU" sz="12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2022</a:t>
                      </a:r>
                      <a:r>
                        <a:rPr lang="ru-RU" sz="1200" baseline="0" dirty="0" smtClean="0"/>
                        <a:t> год</a:t>
                      </a:r>
                      <a:endParaRPr lang="ru-RU" sz="12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2023</a:t>
                      </a:r>
                      <a:r>
                        <a:rPr lang="ru-RU" sz="1200" baseline="0" dirty="0" smtClean="0"/>
                        <a:t> год </a:t>
                      </a:r>
                      <a:endParaRPr lang="ru-RU" sz="12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2023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baseline="0" dirty="0" smtClean="0"/>
                        <a:t>год </a:t>
                      </a:r>
                      <a:endParaRPr lang="ru-RU" sz="1200" dirty="0"/>
                    </a:p>
                  </a:txBody>
                  <a:tcPr marL="91439" marR="91439" marT="45719" marB="45719"/>
                </a:tc>
              </a:tr>
              <a:tr h="35268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Стимулирование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экономической активности в городе Брянске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094,6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1 140,2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598,6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63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Повышение безопасности дорожного движения в городе Брянске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2 633,5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2 507,3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2 303,7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9887">
                <a:tc>
                  <a:txBody>
                    <a:bodyPr/>
                    <a:lstStyle/>
                    <a:p>
                      <a:pPr algn="l" fontAlgn="auto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Осуществление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полномочий  исполнительного органа местного самоуправления города Брянска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532,2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523,5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561,7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9139">
                <a:tc>
                  <a:txBody>
                    <a:bodyPr/>
                    <a:lstStyle/>
                    <a:p>
                      <a:pPr algn="l" fontAlgn="auto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финансами города Брянска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229,6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282,2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282,3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9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в городе Брянске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6 402,0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6 005,5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6 142,0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9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Поддержка и сохранение культуры и искусства в городе Брянске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719,4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723,3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816,1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315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Осуществление полномочий исполнительного органа местного самоуправления по участию в профилактике терроризма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экстремизма, минимизации и (или) ликвидации последствий их проявлений на территории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города Брянска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0,00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557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хозяйство города Брянска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849,7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592,1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717,3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557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градостроительства  на территории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города Брянска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55,5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55,9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58,0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557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Формирование современной городской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среды города Брянска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151,3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150,6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167,0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557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и семейная политика города Брянска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127,6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140,6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149,1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12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 в городе Брянске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486,4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445,0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312,2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739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и распоряжение муниципальной собственностью города Брянска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1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64,1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64,1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63,8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3501"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 муниципальным программам город Брянска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just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14 346,9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12 631,3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12 171,8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6326" y="146796"/>
            <a:ext cx="8917674" cy="594231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algn="ctr"/>
            <a:r>
              <a:rPr lang="ru-RU" sz="1600" b="1" dirty="0" smtClean="0"/>
              <a:t>МУНИЦИПАЛЬНАЯ </a:t>
            </a:r>
            <a:r>
              <a:rPr lang="ru-RU" sz="1600" b="1" dirty="0"/>
              <a:t>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СТИМУЛИРОВАНИЕ ЭКОНОМИЧЕСКОЙ АКТИВНОСТИ В ГОРОДЕ БРЯНСКЕ»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5819" y="979594"/>
            <a:ext cx="390645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</a:p>
          <a:p>
            <a:pPr algn="just">
              <a:tabLst>
                <a:tab pos="199507" algn="l"/>
              </a:tabLst>
            </a:pP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Повышение качества жизни населения города Брянска на основе устойчивого, динамичного развития экономики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89123" y="979594"/>
            <a:ext cx="442184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Брянской городской администрации от 29.12.2018 № 4199-п «Об утверждении муниципальной программы «Стимулирование экономической активности в городе Брянске»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57" y="2008345"/>
            <a:ext cx="344140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2019-2024 годы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7257" y="4359774"/>
            <a:ext cx="3748988" cy="170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1400" b="1" dirty="0" smtClean="0">
              <a:solidFill>
                <a:srgbClr val="1C7A7A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1C7A7A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2 094,6</a:t>
            </a:r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миллиона рублей</a:t>
            </a: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2022году</a:t>
            </a:r>
          </a:p>
          <a:p>
            <a:pPr algn="ctr"/>
            <a:endParaRPr lang="ru-RU" sz="300" b="1" dirty="0" smtClean="0">
              <a:solidFill>
                <a:srgbClr val="6D99C5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62614" y="3394055"/>
            <a:ext cx="47096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</a:p>
          <a:p>
            <a:endParaRPr lang="ru-RU" sz="1400" dirty="0" smtClean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731572" y="4265332"/>
            <a:ext cx="3062857" cy="2244748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7" name="Группа 36"/>
          <p:cNvGrpSpPr/>
          <p:nvPr/>
        </p:nvGrpSpPr>
        <p:grpSpPr>
          <a:xfrm>
            <a:off x="4754878" y="4149971"/>
            <a:ext cx="4022857" cy="2013774"/>
            <a:chOff x="8305546" y="6554458"/>
            <a:chExt cx="3168000" cy="2960062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8362385" y="6554458"/>
              <a:ext cx="813296" cy="2960062"/>
              <a:chOff x="8362385" y="6554458"/>
              <a:chExt cx="813296" cy="2960062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8362385" y="6554458"/>
                <a:ext cx="813296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2 094,6</a:t>
                </a:r>
                <a:endParaRPr lang="ru-RU" sz="14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4" name="Скругленный прямоугольник 23"/>
              <p:cNvSpPr/>
              <p:nvPr/>
            </p:nvSpPr>
            <p:spPr>
              <a:xfrm>
                <a:off x="8434385" y="7006862"/>
                <a:ext cx="576000" cy="1960828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1C7A7A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20" name="Группа 19"/>
            <p:cNvGrpSpPr/>
            <p:nvPr/>
          </p:nvGrpSpPr>
          <p:grpSpPr>
            <a:xfrm>
              <a:off x="9509433" y="6815017"/>
              <a:ext cx="813296" cy="2699503"/>
              <a:chOff x="9503864" y="6815017"/>
              <a:chExt cx="813296" cy="2699503"/>
            </a:xfrm>
          </p:grpSpPr>
          <p:sp>
            <p:nvSpPr>
              <p:cNvPr id="25" name="Скругленный прямоугольник 24"/>
              <p:cNvSpPr/>
              <p:nvPr/>
            </p:nvSpPr>
            <p:spPr>
              <a:xfrm>
                <a:off x="9575864" y="7449088"/>
                <a:ext cx="576000" cy="1518600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1C7A7A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9503864" y="6815017"/>
                <a:ext cx="813296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1 140,2</a:t>
                </a:r>
                <a:endParaRPr lang="ru-RU" sz="14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9503864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>
              <a:off x="10601994" y="6764502"/>
              <a:ext cx="838687" cy="2750018"/>
              <a:chOff x="10601994" y="6764502"/>
              <a:chExt cx="838687" cy="2750018"/>
            </a:xfrm>
          </p:grpSpPr>
          <p:sp>
            <p:nvSpPr>
              <p:cNvPr id="30" name="Скругленный прямоугольник 29"/>
              <p:cNvSpPr/>
              <p:nvPr/>
            </p:nvSpPr>
            <p:spPr>
              <a:xfrm>
                <a:off x="10728481" y="7222888"/>
                <a:ext cx="576000" cy="1744801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1C7A7A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0601994" y="6764502"/>
                <a:ext cx="838687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598,6</a:t>
                </a:r>
                <a:endParaRPr lang="ru-RU" sz="14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0656481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11" name="Прямая соединительная линия 10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583652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34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pic>
        <p:nvPicPr>
          <p:cNvPr id="1026" name="Picture 2" descr="C:\Users\kapustin_ns\Downloads\iconmonstr-generation-2-240(2).pn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206" y="3170031"/>
            <a:ext cx="640000" cy="34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apustin_ns\Downloads\iconmonstr-school-7-240(2)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206" y="3917275"/>
            <a:ext cx="640000" cy="34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apustin_ns\Downloads\iconmonstr-education-1-240(1).png"/>
          <p:cNvPicPr>
            <a:picLocks noChangeAspect="1" noChangeArrowheads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644" y="3917275"/>
            <a:ext cx="640000" cy="34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kapustin_ns\Downloads\iconmonstr-school-10-240.png"/>
          <p:cNvPicPr>
            <a:picLocks noChangeAspect="1" noChangeArrowheads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644" y="3170031"/>
            <a:ext cx="640000" cy="34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6309336" y="3860401"/>
            <a:ext cx="2530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млн. рублей</a:t>
            </a:r>
            <a:endParaRPr lang="ru-RU" sz="10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7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39"/>
          <p:cNvSpPr txBox="1">
            <a:spLocks/>
          </p:cNvSpPr>
          <p:nvPr/>
        </p:nvSpPr>
        <p:spPr>
          <a:xfrm>
            <a:off x="8127999" y="6383220"/>
            <a:ext cx="762001" cy="316523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ru-RU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007">
              <a:spcBef>
                <a:spcPts val="309"/>
              </a:spcBef>
            </a:pPr>
            <a:endParaRPr lang="ru-RU" sz="1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9620" y="1851911"/>
            <a:ext cx="390645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</a:p>
          <a:p>
            <a:pPr algn="just">
              <a:tabLst>
                <a:tab pos="199507" algn="l"/>
              </a:tabLst>
            </a:pP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Реализация полномочий органов местного самоуправления в сфере дорожной деятельности и обеспечения безопасности дорожного движения в границах муниципального образования «город Брянск»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89123" y="1126558"/>
            <a:ext cx="442184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Брянской городской администрации от 29.12.2018 № 4194-п «Об утверждении муниципальной программы  «Повышение безопасности дорожного движения в городе Брянске»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5818" y="1126559"/>
            <a:ext cx="389860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2019-2024годы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82941" y="4604715"/>
            <a:ext cx="3759566" cy="1338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2 633,5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миллиона рублей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6D99C5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25947" y="3430859"/>
            <a:ext cx="47096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  <a:endParaRPr lang="ru-RU" sz="14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457256" y="3932731"/>
            <a:ext cx="3062857" cy="2288592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37585" y="195784"/>
            <a:ext cx="8806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МУНИЦИПАЛЬНАЯ </a:t>
            </a:r>
            <a:r>
              <a:rPr lang="ru-RU" sz="1600" b="1" dirty="0"/>
              <a:t>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ПОВЫШЕНИЕ БЕЗОПАСНОСТИ ДОРОЖНОГО ДВИЖЕНИЯ В ГОРОДЕ БРЯНСКЕ» </a:t>
            </a:r>
            <a:br>
              <a:rPr lang="ru-RU" sz="1600" b="1" dirty="0"/>
            </a:br>
            <a:endParaRPr lang="ru-RU" sz="1600" dirty="0"/>
          </a:p>
        </p:txBody>
      </p:sp>
      <p:grpSp>
        <p:nvGrpSpPr>
          <p:cNvPr id="38" name="Группа 37"/>
          <p:cNvGrpSpPr/>
          <p:nvPr/>
        </p:nvGrpSpPr>
        <p:grpSpPr>
          <a:xfrm>
            <a:off x="4782571" y="3983978"/>
            <a:ext cx="4022857" cy="2266901"/>
            <a:chOff x="8305546" y="6182386"/>
            <a:chExt cx="3168000" cy="3332134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8362385" y="6394238"/>
              <a:ext cx="735169" cy="3120282"/>
              <a:chOff x="8362385" y="6394238"/>
              <a:chExt cx="735169" cy="3120282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8377554" y="6394238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2 633,5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0" name="Скругленный прямоугольник 49"/>
              <p:cNvSpPr/>
              <p:nvPr/>
            </p:nvSpPr>
            <p:spPr>
              <a:xfrm>
                <a:off x="8434385" y="7389524"/>
                <a:ext cx="576000" cy="1578166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3C6997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40" name="Группа 39"/>
            <p:cNvGrpSpPr/>
            <p:nvPr/>
          </p:nvGrpSpPr>
          <p:grpSpPr>
            <a:xfrm>
              <a:off x="9509433" y="6363564"/>
              <a:ext cx="776109" cy="3150956"/>
              <a:chOff x="9503864" y="6363564"/>
              <a:chExt cx="776109" cy="3150956"/>
            </a:xfrm>
          </p:grpSpPr>
          <p:sp>
            <p:nvSpPr>
              <p:cNvPr id="46" name="Скругленный прямоугольник 45"/>
              <p:cNvSpPr/>
              <p:nvPr/>
            </p:nvSpPr>
            <p:spPr>
              <a:xfrm>
                <a:off x="9560589" y="7094812"/>
                <a:ext cx="611388" cy="1883367"/>
              </a:xfrm>
              <a:prstGeom prst="roundRect">
                <a:avLst>
                  <a:gd name="adj" fmla="val 19026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3C6997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9559973" y="6363564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2 507,3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9503864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41" name="Группа 40"/>
            <p:cNvGrpSpPr/>
            <p:nvPr/>
          </p:nvGrpSpPr>
          <p:grpSpPr>
            <a:xfrm>
              <a:off x="10584394" y="6182386"/>
              <a:ext cx="864096" cy="3332134"/>
              <a:chOff x="10584394" y="6182386"/>
              <a:chExt cx="864096" cy="3332134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10728481" y="6680029"/>
                <a:ext cx="576000" cy="228765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3C6997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0584394" y="6182386"/>
                <a:ext cx="864096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2 303,7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0656481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42" name="Прямая соединительная линия 41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66530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37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83347" y="3686510"/>
            <a:ext cx="2530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млн. рублей</a:t>
            </a:r>
            <a:endParaRPr lang="ru-RU" sz="1000" dirty="0">
              <a:solidFill>
                <a:schemeClr val="accent2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9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5818" y="97808"/>
            <a:ext cx="8748243" cy="1086673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algn="ctr"/>
            <a:r>
              <a:rPr lang="ru-RU" sz="1600" b="1" dirty="0"/>
              <a:t>МУНИЦИПАЛЬНАЯ 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ОСУЩЕСТВЛЕНИЕ ПОЛНОМОЧИЙ ИСПОЛНИТЕЛЬНОГО ОРГАНА МЕСТНОГО САМОУПРАВЛЕНИЯ ГОРОДА БРЯНСКА» 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</p:txBody>
      </p:sp>
      <p:sp>
        <p:nvSpPr>
          <p:cNvPr id="10" name="Номер слайда 39"/>
          <p:cNvSpPr txBox="1">
            <a:spLocks/>
          </p:cNvSpPr>
          <p:nvPr/>
        </p:nvSpPr>
        <p:spPr>
          <a:xfrm>
            <a:off x="8127999" y="6383220"/>
            <a:ext cx="762001" cy="316523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ru-RU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007">
              <a:spcBef>
                <a:spcPts val="309"/>
              </a:spcBef>
            </a:pPr>
            <a:endParaRPr lang="ru-RU" sz="1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818" y="881618"/>
            <a:ext cx="402330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</a:p>
          <a:p>
            <a:pPr algn="just">
              <a:tabLst>
                <a:tab pos="199507" algn="l"/>
              </a:tabLst>
            </a:pPr>
            <a:endParaRPr lang="ru-RU" sz="300" b="1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buFontTx/>
              <a:buChar char="-"/>
              <a:tabLst>
                <a:tab pos="199507" algn="l"/>
              </a:tabLst>
            </a:pP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Эффективное исполнение полномочий органа местного самоуправления города Брянска</a:t>
            </a:r>
          </a:p>
          <a:p>
            <a:pPr lvl="1" algn="just">
              <a:buFontTx/>
              <a:buChar char="-"/>
              <a:tabLst>
                <a:tab pos="199507" algn="l"/>
              </a:tabLst>
            </a:pPr>
            <a:endParaRPr lang="ru-RU" sz="1200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89123" y="881618"/>
            <a:ext cx="4421843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администрации города Брянска от 29.12.2018 № 4202-п «Об утверждении муниципальной программы «Осуществление полномочий исполнительного органа местного самоуправления города Брянска»</a:t>
            </a:r>
            <a:endParaRPr lang="ru-RU" sz="11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104" y="2035780"/>
            <a:ext cx="305405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2019-2024 годы</a:t>
            </a:r>
            <a:endParaRPr lang="ru-RU" sz="11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5765" y="4324514"/>
            <a:ext cx="3759566" cy="1338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523,2</a:t>
            </a:r>
            <a:endParaRPr lang="ru-RU" sz="3600" b="1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миллионов рублей</a:t>
            </a: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1C7A7A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85104" y="3126482"/>
            <a:ext cx="47096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528837" y="3686718"/>
            <a:ext cx="3062857" cy="252601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4572000" y="3932305"/>
            <a:ext cx="4022857" cy="2434318"/>
            <a:chOff x="8305546" y="5936297"/>
            <a:chExt cx="3168000" cy="3578223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8362385" y="6015164"/>
              <a:ext cx="720000" cy="3499356"/>
              <a:chOff x="8362385" y="6015164"/>
              <a:chExt cx="720000" cy="3499356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8362385" y="6015164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523,2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0" name="Скругленный прямоугольник 39"/>
              <p:cNvSpPr/>
              <p:nvPr/>
            </p:nvSpPr>
            <p:spPr>
              <a:xfrm>
                <a:off x="8362386" y="6784161"/>
                <a:ext cx="648000" cy="2183527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1C7A7A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30" name="Группа 29"/>
            <p:cNvGrpSpPr/>
            <p:nvPr/>
          </p:nvGrpSpPr>
          <p:grpSpPr>
            <a:xfrm>
              <a:off x="9509433" y="6419865"/>
              <a:ext cx="720000" cy="3094655"/>
              <a:chOff x="9503864" y="6419865"/>
              <a:chExt cx="720000" cy="3094655"/>
            </a:xfrm>
          </p:grpSpPr>
          <p:sp>
            <p:nvSpPr>
              <p:cNvPr id="36" name="Скругленный прямоугольник 35"/>
              <p:cNvSpPr/>
              <p:nvPr/>
            </p:nvSpPr>
            <p:spPr>
              <a:xfrm>
                <a:off x="9575864" y="6917508"/>
                <a:ext cx="576000" cy="2050178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1C7A7A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9503864" y="6419865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523,5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9503864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31" name="Группа 30"/>
            <p:cNvGrpSpPr/>
            <p:nvPr/>
          </p:nvGrpSpPr>
          <p:grpSpPr>
            <a:xfrm>
              <a:off x="10656481" y="5936297"/>
              <a:ext cx="720000" cy="3578223"/>
              <a:chOff x="10656481" y="5936297"/>
              <a:chExt cx="720000" cy="3578223"/>
            </a:xfrm>
          </p:grpSpPr>
          <p:sp>
            <p:nvSpPr>
              <p:cNvPr id="33" name="Скругленный прямоугольник 32"/>
              <p:cNvSpPr/>
              <p:nvPr/>
            </p:nvSpPr>
            <p:spPr>
              <a:xfrm>
                <a:off x="10728481" y="6512808"/>
                <a:ext cx="576000" cy="2454881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1C7A7A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0656481" y="5936297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561,7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0656481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32" name="Прямая соединительная линия 31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6675091" y="6639672"/>
            <a:ext cx="2133600" cy="218328"/>
          </a:xfrm>
        </p:spPr>
        <p:txBody>
          <a:bodyPr vert="horz" lIns="100804" tIns="50402" rIns="100804" bIns="50402" rtlCol="0" anchor="ctr"/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40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92174" y="3440498"/>
            <a:ext cx="2530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млн. рублей</a:t>
            </a:r>
            <a:endParaRPr lang="ru-RU" sz="10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00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6387" y="77072"/>
            <a:ext cx="8917674" cy="594231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algn="ctr"/>
            <a:r>
              <a:rPr lang="ru-RU" sz="1600" b="1" dirty="0"/>
              <a:t>МУНИЦИПАЛЬНАЯ 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УПРАВЛЕНИЕ МУНИЦИПАЛЬНЫМИ ФИНАНСАМИ ГОРОДА БРЯНСКА» 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9787" y="734653"/>
            <a:ext cx="390645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tabLst>
                <a:tab pos="0" algn="l"/>
              </a:tabLst>
            </a:pP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Обеспечение среднесрочной сбалансированности и устойчивости бюджета города Брянска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04393" y="734653"/>
            <a:ext cx="442184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tabLst>
                <a:tab pos="0" algn="l"/>
              </a:tabLst>
            </a:pP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Брянской городской администрации от 29.12.2018 № 4171-п "Об </a:t>
            </a: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утверждении 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муниципальной программы  « управление муниципальными финансами города Брянска»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4380" y="2204297"/>
            <a:ext cx="34746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2019-2024 годы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4380" y="4016857"/>
            <a:ext cx="3759566" cy="1338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229,6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миллионов рублей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6D99C5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35260" y="2780928"/>
            <a:ext cx="64007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686195" y="3945650"/>
            <a:ext cx="3062857" cy="164092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80" name="Группа 79"/>
          <p:cNvGrpSpPr/>
          <p:nvPr/>
        </p:nvGrpSpPr>
        <p:grpSpPr>
          <a:xfrm>
            <a:off x="4735615" y="3847580"/>
            <a:ext cx="4022857" cy="2029163"/>
            <a:chOff x="8305546" y="6531839"/>
            <a:chExt cx="3168000" cy="2982682"/>
          </a:xfrm>
        </p:grpSpPr>
        <p:grpSp>
          <p:nvGrpSpPr>
            <p:cNvPr id="81" name="Группа 80"/>
            <p:cNvGrpSpPr/>
            <p:nvPr/>
          </p:nvGrpSpPr>
          <p:grpSpPr>
            <a:xfrm>
              <a:off x="8362385" y="6845945"/>
              <a:ext cx="781250" cy="2668575"/>
              <a:chOff x="8362385" y="6845945"/>
              <a:chExt cx="781250" cy="2668575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8423635" y="6845945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229,6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16" name="Скругленный прямоугольник 115"/>
              <p:cNvSpPr/>
              <p:nvPr/>
            </p:nvSpPr>
            <p:spPr>
              <a:xfrm>
                <a:off x="8423635" y="7484664"/>
                <a:ext cx="576000" cy="1516604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6D99C5"/>
                  </a:solidFill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82" name="Группа 81"/>
            <p:cNvGrpSpPr/>
            <p:nvPr/>
          </p:nvGrpSpPr>
          <p:grpSpPr>
            <a:xfrm>
              <a:off x="9509433" y="6531839"/>
              <a:ext cx="720000" cy="2982681"/>
              <a:chOff x="9503864" y="6531839"/>
              <a:chExt cx="720000" cy="2982681"/>
            </a:xfrm>
          </p:grpSpPr>
          <p:sp>
            <p:nvSpPr>
              <p:cNvPr id="100" name="Скругленный прямоугольник 99"/>
              <p:cNvSpPr/>
              <p:nvPr/>
            </p:nvSpPr>
            <p:spPr>
              <a:xfrm>
                <a:off x="9596113" y="7140703"/>
                <a:ext cx="576000" cy="1826987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6D99C5"/>
                  </a:solidFill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9524113" y="6531839"/>
                <a:ext cx="699751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282,2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9503864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83" name="Группа 82"/>
            <p:cNvGrpSpPr/>
            <p:nvPr/>
          </p:nvGrpSpPr>
          <p:grpSpPr>
            <a:xfrm>
              <a:off x="10656481" y="6537899"/>
              <a:ext cx="792000" cy="2976622"/>
              <a:chOff x="10656481" y="6537899"/>
              <a:chExt cx="792000" cy="2976622"/>
            </a:xfrm>
          </p:grpSpPr>
          <p:sp>
            <p:nvSpPr>
              <p:cNvPr id="97" name="Скругленный прямоугольник 96"/>
              <p:cNvSpPr/>
              <p:nvPr/>
            </p:nvSpPr>
            <p:spPr>
              <a:xfrm>
                <a:off x="10728481" y="7094766"/>
                <a:ext cx="576000" cy="1872921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6D99C5"/>
                  </a:solidFill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10728481" y="6537899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282,3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10656481" y="9062117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90" name="Прямая соединительная линия 89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TextBox 119"/>
          <p:cNvSpPr txBox="1"/>
          <p:nvPr/>
        </p:nvSpPr>
        <p:spPr>
          <a:xfrm>
            <a:off x="6114661" y="3532665"/>
            <a:ext cx="2530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млн. рублей</a:t>
            </a:r>
            <a:endParaRPr lang="ru-RU" sz="1000" dirty="0">
              <a:solidFill>
                <a:schemeClr val="accent2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8412427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pPr algn="l"/>
            <a:r>
              <a:rPr lang="ru-RU" sz="1000" dirty="0" smtClean="0">
                <a:latin typeface="Calibri" pitchFamily="34" charset="0"/>
              </a:rPr>
              <a:t>43</a:t>
            </a:r>
            <a:endParaRPr lang="ru-RU" sz="1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54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6387" y="77072"/>
            <a:ext cx="8917674" cy="594231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algn="ctr"/>
            <a:r>
              <a:rPr lang="ru-RU" sz="1600" b="1" dirty="0"/>
              <a:t>МУНИЦИПАЛЬНАЯ 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РАЗВИТИЕ </a:t>
            </a:r>
            <a:r>
              <a:rPr lang="ru-RU" sz="1600" b="1" dirty="0" smtClean="0"/>
              <a:t>ОБРАЗОВАНИЯ В </a:t>
            </a:r>
            <a:r>
              <a:rPr lang="ru-RU" sz="1600" b="1" dirty="0"/>
              <a:t>ГОРОДЕ БРЯНСКЕ»</a:t>
            </a:r>
            <a:endParaRPr lang="ru-RU" sz="1600" dirty="0"/>
          </a:p>
        </p:txBody>
      </p:sp>
      <p:sp>
        <p:nvSpPr>
          <p:cNvPr id="10" name="Номер слайда 39"/>
          <p:cNvSpPr txBox="1">
            <a:spLocks/>
          </p:cNvSpPr>
          <p:nvPr/>
        </p:nvSpPr>
        <p:spPr>
          <a:xfrm>
            <a:off x="8127999" y="6383220"/>
            <a:ext cx="762001" cy="316523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ru-RU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007">
              <a:spcBef>
                <a:spcPts val="309"/>
              </a:spcBef>
            </a:pPr>
            <a:endParaRPr lang="ru-RU" sz="1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819" y="832629"/>
            <a:ext cx="390645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buNone/>
              <a:tabLst>
                <a:tab pos="199507" algn="l"/>
              </a:tabLst>
            </a:pP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обеспечение развития муниципальных образовательных организаций города Брянска, доступности качественного образования в соответствии с федеральным, региональным и муниципальным законодательством в сфере образования и современными потребностями общества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80562" y="881617"/>
            <a:ext cx="442184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Брянской городской администрации от 29.12.2018  № 4170-п  «Об утверждении муниципальной программы « развитие образования в городе Брянске»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9913" y="2437420"/>
            <a:ext cx="344140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2019-2024 годы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5818" y="4359774"/>
            <a:ext cx="3668127" cy="1338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6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402,0</a:t>
            </a:r>
            <a:endParaRPr lang="ru-RU" sz="3600" b="1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миллионов рублей</a:t>
            </a: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FF9A7C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54522" y="3282036"/>
            <a:ext cx="59435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668452" y="3797051"/>
            <a:ext cx="3062857" cy="226813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1" name="Группа 70"/>
          <p:cNvGrpSpPr/>
          <p:nvPr/>
        </p:nvGrpSpPr>
        <p:grpSpPr>
          <a:xfrm>
            <a:off x="4572000" y="3972234"/>
            <a:ext cx="4022857" cy="2092948"/>
            <a:chOff x="8305546" y="6438082"/>
            <a:chExt cx="3168000" cy="3076439"/>
          </a:xfrm>
        </p:grpSpPr>
        <p:grpSp>
          <p:nvGrpSpPr>
            <p:cNvPr id="72" name="Группа 71"/>
            <p:cNvGrpSpPr/>
            <p:nvPr/>
          </p:nvGrpSpPr>
          <p:grpSpPr>
            <a:xfrm>
              <a:off x="8362385" y="6438082"/>
              <a:ext cx="736233" cy="3076438"/>
              <a:chOff x="8362385" y="6438082"/>
              <a:chExt cx="736233" cy="3076438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8378618" y="6438082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6 </a:t>
                </a:r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402,0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83" name="Скругленный прямоугольник 82"/>
              <p:cNvSpPr/>
              <p:nvPr/>
            </p:nvSpPr>
            <p:spPr>
              <a:xfrm>
                <a:off x="8434385" y="6935725"/>
                <a:ext cx="576000" cy="2031963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FF9A7C"/>
                  </a:solidFill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>
              <a:off x="9429384" y="6861003"/>
              <a:ext cx="800049" cy="2653518"/>
              <a:chOff x="9423815" y="6861003"/>
              <a:chExt cx="800049" cy="2653518"/>
            </a:xfrm>
          </p:grpSpPr>
          <p:sp>
            <p:nvSpPr>
              <p:cNvPr id="79" name="Скругленный прямоугольник 78"/>
              <p:cNvSpPr/>
              <p:nvPr/>
            </p:nvSpPr>
            <p:spPr>
              <a:xfrm>
                <a:off x="9575864" y="7433368"/>
                <a:ext cx="576000" cy="1534318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9A7C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9423815" y="6861003"/>
                <a:ext cx="800047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6 005,5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9503864" y="9062117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74" name="Группа 73"/>
            <p:cNvGrpSpPr/>
            <p:nvPr/>
          </p:nvGrpSpPr>
          <p:grpSpPr>
            <a:xfrm>
              <a:off x="10656481" y="6686904"/>
              <a:ext cx="774264" cy="2827616"/>
              <a:chOff x="10656481" y="6686904"/>
              <a:chExt cx="774264" cy="2827616"/>
            </a:xfrm>
          </p:grpSpPr>
          <p:sp>
            <p:nvSpPr>
              <p:cNvPr id="76" name="Скругленный прямоугольник 75"/>
              <p:cNvSpPr/>
              <p:nvPr/>
            </p:nvSpPr>
            <p:spPr>
              <a:xfrm>
                <a:off x="10728481" y="7184547"/>
                <a:ext cx="576000" cy="1783140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9A7C"/>
                  </a:solidFill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10710745" y="6686904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6 </a:t>
                </a:r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142,0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10656481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75" name="Прямая соединительная линия 74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/>
          <p:cNvSpPr txBox="1"/>
          <p:nvPr/>
        </p:nvSpPr>
        <p:spPr>
          <a:xfrm>
            <a:off x="6126459" y="3673941"/>
            <a:ext cx="2530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млн. рублей</a:t>
            </a:r>
            <a:endParaRPr lang="ru-RU" sz="10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8320988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pPr algn="l"/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46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23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6387" y="77072"/>
            <a:ext cx="8917674" cy="594231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algn="ctr"/>
            <a:r>
              <a:rPr lang="ru-RU" sz="1600" b="1" dirty="0"/>
              <a:t>МУНИЦИПАЛЬНАЯ 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ПОДДЕРЖКА И СОХРАНЕНИЕ КУЛЬТУРЫ И ИСКУССТВА В ГОРОДЕ БРЯНСКЕ»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9787" y="919319"/>
            <a:ext cx="390645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tabLst>
                <a:tab pos="0" algn="l"/>
              </a:tabLst>
            </a:pP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Обеспечение прав граждан на доступ к культурным ценностям, на участие в культурной жизни и свободы творчества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04393" y="734653"/>
            <a:ext cx="442184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tabLst>
                <a:tab pos="0" algn="l"/>
              </a:tabLst>
            </a:pP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Брянской городской администрации от 29.12.2018 № 4172-п «Об утверждении муниципальной программы «Поддержка и сохранение культуры и искусства в городе Брянске»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6387" y="2348880"/>
            <a:ext cx="34746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2019-2024 годы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9787" y="4028915"/>
            <a:ext cx="3759566" cy="1338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719,4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миллионов рублей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6D99C5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63083" y="3184060"/>
            <a:ext cx="64007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701251" y="3779892"/>
            <a:ext cx="3062857" cy="2457419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80" name="Группа 79"/>
          <p:cNvGrpSpPr/>
          <p:nvPr/>
        </p:nvGrpSpPr>
        <p:grpSpPr>
          <a:xfrm>
            <a:off x="4663439" y="3641942"/>
            <a:ext cx="4022857" cy="2234801"/>
            <a:chOff x="8305546" y="6229570"/>
            <a:chExt cx="3168000" cy="3284951"/>
          </a:xfrm>
        </p:grpSpPr>
        <p:grpSp>
          <p:nvGrpSpPr>
            <p:cNvPr id="81" name="Группа 80"/>
            <p:cNvGrpSpPr/>
            <p:nvPr/>
          </p:nvGrpSpPr>
          <p:grpSpPr>
            <a:xfrm>
              <a:off x="8362385" y="6780661"/>
              <a:ext cx="720000" cy="2733859"/>
              <a:chOff x="8362385" y="6780661"/>
              <a:chExt cx="720000" cy="2733859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8362385" y="6780661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719,4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16" name="Скругленный прямоугольник 115"/>
              <p:cNvSpPr/>
              <p:nvPr/>
            </p:nvSpPr>
            <p:spPr>
              <a:xfrm>
                <a:off x="8434385" y="7389522"/>
                <a:ext cx="576000" cy="1578165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6D99C5"/>
                  </a:solidFill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82" name="Группа 81"/>
            <p:cNvGrpSpPr/>
            <p:nvPr/>
          </p:nvGrpSpPr>
          <p:grpSpPr>
            <a:xfrm>
              <a:off x="9509433" y="6643058"/>
              <a:ext cx="763424" cy="2871462"/>
              <a:chOff x="9503864" y="6643058"/>
              <a:chExt cx="763424" cy="2871462"/>
            </a:xfrm>
          </p:grpSpPr>
          <p:sp>
            <p:nvSpPr>
              <p:cNvPr id="100" name="Скругленный прямоугольник 99"/>
              <p:cNvSpPr/>
              <p:nvPr/>
            </p:nvSpPr>
            <p:spPr>
              <a:xfrm>
                <a:off x="9575864" y="7278304"/>
                <a:ext cx="576000" cy="1689384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6D99C5"/>
                  </a:solidFill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9547288" y="6643058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723,3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9503864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83" name="Группа 82"/>
            <p:cNvGrpSpPr/>
            <p:nvPr/>
          </p:nvGrpSpPr>
          <p:grpSpPr>
            <a:xfrm>
              <a:off x="10656481" y="6229570"/>
              <a:ext cx="757294" cy="3284951"/>
              <a:chOff x="10656481" y="6229570"/>
              <a:chExt cx="757294" cy="3284951"/>
            </a:xfrm>
          </p:grpSpPr>
          <p:sp>
            <p:nvSpPr>
              <p:cNvPr id="97" name="Скругленный прямоугольник 96"/>
              <p:cNvSpPr/>
              <p:nvPr/>
            </p:nvSpPr>
            <p:spPr>
              <a:xfrm>
                <a:off x="10728481" y="6814724"/>
                <a:ext cx="576000" cy="2152965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6D99C5"/>
                  </a:solidFill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10693775" y="6229570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816,1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10656481" y="9062117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90" name="Прямая соединительная линия 89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TextBox 119"/>
          <p:cNvSpPr txBox="1"/>
          <p:nvPr/>
        </p:nvSpPr>
        <p:spPr>
          <a:xfrm>
            <a:off x="6383548" y="3395721"/>
            <a:ext cx="2530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млн. рублей</a:t>
            </a:r>
            <a:endParaRPr lang="ru-RU" sz="1000" dirty="0">
              <a:solidFill>
                <a:schemeClr val="accent2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8412427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pPr algn="l"/>
            <a:r>
              <a:rPr lang="ru-RU" sz="1000" dirty="0" smtClean="0">
                <a:latin typeface="Calibri" pitchFamily="34" charset="0"/>
              </a:rPr>
              <a:t>43</a:t>
            </a:r>
            <a:endParaRPr lang="ru-RU" sz="1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74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455207" y="3203408"/>
            <a:ext cx="4485606" cy="636846"/>
          </a:xfrm>
        </p:spPr>
        <p:txBody>
          <a:bodyPr numCol="1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818" y="97808"/>
            <a:ext cx="8748243" cy="1332895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algn="ctr"/>
            <a:r>
              <a:rPr lang="ru-RU" sz="1600" b="1" dirty="0"/>
              <a:t>МУНИЦИПАЛЬНАЯ 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ОСУЩЕСТВЛЕНИЕ ПОЛНОМОЧИЙ ИСПОЛНИТЕЛЬНОГО ОРГАНА МЕСТНОГО САМОУПРАВЛЕНИЯ ПО УЧАСТИЮ В ПРОФИЛАКТИКЕ ТЕРРОРИЗМА И ЭКСТРЕМИЗМА, МИНИМИЗАЦИИ И (ИЛИ) ЛИКВИДАЦИИ ПОСЛЕДСТВИЙ ИХ ПРОЯВЛЕНИЙ НА ТЕРРИТОРИИ </a:t>
            </a:r>
            <a:r>
              <a:rPr lang="ru-RU" sz="1600" b="1" dirty="0" smtClean="0"/>
              <a:t>города Брянска</a:t>
            </a:r>
            <a:endParaRPr lang="ru-RU" sz="1600" dirty="0"/>
          </a:p>
        </p:txBody>
      </p:sp>
      <p:sp>
        <p:nvSpPr>
          <p:cNvPr id="10" name="Номер слайда 39"/>
          <p:cNvSpPr txBox="1">
            <a:spLocks/>
          </p:cNvSpPr>
          <p:nvPr/>
        </p:nvSpPr>
        <p:spPr>
          <a:xfrm>
            <a:off x="8127999" y="6383220"/>
            <a:ext cx="762001" cy="316523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ru-RU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007">
              <a:spcBef>
                <a:spcPts val="309"/>
              </a:spcBef>
            </a:pPr>
            <a:endParaRPr lang="ru-RU" sz="1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818" y="1458699"/>
            <a:ext cx="402330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Цели программы </a:t>
            </a:r>
          </a:p>
          <a:p>
            <a:pPr algn="just">
              <a:tabLst>
                <a:tab pos="199507" algn="l"/>
              </a:tabLst>
            </a:pPr>
            <a:endParaRPr lang="ru-RU" sz="300" b="1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tabLst>
                <a:tab pos="199507" algn="l"/>
              </a:tabLst>
            </a:pPr>
            <a:r>
              <a:rPr lang="ru-RU" sz="12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Предупреждение на территории муниципального образования «город Брянск» проявлений террористической и экстремистской направленности, обеспечение общественной безопасности и правопорядка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1516" y="1458699"/>
            <a:ext cx="442184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Брянской городской администрации от 29.12.2018 № 4173-п «Об утверждении муниципальной программы «Осуществление полномочий исполнительного органа местного самоуправления по участию в профилактике терроризма и экстремизма, минимизации и (или) ликвидации последствий их проявлений на территории муниципального образования «город Брянск»</a:t>
            </a:r>
            <a:endParaRPr lang="ru-RU" sz="11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56" y="3044777"/>
            <a:ext cx="382671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2019-2024 годы</a:t>
            </a:r>
            <a:endParaRPr lang="ru-RU" sz="11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82941" y="4751679"/>
            <a:ext cx="3759566" cy="12157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1,0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миллионов рублей</a:t>
            </a: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1C7A7A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77470" y="3869893"/>
            <a:ext cx="47096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755575" y="4177670"/>
            <a:ext cx="3062857" cy="2188954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4572000" y="4146057"/>
            <a:ext cx="4022857" cy="2322832"/>
            <a:chOff x="8305546" y="6100172"/>
            <a:chExt cx="3168000" cy="3414348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8309357" y="7237659"/>
              <a:ext cx="935583" cy="2276861"/>
              <a:chOff x="8309357" y="7237659"/>
              <a:chExt cx="935583" cy="2276861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8309357" y="7237659"/>
                <a:ext cx="935583" cy="316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8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11</a:t>
                </a:r>
                <a:endParaRPr lang="ru-RU" sz="8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0" name="Скругленный прямоугольник 39"/>
              <p:cNvSpPr/>
              <p:nvPr/>
            </p:nvSpPr>
            <p:spPr>
              <a:xfrm>
                <a:off x="8532371" y="7318569"/>
                <a:ext cx="585807" cy="1650889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1C7A7A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30" name="Группа 29"/>
            <p:cNvGrpSpPr/>
            <p:nvPr/>
          </p:nvGrpSpPr>
          <p:grpSpPr>
            <a:xfrm>
              <a:off x="8645784" y="6583217"/>
              <a:ext cx="1583649" cy="2931303"/>
              <a:chOff x="8640215" y="6583217"/>
              <a:chExt cx="1583649" cy="2931303"/>
            </a:xfrm>
          </p:grpSpPr>
          <p:sp>
            <p:nvSpPr>
              <p:cNvPr id="36" name="Скругленный прямоугольник 35"/>
              <p:cNvSpPr/>
              <p:nvPr/>
            </p:nvSpPr>
            <p:spPr>
              <a:xfrm>
                <a:off x="9575864" y="7318568"/>
                <a:ext cx="576000" cy="1649119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1C7A7A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8640215" y="6583217"/>
                <a:ext cx="1413610" cy="407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2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Ежегодно по 1,0</a:t>
                </a:r>
                <a:endParaRPr lang="ru-RU" sz="12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9503864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31" name="Группа 30"/>
            <p:cNvGrpSpPr/>
            <p:nvPr/>
          </p:nvGrpSpPr>
          <p:grpSpPr>
            <a:xfrm>
              <a:off x="10595793" y="6100172"/>
              <a:ext cx="780688" cy="3414348"/>
              <a:chOff x="10595793" y="6100172"/>
              <a:chExt cx="780688" cy="3414348"/>
            </a:xfrm>
          </p:grpSpPr>
          <p:sp>
            <p:nvSpPr>
              <p:cNvPr id="33" name="Скругленный прямоугольник 32"/>
              <p:cNvSpPr/>
              <p:nvPr/>
            </p:nvSpPr>
            <p:spPr>
              <a:xfrm rot="10800000">
                <a:off x="10728478" y="8880484"/>
                <a:ext cx="576000" cy="67203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1C7A7A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0595793" y="6100172"/>
                <a:ext cx="720000" cy="316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ru-RU" sz="8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0656481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32" name="Прямая соединительная линия 31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6675091" y="6639672"/>
            <a:ext cx="2133600" cy="218328"/>
          </a:xfrm>
        </p:spPr>
        <p:txBody>
          <a:bodyPr vert="horz" lIns="100804" tIns="50402" rIns="100804" bIns="50402" rtlCol="0" anchor="ctr"/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40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92109" y="3746782"/>
            <a:ext cx="2530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млн. рублей</a:t>
            </a:r>
            <a:endParaRPr lang="ru-RU" sz="10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17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Что такое «Бюджет для граждан»?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124744"/>
            <a:ext cx="8572500" cy="5447506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1300" dirty="0" smtClean="0">
                <a:latin typeface="+mj-lt"/>
                <a:cs typeface="Times New Roman" pitchFamily="18" charset="0"/>
              </a:rPr>
              <a:t>«Бюджет для граждан» познакомит Вас с положениями </a:t>
            </a:r>
            <a:r>
              <a:rPr lang="ru-RU" sz="1300" dirty="0" smtClean="0">
                <a:latin typeface="+mj-lt"/>
                <a:cs typeface="Times New Roman" pitchFamily="18" charset="0"/>
              </a:rPr>
              <a:t>основного </a:t>
            </a:r>
            <a:r>
              <a:rPr lang="ru-RU" sz="1300" dirty="0" smtClean="0">
                <a:latin typeface="+mj-lt"/>
                <a:cs typeface="Times New Roman" pitchFamily="18" charset="0"/>
              </a:rPr>
              <a:t>финансового документа города Брянска – Решения Брянского городского Совета народных депутатов о бюджете городского округа город Брянск на 2021 год и плановый период 2022 и 2023 годов.</a:t>
            </a:r>
          </a:p>
          <a:p>
            <a:pPr marL="273050" indent="441325" algn="just">
              <a:buNone/>
            </a:pPr>
            <a:r>
              <a:rPr lang="ru-RU" sz="1300" dirty="0" smtClean="0">
                <a:latin typeface="+mj-lt"/>
              </a:rPr>
              <a:t>«Бюджет </a:t>
            </a:r>
            <a:r>
              <a:rPr lang="ru-RU" sz="1300" dirty="0">
                <a:latin typeface="+mj-lt"/>
              </a:rPr>
              <a:t>для граждан» разработан для </a:t>
            </a:r>
            <a:r>
              <a:rPr lang="ru-RU" sz="1300" dirty="0" smtClean="0">
                <a:latin typeface="+mj-lt"/>
              </a:rPr>
              <a:t>предоставления </a:t>
            </a:r>
            <a:r>
              <a:rPr lang="ru-RU" sz="1300" dirty="0">
                <a:latin typeface="+mj-lt"/>
              </a:rPr>
              <a:t>в </a:t>
            </a:r>
            <a:r>
              <a:rPr lang="ru-RU" sz="1300" dirty="0" smtClean="0">
                <a:latin typeface="+mj-lt"/>
              </a:rPr>
              <a:t>удобной и </a:t>
            </a:r>
            <a:r>
              <a:rPr lang="ru-RU" sz="1300" dirty="0">
                <a:latin typeface="+mj-lt"/>
              </a:rPr>
              <a:t>доступной для населения форме основных показателей бюджета</a:t>
            </a:r>
            <a:r>
              <a:rPr lang="ru-RU" sz="1300" dirty="0" smtClean="0">
                <a:latin typeface="+mj-lt"/>
              </a:rPr>
              <a:t>, задач </a:t>
            </a:r>
            <a:r>
              <a:rPr lang="ru-RU" sz="1300" dirty="0">
                <a:latin typeface="+mj-lt"/>
              </a:rPr>
              <a:t>и приоритетных направлений бюджетной и </a:t>
            </a:r>
            <a:r>
              <a:rPr lang="ru-RU" sz="1300" dirty="0" smtClean="0">
                <a:latin typeface="+mj-lt"/>
              </a:rPr>
              <a:t>налоговой политики</a:t>
            </a:r>
            <a:r>
              <a:rPr lang="ru-RU" sz="1300" dirty="0">
                <a:latin typeface="+mj-lt"/>
              </a:rPr>
              <a:t>, основных правил формирования бюджета, а </a:t>
            </a:r>
            <a:r>
              <a:rPr lang="ru-RU" sz="1300" dirty="0" smtClean="0">
                <a:latin typeface="+mj-lt"/>
              </a:rPr>
              <a:t>также повышение </a:t>
            </a:r>
            <a:r>
              <a:rPr lang="ru-RU" sz="1300" dirty="0">
                <a:latin typeface="+mj-lt"/>
              </a:rPr>
              <a:t>уровня финансовой грамотности граждан.</a:t>
            </a:r>
          </a:p>
          <a:p>
            <a:pPr marL="273050" indent="-27305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300" dirty="0" smtClean="0">
                <a:latin typeface="+mj-lt"/>
                <a:cs typeface="Times New Roman" pitchFamily="18" charset="0"/>
              </a:rPr>
              <a:t>               Представленная информация предназначена для широкого круга пользователей и будет интересна и полезна всем категориям населения.  </a:t>
            </a:r>
          </a:p>
          <a:p>
            <a:pPr marL="177800" indent="536575" algn="just">
              <a:spcBef>
                <a:spcPts val="580"/>
              </a:spcBef>
              <a:buNone/>
              <a:defRPr/>
            </a:pPr>
            <a:r>
              <a:rPr lang="ru-RU" sz="1300" dirty="0" smtClean="0">
                <a:latin typeface="+mj-lt"/>
                <a:cs typeface="Times New Roman" pitchFamily="18" charset="0"/>
              </a:rPr>
              <a:t> </a:t>
            </a:r>
            <a:r>
              <a:rPr lang="ru-RU" sz="1300" dirty="0"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Бюджет для граждан нацелен на широкий круг пользователей – всех граждан города </a:t>
            </a:r>
            <a:r>
              <a:rPr lang="ru-RU" sz="1300" dirty="0" smtClean="0"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Брянска,  </a:t>
            </a:r>
            <a:r>
              <a:rPr lang="ru-RU" sz="1300" dirty="0"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интересы которых в той или иной мере затронуты </a:t>
            </a:r>
            <a:r>
              <a:rPr lang="ru-RU" sz="1300" dirty="0" smtClean="0"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местным </a:t>
            </a:r>
            <a:r>
              <a:rPr lang="ru-RU" sz="1300" dirty="0"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бюджетом</a:t>
            </a:r>
            <a:r>
              <a:rPr lang="ru-RU" sz="1300" dirty="0" smtClean="0">
                <a:latin typeface="+mj-lt"/>
                <a:cs typeface="Times New Roman" pitchFamily="18" charset="0"/>
              </a:rPr>
              <a:t>.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</a:t>
            </a:r>
            <a:r>
              <a:rPr lang="ru-RU" sz="14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БГСНД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Граждане               Образование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      </a:t>
            </a:r>
            <a:r>
              <a:rPr lang="ru-RU" sz="14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ГЛАВА ГОРОДА  ГЛАВА БГА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Финансы            Культура</a:t>
            </a:r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Экономика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Предприятия             Социальная политика</a:t>
            </a:r>
          </a:p>
        </p:txBody>
      </p:sp>
      <p:pic>
        <p:nvPicPr>
          <p:cNvPr id="8196" name="Рисунок 9" descr="бюджет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65104"/>
            <a:ext cx="285430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Стрелка вправо 10"/>
          <p:cNvSpPr/>
          <p:nvPr/>
        </p:nvSpPr>
        <p:spPr>
          <a:xfrm>
            <a:off x="2857500" y="5429250"/>
            <a:ext cx="928688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6387" y="77072"/>
            <a:ext cx="8917674" cy="594231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algn="ctr"/>
            <a:r>
              <a:rPr lang="ru-RU" sz="1600" b="1" dirty="0"/>
              <a:t>МУНИЦИПАЛЬНАЯ 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ЖИЛИЩНО-КОММУНАЛЬНОЕ ХОЗЯЙСТВО ГОРОДА БРЯНСКА» 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9787" y="734653"/>
            <a:ext cx="390645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tabLst>
                <a:tab pos="0" algn="l"/>
              </a:tabLst>
            </a:pP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Обеспечение выполнения и создание условий для реализации единой государственной политики в области жилищно-коммунального хозяйства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04393" y="734653"/>
            <a:ext cx="442184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tabLst>
                <a:tab pos="0" algn="l"/>
              </a:tabLst>
            </a:pP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Брянской городской администрации от 29.12.2018 № 4195-п «Об утверждении муниципальной программы «Жилищно-коммунальное хозяйство города Брянска»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1816" y="2296607"/>
            <a:ext cx="34746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2019-2024 годы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4380" y="4016857"/>
            <a:ext cx="3759566" cy="1338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849,7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миллионов рублей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6D99C5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63083" y="3184060"/>
            <a:ext cx="64007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640135" y="3869893"/>
            <a:ext cx="3062857" cy="164092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80" name="Группа 79"/>
          <p:cNvGrpSpPr/>
          <p:nvPr/>
        </p:nvGrpSpPr>
        <p:grpSpPr>
          <a:xfrm>
            <a:off x="4663439" y="3531339"/>
            <a:ext cx="4022857" cy="2345406"/>
            <a:chOff x="8305546" y="6066992"/>
            <a:chExt cx="3168000" cy="3447529"/>
          </a:xfrm>
        </p:grpSpPr>
        <p:grpSp>
          <p:nvGrpSpPr>
            <p:cNvPr id="81" name="Группа 80"/>
            <p:cNvGrpSpPr/>
            <p:nvPr/>
          </p:nvGrpSpPr>
          <p:grpSpPr>
            <a:xfrm>
              <a:off x="8362385" y="6066992"/>
              <a:ext cx="733498" cy="3447528"/>
              <a:chOff x="8362385" y="6066992"/>
              <a:chExt cx="733498" cy="3447528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8375883" y="6066992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849,7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16" name="Скругленный прямоугольник 115"/>
              <p:cNvSpPr/>
              <p:nvPr/>
            </p:nvSpPr>
            <p:spPr>
              <a:xfrm>
                <a:off x="8434385" y="6780658"/>
                <a:ext cx="576000" cy="218703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6D99C5"/>
                  </a:solidFill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82" name="Группа 81"/>
            <p:cNvGrpSpPr/>
            <p:nvPr/>
          </p:nvGrpSpPr>
          <p:grpSpPr>
            <a:xfrm>
              <a:off x="9509433" y="7035896"/>
              <a:ext cx="720000" cy="2478624"/>
              <a:chOff x="9503864" y="7035896"/>
              <a:chExt cx="720000" cy="2478624"/>
            </a:xfrm>
          </p:grpSpPr>
          <p:sp>
            <p:nvSpPr>
              <p:cNvPr id="100" name="Скругленный прямоугольник 99"/>
              <p:cNvSpPr/>
              <p:nvPr/>
            </p:nvSpPr>
            <p:spPr>
              <a:xfrm>
                <a:off x="9575864" y="7686514"/>
                <a:ext cx="576000" cy="1281173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6D99C5"/>
                  </a:solidFill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9503864" y="7035896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592,1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9503864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83" name="Группа 82"/>
            <p:cNvGrpSpPr/>
            <p:nvPr/>
          </p:nvGrpSpPr>
          <p:grpSpPr>
            <a:xfrm>
              <a:off x="10656481" y="6087055"/>
              <a:ext cx="745329" cy="3427466"/>
              <a:chOff x="10656481" y="6087055"/>
              <a:chExt cx="745329" cy="3427466"/>
            </a:xfrm>
          </p:grpSpPr>
          <p:sp>
            <p:nvSpPr>
              <p:cNvPr id="97" name="Скругленный прямоугольник 96"/>
              <p:cNvSpPr/>
              <p:nvPr/>
            </p:nvSpPr>
            <p:spPr>
              <a:xfrm>
                <a:off x="10688373" y="7029481"/>
                <a:ext cx="576000" cy="1938203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6D99C5"/>
                  </a:solidFill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10681810" y="6087055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717,3</a:t>
                </a:r>
                <a:endParaRPr lang="ru-RU" sz="1600" b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10656481" y="9062117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90" name="Прямая соединительная линия 89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TextBox 119"/>
          <p:cNvSpPr txBox="1"/>
          <p:nvPr/>
        </p:nvSpPr>
        <p:spPr>
          <a:xfrm>
            <a:off x="6474977" y="3261957"/>
            <a:ext cx="2530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млн. рублей</a:t>
            </a:r>
            <a:endParaRPr lang="ru-RU" sz="1000" dirty="0">
              <a:solidFill>
                <a:schemeClr val="accent2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8412427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pPr algn="l"/>
            <a:r>
              <a:rPr lang="ru-RU" sz="1000" dirty="0" smtClean="0">
                <a:latin typeface="Calibri" pitchFamily="34" charset="0"/>
              </a:rPr>
              <a:t>43</a:t>
            </a:r>
            <a:endParaRPr lang="ru-RU" sz="1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34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480562" y="2430372"/>
            <a:ext cx="4485606" cy="636846"/>
          </a:xfrm>
        </p:spPr>
        <p:txBody>
          <a:bodyPr numCol="1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6387" y="77072"/>
            <a:ext cx="8917674" cy="594231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algn="ctr"/>
            <a:r>
              <a:rPr lang="ru-RU" sz="1600" b="1" dirty="0"/>
              <a:t>МУНИЦИПАЛЬНАЯ 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РАЗВИТИЕ ГРАДОСТРОИТЕЛЬСТВА НА ТЕРРИТОРИИ </a:t>
            </a:r>
            <a:r>
              <a:rPr lang="ru-RU" sz="1600" b="1" dirty="0" smtClean="0"/>
              <a:t>города Брянска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Номер слайда 39"/>
          <p:cNvSpPr txBox="1">
            <a:spLocks/>
          </p:cNvSpPr>
          <p:nvPr/>
        </p:nvSpPr>
        <p:spPr>
          <a:xfrm>
            <a:off x="8127999" y="6383220"/>
            <a:ext cx="762001" cy="316523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ru-RU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007">
              <a:spcBef>
                <a:spcPts val="309"/>
              </a:spcBef>
            </a:pPr>
            <a:endParaRPr lang="ru-RU" sz="1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238" y="917524"/>
            <a:ext cx="3906458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buNone/>
              <a:tabLst>
                <a:tab pos="199507" algn="l"/>
              </a:tabLst>
            </a:pP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Регулирование градостроительной деятельности, создание здоровой и сбалансированной среды обитания людей, ограничение вредного воздействия хозяйственной и иной деятельности на окружающую среду посредством проведения мероприятий, улучшени</a:t>
            </a: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я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экологической обстановки, развитие инженерной, транспортной и социальной инфраструктур на территории города Брянска</a:t>
            </a:r>
            <a:endParaRPr lang="ru-RU" sz="11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80562" y="881617"/>
            <a:ext cx="442184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Брянской городской администрации от 11.02.2019 № 380-п «Об утверждении муниципальной программы «Развитие градостроительства на территории муниципального образования – городской округ  «город Брянск»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4379" y="2936557"/>
            <a:ext cx="344140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2019-2024 годы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4380" y="4170672"/>
            <a:ext cx="3759566" cy="1338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55,5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миллионов рублей</a:t>
            </a: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FF9A7C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54522" y="3282036"/>
            <a:ext cx="59435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153592" y="3797050"/>
            <a:ext cx="3748428" cy="2008213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1" name="Группа 70"/>
          <p:cNvGrpSpPr/>
          <p:nvPr/>
        </p:nvGrpSpPr>
        <p:grpSpPr>
          <a:xfrm>
            <a:off x="4572000" y="3893966"/>
            <a:ext cx="4022857" cy="2171214"/>
            <a:chOff x="8305546" y="6323038"/>
            <a:chExt cx="3168000" cy="3191483"/>
          </a:xfrm>
        </p:grpSpPr>
        <p:grpSp>
          <p:nvGrpSpPr>
            <p:cNvPr id="72" name="Группа 71"/>
            <p:cNvGrpSpPr/>
            <p:nvPr/>
          </p:nvGrpSpPr>
          <p:grpSpPr>
            <a:xfrm>
              <a:off x="8362385" y="6620991"/>
              <a:ext cx="720000" cy="2893529"/>
              <a:chOff x="8362385" y="6620991"/>
              <a:chExt cx="720000" cy="2893529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8362385" y="6620991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55,5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83" name="Скругленный прямоугольник 82"/>
              <p:cNvSpPr/>
              <p:nvPr/>
            </p:nvSpPr>
            <p:spPr>
              <a:xfrm>
                <a:off x="8434385" y="7367773"/>
                <a:ext cx="576000" cy="1599915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FF9A7C"/>
                  </a:solidFill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>
              <a:off x="9482711" y="6571859"/>
              <a:ext cx="746722" cy="2942662"/>
              <a:chOff x="9477142" y="6571859"/>
              <a:chExt cx="746722" cy="2942662"/>
            </a:xfrm>
          </p:grpSpPr>
          <p:sp>
            <p:nvSpPr>
              <p:cNvPr id="79" name="Скругленный прямоугольник 78"/>
              <p:cNvSpPr/>
              <p:nvPr/>
            </p:nvSpPr>
            <p:spPr>
              <a:xfrm>
                <a:off x="9575864" y="7227257"/>
                <a:ext cx="576000" cy="1740431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9A7C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9477142" y="6571859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55,9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9503864" y="9062117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74" name="Группа 73"/>
            <p:cNvGrpSpPr/>
            <p:nvPr/>
          </p:nvGrpSpPr>
          <p:grpSpPr>
            <a:xfrm>
              <a:off x="10656481" y="6323038"/>
              <a:ext cx="758418" cy="3191482"/>
              <a:chOff x="10656481" y="6323038"/>
              <a:chExt cx="758418" cy="3191482"/>
            </a:xfrm>
          </p:grpSpPr>
          <p:sp>
            <p:nvSpPr>
              <p:cNvPr id="76" name="Скругленный прямоугольник 75"/>
              <p:cNvSpPr/>
              <p:nvPr/>
            </p:nvSpPr>
            <p:spPr>
              <a:xfrm>
                <a:off x="10728481" y="6869813"/>
                <a:ext cx="576000" cy="2097874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9A7C"/>
                  </a:solidFill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10694899" y="6323038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58,0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10656481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75" name="Прямая соединительная линия 74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/>
          <p:cNvSpPr txBox="1"/>
          <p:nvPr/>
        </p:nvSpPr>
        <p:spPr>
          <a:xfrm>
            <a:off x="6126459" y="3673941"/>
            <a:ext cx="2530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млн. рублей</a:t>
            </a:r>
            <a:endParaRPr lang="ru-RU" sz="10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8320988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pPr algn="l"/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46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90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404393" y="2206859"/>
            <a:ext cx="4485606" cy="783810"/>
          </a:xfrm>
        </p:spPr>
        <p:txBody>
          <a:bodyPr numCol="1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1400" b="1" dirty="0" smtClean="0">
              <a:solidFill>
                <a:srgbClr val="28AFB0"/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6387" y="77072"/>
            <a:ext cx="8917674" cy="594231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algn="ctr"/>
            <a:r>
              <a:rPr lang="ru-RU" sz="1600" b="1" dirty="0"/>
              <a:t>МУНИЦИПАЛЬНАЯ 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ФОРМИРОВАНИЕ СОВРЕМЕННОЙ ГОРОДСКОЙ </a:t>
            </a:r>
            <a:r>
              <a:rPr lang="ru-RU" sz="1600" b="1" dirty="0" smtClean="0"/>
              <a:t>СРЕДЫ города БРЯНСКА»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9787" y="880846"/>
            <a:ext cx="390645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  <a:endParaRPr lang="ru-RU" sz="5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tabLst>
                <a:tab pos="199507" algn="l"/>
              </a:tabLst>
            </a:pPr>
            <a:r>
              <a:rPr lang="ru-RU" sz="5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 </a:t>
            </a:r>
          </a:p>
          <a:p>
            <a:pPr>
              <a:tabLst>
                <a:tab pos="199507" algn="l"/>
              </a:tabLst>
            </a:pP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Совершенствование городской среды путем создания современной и эстетической территории жизнедеятельности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04393" y="734653"/>
            <a:ext cx="442184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tabLst>
                <a:tab pos="0" algn="l"/>
              </a:tabLst>
            </a:pP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Брянской городской администрации от 30.11.2017 № 4151-п «Об утверждении муниципальной программы «Формирование современной городской среды»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9961" y="2598764"/>
            <a:ext cx="35661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2018-2024 годы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9787" y="4359774"/>
            <a:ext cx="3825597" cy="1338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151,3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миллиона рублей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28AFB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54522" y="3331024"/>
            <a:ext cx="61822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  <a:endParaRPr lang="ru-RU" sz="14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365821" y="3869892"/>
            <a:ext cx="3337172" cy="2295411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42" name="Группа 141"/>
          <p:cNvGrpSpPr/>
          <p:nvPr/>
        </p:nvGrpSpPr>
        <p:grpSpPr>
          <a:xfrm>
            <a:off x="4663439" y="3892428"/>
            <a:ext cx="4082579" cy="2110231"/>
            <a:chOff x="8305546" y="6412675"/>
            <a:chExt cx="3215031" cy="3101845"/>
          </a:xfrm>
        </p:grpSpPr>
        <p:grpSp>
          <p:nvGrpSpPr>
            <p:cNvPr id="143" name="Группа 142"/>
            <p:cNvGrpSpPr/>
            <p:nvPr/>
          </p:nvGrpSpPr>
          <p:grpSpPr>
            <a:xfrm>
              <a:off x="8330139" y="6601986"/>
              <a:ext cx="752246" cy="2912534"/>
              <a:chOff x="8330139" y="6601986"/>
              <a:chExt cx="752246" cy="2912534"/>
            </a:xfrm>
          </p:grpSpPr>
          <p:sp>
            <p:nvSpPr>
              <p:cNvPr id="153" name="TextBox 152"/>
              <p:cNvSpPr txBox="1"/>
              <p:nvPr/>
            </p:nvSpPr>
            <p:spPr>
              <a:xfrm>
                <a:off x="8330139" y="6601986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151,3</a:t>
                </a:r>
                <a:endParaRPr lang="ru-RU" sz="1600" b="1" dirty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4" name="Скругленный прямоугольник 153"/>
              <p:cNvSpPr/>
              <p:nvPr/>
            </p:nvSpPr>
            <p:spPr>
              <a:xfrm>
                <a:off x="8434385" y="7319154"/>
                <a:ext cx="576000" cy="1648534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28AFB0"/>
                  </a:solidFill>
                </a:endParaRP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144" name="Группа 143"/>
            <p:cNvGrpSpPr/>
            <p:nvPr/>
          </p:nvGrpSpPr>
          <p:grpSpPr>
            <a:xfrm>
              <a:off x="9457497" y="6792802"/>
              <a:ext cx="864096" cy="2721718"/>
              <a:chOff x="9451928" y="6792802"/>
              <a:chExt cx="864096" cy="2721718"/>
            </a:xfrm>
          </p:grpSpPr>
          <p:sp>
            <p:nvSpPr>
              <p:cNvPr id="150" name="Скругленный прямоугольник 149"/>
              <p:cNvSpPr/>
              <p:nvPr/>
            </p:nvSpPr>
            <p:spPr>
              <a:xfrm>
                <a:off x="9575864" y="7424999"/>
                <a:ext cx="576000" cy="1542689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28AFB0"/>
                  </a:solidFill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9451928" y="6792802"/>
                <a:ext cx="864096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150,6</a:t>
                </a:r>
                <a:endParaRPr lang="ru-RU" sz="1600" b="1" dirty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9503864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145" name="Группа 144"/>
            <p:cNvGrpSpPr/>
            <p:nvPr/>
          </p:nvGrpSpPr>
          <p:grpSpPr>
            <a:xfrm>
              <a:off x="10656481" y="6412675"/>
              <a:ext cx="864096" cy="3101845"/>
              <a:chOff x="10656481" y="6412675"/>
              <a:chExt cx="864096" cy="3101845"/>
            </a:xfrm>
          </p:grpSpPr>
          <p:sp>
            <p:nvSpPr>
              <p:cNvPr id="147" name="Скругленный прямоугольник 146"/>
              <p:cNvSpPr/>
              <p:nvPr/>
            </p:nvSpPr>
            <p:spPr>
              <a:xfrm>
                <a:off x="10728481" y="7041624"/>
                <a:ext cx="576000" cy="1926063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28AFB0"/>
                  </a:solidFill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10656481" y="6412675"/>
                <a:ext cx="864096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167,0</a:t>
                </a:r>
                <a:endParaRPr lang="ru-RU" sz="1600" b="1" dirty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10656481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146" name="Прямая соединительная линия 145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320988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pPr algn="l"/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49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25829" y="3638801"/>
            <a:ext cx="955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млн.рублей</a:t>
            </a:r>
            <a:endParaRPr lang="ru-RU" sz="1000" dirty="0">
              <a:solidFill>
                <a:schemeClr val="accent2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86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6387" y="77072"/>
            <a:ext cx="8917674" cy="594231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algn="ctr"/>
            <a:r>
              <a:rPr lang="ru-RU" sz="1600" b="1" dirty="0"/>
              <a:t>МУНИЦИПАЛЬНАЯ 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МОЛОДЕЖНАЯ И </a:t>
            </a:r>
            <a:r>
              <a:rPr lang="ru-RU" sz="1600" b="1" dirty="0" smtClean="0"/>
              <a:t>СЕМЕЙНАЯ </a:t>
            </a:r>
            <a:r>
              <a:rPr lang="ru-RU" sz="1600" b="1" dirty="0"/>
              <a:t>ПОЛИТИКА ГОРОДА БРЯНСКА» 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Номер слайда 39"/>
          <p:cNvSpPr txBox="1">
            <a:spLocks/>
          </p:cNvSpPr>
          <p:nvPr/>
        </p:nvSpPr>
        <p:spPr>
          <a:xfrm>
            <a:off x="8127999" y="6383220"/>
            <a:ext cx="762001" cy="316523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ru-RU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007">
              <a:spcBef>
                <a:spcPts val="309"/>
              </a:spcBef>
            </a:pPr>
            <a:endParaRPr lang="ru-RU" sz="1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819" y="832629"/>
            <a:ext cx="390645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buNone/>
              <a:tabLst>
                <a:tab pos="199507" algn="l"/>
              </a:tabLst>
            </a:pP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Создание условий для эффективной социализации и самореализации граждан города Брянска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80562" y="881617"/>
            <a:ext cx="442184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Брянской городской администрации от 29.12.2018 № 4191-п «Об утверждении муниципальной программы «Молодежная и семейная политика города Брянска»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9660" y="2130195"/>
            <a:ext cx="344140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2019-2024 годы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4380" y="4163823"/>
            <a:ext cx="3759566" cy="1338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127,6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миллионов рублей</a:t>
            </a: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FF9A7C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54522" y="3282036"/>
            <a:ext cx="59435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  <a:endParaRPr lang="ru-RU" sz="1400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548696" y="4065845"/>
            <a:ext cx="3062857" cy="164092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1" name="Группа 70"/>
          <p:cNvGrpSpPr/>
          <p:nvPr/>
        </p:nvGrpSpPr>
        <p:grpSpPr>
          <a:xfrm>
            <a:off x="4572000" y="3838949"/>
            <a:ext cx="4022857" cy="2226228"/>
            <a:chOff x="8305546" y="6242170"/>
            <a:chExt cx="3168000" cy="3272351"/>
          </a:xfrm>
        </p:grpSpPr>
        <p:grpSp>
          <p:nvGrpSpPr>
            <p:cNvPr id="72" name="Группа 71"/>
            <p:cNvGrpSpPr/>
            <p:nvPr/>
          </p:nvGrpSpPr>
          <p:grpSpPr>
            <a:xfrm>
              <a:off x="8362385" y="6575682"/>
              <a:ext cx="720000" cy="2938838"/>
              <a:chOff x="8362385" y="6575682"/>
              <a:chExt cx="720000" cy="2938838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8362385" y="6575682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127,6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83" name="Скругленный прямоугольник 82"/>
              <p:cNvSpPr/>
              <p:nvPr/>
            </p:nvSpPr>
            <p:spPr>
              <a:xfrm>
                <a:off x="8434385" y="7333103"/>
                <a:ext cx="576000" cy="1634584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FF9A7C"/>
                  </a:solidFill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>
              <a:off x="9460936" y="6443739"/>
              <a:ext cx="768497" cy="3070782"/>
              <a:chOff x="9455367" y="6443739"/>
              <a:chExt cx="768497" cy="3070782"/>
            </a:xfrm>
          </p:grpSpPr>
          <p:sp>
            <p:nvSpPr>
              <p:cNvPr id="79" name="Скругленный прямоугольник 78"/>
              <p:cNvSpPr/>
              <p:nvPr/>
            </p:nvSpPr>
            <p:spPr>
              <a:xfrm>
                <a:off x="9575864" y="7088579"/>
                <a:ext cx="576000" cy="1879110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9A7C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9455367" y="6443739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140,6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9503864" y="9062117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74" name="Группа 73"/>
            <p:cNvGrpSpPr/>
            <p:nvPr/>
          </p:nvGrpSpPr>
          <p:grpSpPr>
            <a:xfrm>
              <a:off x="10656481" y="6242170"/>
              <a:ext cx="764926" cy="3272350"/>
              <a:chOff x="10656481" y="6242170"/>
              <a:chExt cx="764926" cy="3272350"/>
            </a:xfrm>
          </p:grpSpPr>
          <p:sp>
            <p:nvSpPr>
              <p:cNvPr id="76" name="Скругленный прямоугольник 75"/>
              <p:cNvSpPr/>
              <p:nvPr/>
            </p:nvSpPr>
            <p:spPr>
              <a:xfrm>
                <a:off x="10728481" y="6941381"/>
                <a:ext cx="576000" cy="2026305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9A7C"/>
                  </a:solidFill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10701407" y="6242170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149,1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10656481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75" name="Прямая соединительная линия 74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/>
          <p:cNvSpPr txBox="1"/>
          <p:nvPr/>
        </p:nvSpPr>
        <p:spPr>
          <a:xfrm>
            <a:off x="6126459" y="3673941"/>
            <a:ext cx="2530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млн. рублей</a:t>
            </a:r>
            <a:endParaRPr lang="ru-RU" sz="10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8320988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pPr algn="l"/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46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4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6387" y="77072"/>
            <a:ext cx="8917674" cy="594231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algn="ctr"/>
            <a:r>
              <a:rPr lang="ru-RU" sz="1600" b="1" dirty="0"/>
              <a:t>МУНИЦИПАЛЬНАЯ ПРОГРАММА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/>
              <a:t>ФИЗИЧЕСКАЯ КУЛЬТУРА И СПОРТ В ГОРОДЕ БРЯНСКЕ» 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0875" y="908720"/>
            <a:ext cx="3906458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  <a:endParaRPr lang="ru-RU" sz="5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tabLst>
                <a:tab pos="199507" algn="l"/>
              </a:tabLst>
            </a:pPr>
            <a:r>
              <a:rPr lang="ru-RU" sz="5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 </a:t>
            </a:r>
          </a:p>
          <a:p>
            <a:pPr>
              <a:tabLst>
                <a:tab pos="199507" algn="l"/>
              </a:tabLst>
            </a:pP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Создание условий, ориентирующих граждан различных слоев населения и возраста на здоровый образ жизни, в том числе на занятия физической культурой и массовым спортом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04393" y="734653"/>
            <a:ext cx="442184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tabLst>
                <a:tab pos="0" algn="l"/>
              </a:tabLst>
            </a:pP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Брянской городской администрации от 29.12.2018 № 4192-п «Об утверждении муниципальной программы  «Физическая культура и спорт в городе Брянске» 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1433" y="2476043"/>
            <a:ext cx="35661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2019-2024 годы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5818" y="4359774"/>
            <a:ext cx="3759566" cy="1338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486,4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миллиона рублей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28AFB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54522" y="3331024"/>
            <a:ext cx="61822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  <a:endParaRPr lang="ru-RU" sz="140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640135" y="4016857"/>
            <a:ext cx="3062857" cy="164092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42" name="Группа 141"/>
          <p:cNvGrpSpPr/>
          <p:nvPr/>
        </p:nvGrpSpPr>
        <p:grpSpPr>
          <a:xfrm>
            <a:off x="4663439" y="3877030"/>
            <a:ext cx="4114743" cy="2125630"/>
            <a:chOff x="8305546" y="6390040"/>
            <a:chExt cx="3240360" cy="3124480"/>
          </a:xfrm>
        </p:grpSpPr>
        <p:grpSp>
          <p:nvGrpSpPr>
            <p:cNvPr id="143" name="Группа 142"/>
            <p:cNvGrpSpPr/>
            <p:nvPr/>
          </p:nvGrpSpPr>
          <p:grpSpPr>
            <a:xfrm>
              <a:off x="8362385" y="6390040"/>
              <a:ext cx="720000" cy="3124480"/>
              <a:chOff x="8362385" y="6390040"/>
              <a:chExt cx="720000" cy="3124480"/>
            </a:xfrm>
          </p:grpSpPr>
          <p:sp>
            <p:nvSpPr>
              <p:cNvPr id="153" name="TextBox 152"/>
              <p:cNvSpPr txBox="1"/>
              <p:nvPr/>
            </p:nvSpPr>
            <p:spPr>
              <a:xfrm>
                <a:off x="8362385" y="6390040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486,4</a:t>
                </a:r>
                <a:endParaRPr lang="ru-RU" sz="1600" b="1" dirty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4" name="Скругленный прямоугольник 153"/>
              <p:cNvSpPr/>
              <p:nvPr/>
            </p:nvSpPr>
            <p:spPr>
              <a:xfrm>
                <a:off x="8434385" y="6850809"/>
                <a:ext cx="576000" cy="2116877"/>
              </a:xfrm>
              <a:prstGeom prst="roundRect">
                <a:avLst>
                  <a:gd name="adj" fmla="val 21876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28AFB0"/>
                  </a:solidFill>
                </a:endParaRP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8362385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144" name="Группа 143"/>
            <p:cNvGrpSpPr/>
            <p:nvPr/>
          </p:nvGrpSpPr>
          <p:grpSpPr>
            <a:xfrm>
              <a:off x="9509433" y="6601988"/>
              <a:ext cx="884344" cy="2912532"/>
              <a:chOff x="9503864" y="6601988"/>
              <a:chExt cx="884344" cy="2912532"/>
            </a:xfrm>
          </p:grpSpPr>
          <p:sp>
            <p:nvSpPr>
              <p:cNvPr id="150" name="Скругленный прямоугольник 149"/>
              <p:cNvSpPr/>
              <p:nvPr/>
            </p:nvSpPr>
            <p:spPr>
              <a:xfrm>
                <a:off x="9595976" y="7349928"/>
                <a:ext cx="576000" cy="1648532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28AFB0"/>
                  </a:solidFill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9524112" y="6601988"/>
                <a:ext cx="864096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445,0</a:t>
                </a:r>
                <a:endParaRPr lang="ru-RU" sz="1600" b="1" dirty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9503864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145" name="Группа 144"/>
            <p:cNvGrpSpPr/>
            <p:nvPr/>
          </p:nvGrpSpPr>
          <p:grpSpPr>
            <a:xfrm>
              <a:off x="10656481" y="6736031"/>
              <a:ext cx="889425" cy="2778489"/>
              <a:chOff x="10656481" y="6736031"/>
              <a:chExt cx="889425" cy="2778489"/>
            </a:xfrm>
          </p:grpSpPr>
          <p:sp>
            <p:nvSpPr>
              <p:cNvPr id="147" name="Скругленный прямоугольник 146"/>
              <p:cNvSpPr/>
              <p:nvPr/>
            </p:nvSpPr>
            <p:spPr>
              <a:xfrm>
                <a:off x="10772840" y="7424999"/>
                <a:ext cx="576000" cy="1498392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28AFB0"/>
                  </a:solidFill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10681810" y="6736031"/>
                <a:ext cx="864096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2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312,2</a:t>
                </a:r>
                <a:endParaRPr lang="ru-RU" sz="1600" b="1" dirty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10656481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146" name="Прямая соединительная линия 145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320988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pPr algn="l"/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49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06601" y="3869893"/>
            <a:ext cx="955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млн.рублей</a:t>
            </a:r>
            <a:endParaRPr lang="ru-RU" sz="1000" dirty="0">
              <a:solidFill>
                <a:schemeClr val="accent2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45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39"/>
          <p:cNvSpPr txBox="1">
            <a:spLocks/>
          </p:cNvSpPr>
          <p:nvPr/>
        </p:nvSpPr>
        <p:spPr>
          <a:xfrm>
            <a:off x="8127999" y="6383220"/>
            <a:ext cx="762001" cy="316523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ru-RU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007">
              <a:spcBef>
                <a:spcPts val="309"/>
              </a:spcBef>
            </a:pPr>
            <a:endParaRPr lang="ru-RU" sz="1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57" y="783642"/>
            <a:ext cx="390645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199507" algn="l"/>
              </a:tabLst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Цель программы </a:t>
            </a:r>
          </a:p>
          <a:p>
            <a:pPr>
              <a:tabLst>
                <a:tab pos="199507" algn="l"/>
              </a:tabLst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Создание системы управления и условий эффективного использования муниципального имущества и земельных участков, направленных на решение проблем комплексного развития территории города Брянска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04393" y="791542"/>
            <a:ext cx="442184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Постановление Брянской городской администрации от 29.12.2018 № 4190-п «Об утверждении муниципальной программы «Управление и распоряжение муниципальной собственностью города Брянска»</a:t>
            </a:r>
            <a:endParaRPr lang="ru-RU" sz="11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1024" y="2492896"/>
            <a:ext cx="34746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Срок действия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программы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1400" b="1" u="sng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ea typeface="Times New Roman"/>
                <a:cs typeface="Times New Roman" panose="02020603050405020304" pitchFamily="18" charset="0"/>
              </a:rPr>
              <a:t>2019 - 2024 годы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82941" y="3967869"/>
            <a:ext cx="3759566" cy="1338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64,1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иллионов рублей</a:t>
            </a: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на выполнение  программы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</a:t>
            </a:r>
          </a:p>
          <a:p>
            <a:pPr algn="ctr"/>
            <a:endParaRPr lang="ru-RU" sz="300" b="1" dirty="0" smtClean="0">
              <a:solidFill>
                <a:srgbClr val="6D99C5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77471" y="2890131"/>
            <a:ext cx="51330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Расходы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на выполнение программы</a:t>
            </a:r>
          </a:p>
          <a:p>
            <a:endParaRPr lang="ru-RU" sz="1400" dirty="0" smtClean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548696" y="3673940"/>
            <a:ext cx="3062857" cy="164092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7645" y="43683"/>
            <a:ext cx="8806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МУНИЦИПАЛЬНАЯ ПРОГРАММА </a:t>
            </a:r>
            <a:endParaRPr lang="ru-RU" sz="1600" dirty="0"/>
          </a:p>
          <a:p>
            <a:pPr algn="ctr"/>
            <a:r>
              <a:rPr lang="ru-RU" sz="1600" b="1" dirty="0"/>
              <a:t>«УПРАВЛЕНИЕ И РАСПОРЯЖЕНИЕ МУНИЦИПАЛЬНОЙ СОБСТВЕННОСТЬЮ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ГОРОДА БРЯНСКА»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699539121"/>
              </p:ext>
            </p:extLst>
          </p:nvPr>
        </p:nvGraphicFramePr>
        <p:xfrm>
          <a:off x="-5852015" y="2792154"/>
          <a:ext cx="3611802" cy="1597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Группа 24"/>
          <p:cNvGrpSpPr/>
          <p:nvPr/>
        </p:nvGrpSpPr>
        <p:grpSpPr>
          <a:xfrm>
            <a:off x="4663439" y="3567221"/>
            <a:ext cx="4022857" cy="1999542"/>
            <a:chOff x="8305546" y="6575381"/>
            <a:chExt cx="3168000" cy="2939140"/>
          </a:xfrm>
        </p:grpSpPr>
        <p:grpSp>
          <p:nvGrpSpPr>
            <p:cNvPr id="5" name="Группа 25"/>
            <p:cNvGrpSpPr/>
            <p:nvPr/>
          </p:nvGrpSpPr>
          <p:grpSpPr>
            <a:xfrm>
              <a:off x="8362385" y="6588235"/>
              <a:ext cx="720000" cy="2926286"/>
              <a:chOff x="8362385" y="6588235"/>
              <a:chExt cx="720000" cy="2926286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8362385" y="6588235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64,1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7" name="Скругленный прямоугольник 46"/>
              <p:cNvSpPr/>
              <p:nvPr/>
            </p:nvSpPr>
            <p:spPr>
              <a:xfrm>
                <a:off x="8434385" y="7073023"/>
                <a:ext cx="576000" cy="1894664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b="1" dirty="0">
                  <a:solidFill>
                    <a:srgbClr val="3C6997"/>
                  </a:solidFill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8362385" y="9062117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</a:rPr>
                  <a:t>2022</a:t>
                </a:r>
                <a:endParaRPr lang="ru-RU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13" name="Группа 36"/>
            <p:cNvGrpSpPr/>
            <p:nvPr/>
          </p:nvGrpSpPr>
          <p:grpSpPr>
            <a:xfrm>
              <a:off x="9460815" y="6575381"/>
              <a:ext cx="768618" cy="2939139"/>
              <a:chOff x="9455246" y="6575381"/>
              <a:chExt cx="768618" cy="2939139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9575864" y="7085878"/>
                <a:ext cx="576000" cy="1881809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3C6997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455246" y="6575381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64,1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9503864" y="9062116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</a:rPr>
                  <a:t>2023</a:t>
                </a:r>
                <a:endParaRPr lang="ru-RU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grpSp>
          <p:nvGrpSpPr>
            <p:cNvPr id="14" name="Группа 37"/>
            <p:cNvGrpSpPr/>
            <p:nvPr/>
          </p:nvGrpSpPr>
          <p:grpSpPr>
            <a:xfrm>
              <a:off x="10609802" y="6757511"/>
              <a:ext cx="766679" cy="2757010"/>
              <a:chOff x="10609802" y="6757511"/>
              <a:chExt cx="766679" cy="2757010"/>
            </a:xfrm>
          </p:grpSpPr>
          <p:sp>
            <p:nvSpPr>
              <p:cNvPr id="40" name="Скругленный прямоугольник 39"/>
              <p:cNvSpPr/>
              <p:nvPr/>
            </p:nvSpPr>
            <p:spPr>
              <a:xfrm>
                <a:off x="10728481" y="7228862"/>
                <a:ext cx="576000" cy="1738825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3C6997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0609802" y="6757511"/>
                <a:ext cx="720000" cy="49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anose="020B0502020202020204" pitchFamily="34" charset="0"/>
                  </a:rPr>
                  <a:t>63,8</a:t>
                </a:r>
                <a:endParaRPr lang="ru-RU" sz="1600" b="1" dirty="0">
                  <a:solidFill>
                    <a:schemeClr val="accent3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0656481" y="9062117"/>
                <a:ext cx="720000" cy="452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</a:rPr>
                  <a:t>2024</a:t>
                </a:r>
                <a:endParaRPr lang="ru-RU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39" name="Прямая соединительная линия 38"/>
            <p:cNvCxnSpPr/>
            <p:nvPr/>
          </p:nvCxnSpPr>
          <p:spPr>
            <a:xfrm>
              <a:off x="8305546" y="8978180"/>
              <a:ext cx="316800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6766530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52</a:t>
            </a: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35020" y="3380012"/>
            <a:ext cx="2530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</a:rPr>
              <a:t>млн. рублей</a:t>
            </a:r>
            <a:endParaRPr lang="ru-RU" sz="1000" dirty="0">
              <a:solidFill>
                <a:schemeClr val="accent3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57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858250" cy="7969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дефицит бюджета города Брянска</a:t>
            </a:r>
          </a:p>
        </p:txBody>
      </p:sp>
      <p:graphicFrame>
        <p:nvGraphicFramePr>
          <p:cNvPr id="2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696328"/>
              </p:ext>
            </p:extLst>
          </p:nvPr>
        </p:nvGraphicFramePr>
        <p:xfrm>
          <a:off x="323528" y="1052736"/>
          <a:ext cx="8496944" cy="488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"/>
          <p:cNvSpPr txBox="1">
            <a:spLocks noChangeArrowheads="1"/>
          </p:cNvSpPr>
          <p:nvPr/>
        </p:nvSpPr>
        <p:spPr>
          <a:xfrm>
            <a:off x="-91375" y="260649"/>
            <a:ext cx="8548084" cy="386798"/>
          </a:xfrm>
          <a:prstGeom prst="rect">
            <a:avLst/>
          </a:prstGeom>
        </p:spPr>
        <p:txBody>
          <a:bodyPr vert="horz" lIns="0" tIns="50402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defTabSz="179388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      </a:t>
            </a:r>
            <a:r>
              <a:rPr lang="ru-RU" sz="2400" b="1" spc="-27" dirty="0" smtClean="0">
                <a:solidFill>
                  <a:srgbClr val="FF0000"/>
                </a:solidFill>
                <a:ea typeface="+mn-ea"/>
                <a:cs typeface="Arial" panose="020B0604020202020204" pitchFamily="34" charset="0"/>
              </a:rPr>
              <a:t>Муниципальный долг города Брянска</a:t>
            </a:r>
            <a:endParaRPr lang="ru-RU" sz="2400" b="1" spc="-27" dirty="0">
              <a:solidFill>
                <a:srgbClr val="FF0000"/>
              </a:solidFill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Box 1"/>
          <p:cNvSpPr txBox="1"/>
          <p:nvPr/>
        </p:nvSpPr>
        <p:spPr>
          <a:xfrm>
            <a:off x="7293293" y="803402"/>
            <a:ext cx="1575901" cy="21543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entury Gothic" pitchFamily="34" charset="0"/>
                <a:cs typeface="Times New Roman" panose="02020603050405020304" pitchFamily="18" charset="0"/>
              </a:rPr>
              <a:t>млн. рублей</a:t>
            </a:r>
            <a:endParaRPr lang="ru-RU" sz="1100" b="1" dirty="0">
              <a:solidFill>
                <a:schemeClr val="accent3">
                  <a:lumMod val="50000"/>
                </a:schemeClr>
              </a:solidFill>
              <a:latin typeface="Century Gothic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48031" y="740538"/>
            <a:ext cx="8434930" cy="3839175"/>
            <a:chOff x="282546" y="1186053"/>
            <a:chExt cx="6642508" cy="3741535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282546" y="1186053"/>
              <a:ext cx="6642508" cy="3741535"/>
              <a:chOff x="8334462" y="1264149"/>
              <a:chExt cx="6642508" cy="3741535"/>
            </a:xfrm>
          </p:grpSpPr>
          <p:grpSp>
            <p:nvGrpSpPr>
              <p:cNvPr id="8" name="Группа 7"/>
              <p:cNvGrpSpPr/>
              <p:nvPr/>
            </p:nvGrpSpPr>
            <p:grpSpPr>
              <a:xfrm>
                <a:off x="8334462" y="1264149"/>
                <a:ext cx="6078240" cy="3045199"/>
                <a:chOff x="8322229" y="1264149"/>
                <a:chExt cx="6078240" cy="3045199"/>
              </a:xfrm>
            </p:grpSpPr>
            <p:grpSp>
              <p:nvGrpSpPr>
                <p:cNvPr id="7" name="Группа 6"/>
                <p:cNvGrpSpPr/>
                <p:nvPr/>
              </p:nvGrpSpPr>
              <p:grpSpPr>
                <a:xfrm>
                  <a:off x="8322229" y="1828286"/>
                  <a:ext cx="1383580" cy="2481061"/>
                  <a:chOff x="8322229" y="1828286"/>
                  <a:chExt cx="1383580" cy="2481061"/>
                </a:xfrm>
              </p:grpSpPr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8402189" y="4009398"/>
                    <a:ext cx="1212208" cy="29994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endParaRPr lang="ru-RU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entury Gothic" panose="020B0502020202020204" pitchFamily="34" charset="0"/>
                    </a:endParaRPr>
                  </a:p>
                </p:txBody>
              </p:sp>
              <p:grpSp>
                <p:nvGrpSpPr>
                  <p:cNvPr id="6" name="Группа 5"/>
                  <p:cNvGrpSpPr/>
                  <p:nvPr/>
                </p:nvGrpSpPr>
                <p:grpSpPr>
                  <a:xfrm>
                    <a:off x="8322229" y="1828286"/>
                    <a:ext cx="1383580" cy="1389607"/>
                    <a:chOff x="8322229" y="1828286"/>
                    <a:chExt cx="1383580" cy="1389607"/>
                  </a:xfrm>
                </p:grpSpPr>
                <p:sp>
                  <p:nvSpPr>
                    <p:cNvPr id="21" name="TextBox 20"/>
                    <p:cNvSpPr txBox="1"/>
                    <p:nvPr/>
                  </p:nvSpPr>
                  <p:spPr>
                    <a:xfrm>
                      <a:off x="8322229" y="1828286"/>
                      <a:ext cx="1000721" cy="3299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endParaRPr lang="ru-RU" sz="1600" b="1" dirty="0">
                        <a:solidFill>
                          <a:srgbClr val="6D99C5"/>
                        </a:solidFill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8985809" y="2887949"/>
                      <a:ext cx="720000" cy="3299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endParaRPr lang="ru-RU" sz="1600" b="1" dirty="0">
                        <a:solidFill>
                          <a:srgbClr val="FF595E"/>
                        </a:solidFill>
                        <a:latin typeface="Century Gothic" panose="020B0502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8" name="Группа 27"/>
                <p:cNvGrpSpPr/>
                <p:nvPr/>
              </p:nvGrpSpPr>
              <p:grpSpPr>
                <a:xfrm>
                  <a:off x="9606777" y="1264149"/>
                  <a:ext cx="1431364" cy="3045198"/>
                  <a:chOff x="8292611" y="1264149"/>
                  <a:chExt cx="1431364" cy="3045198"/>
                </a:xfrm>
              </p:grpSpPr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8409809" y="4009398"/>
                    <a:ext cx="1188458" cy="29994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endParaRPr lang="ru-RU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entury Gothic" panose="020B0502020202020204" pitchFamily="34" charset="0"/>
                    </a:endParaRPr>
                  </a:p>
                </p:txBody>
              </p:sp>
              <p:grpSp>
                <p:nvGrpSpPr>
                  <p:cNvPr id="31" name="Группа 30"/>
                  <p:cNvGrpSpPr/>
                  <p:nvPr/>
                </p:nvGrpSpPr>
                <p:grpSpPr>
                  <a:xfrm>
                    <a:off x="8292611" y="1264149"/>
                    <a:ext cx="1431364" cy="1951032"/>
                    <a:chOff x="8292611" y="1264149"/>
                    <a:chExt cx="1431364" cy="1951032"/>
                  </a:xfrm>
                </p:grpSpPr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8292611" y="1264149"/>
                      <a:ext cx="877473" cy="3299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endParaRPr lang="ru-RU" sz="1600" b="1" dirty="0">
                        <a:solidFill>
                          <a:srgbClr val="6D99C5"/>
                        </a:solidFill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9003975" y="2885237"/>
                      <a:ext cx="720000" cy="3299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endParaRPr lang="ru-RU" sz="1600" b="1" dirty="0">
                        <a:solidFill>
                          <a:srgbClr val="FF595E"/>
                        </a:solidFill>
                        <a:latin typeface="Century Gothic" panose="020B0502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6" name="Группа 35"/>
                <p:cNvGrpSpPr/>
                <p:nvPr/>
              </p:nvGrpSpPr>
              <p:grpSpPr>
                <a:xfrm>
                  <a:off x="8813490" y="1728524"/>
                  <a:ext cx="1360752" cy="2580824"/>
                  <a:chOff x="6185158" y="1728524"/>
                  <a:chExt cx="1360752" cy="2580824"/>
                </a:xfrm>
              </p:grpSpPr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6185159" y="4009399"/>
                    <a:ext cx="1360751" cy="29994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rPr>
                      <a:t>Прогноз 2022</a:t>
                    </a:r>
                    <a:endParaRPr lang="ru-RU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entury Gothic" panose="020B0502020202020204" pitchFamily="34" charset="0"/>
                    </a:endParaRPr>
                  </a:p>
                </p:txBody>
              </p:sp>
              <p:grpSp>
                <p:nvGrpSpPr>
                  <p:cNvPr id="38" name="Группа 37"/>
                  <p:cNvGrpSpPr/>
                  <p:nvPr/>
                </p:nvGrpSpPr>
                <p:grpSpPr>
                  <a:xfrm>
                    <a:off x="6185158" y="1728524"/>
                    <a:ext cx="1360752" cy="2186447"/>
                    <a:chOff x="6185158" y="1728524"/>
                    <a:chExt cx="1360752" cy="2186447"/>
                  </a:xfrm>
                </p:grpSpPr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6185158" y="1728524"/>
                      <a:ext cx="736780" cy="3299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6D99C5"/>
                          </a:solidFill>
                          <a:latin typeface="Century Gothic" panose="020B0502020202020204" pitchFamily="34" charset="0"/>
                        </a:rPr>
                        <a:t>2 494,0</a:t>
                      </a:r>
                      <a:endParaRPr lang="ru-RU" sz="1600" b="1" dirty="0">
                        <a:solidFill>
                          <a:srgbClr val="6D99C5"/>
                        </a:solidFill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40" name="Скругленный прямоугольник 39"/>
                    <p:cNvSpPr/>
                    <p:nvPr/>
                  </p:nvSpPr>
                  <p:spPr>
                    <a:xfrm>
                      <a:off x="6241664" y="2219988"/>
                      <a:ext cx="623769" cy="1694983"/>
                    </a:xfrm>
                    <a:prstGeom prst="roundRect">
                      <a:avLst/>
                    </a:prstGeom>
                    <a:solidFill>
                      <a:srgbClr val="6D99C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41" name="Скругленный прямоугольник 40"/>
                    <p:cNvSpPr/>
                    <p:nvPr/>
                  </p:nvSpPr>
                  <p:spPr>
                    <a:xfrm>
                      <a:off x="6986067" y="3158151"/>
                      <a:ext cx="559843" cy="756818"/>
                    </a:xfrm>
                    <a:prstGeom prst="roundRect">
                      <a:avLst/>
                    </a:prstGeom>
                    <a:solidFill>
                      <a:srgbClr val="FF595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42" name="TextBox 41"/>
                    <p:cNvSpPr txBox="1"/>
                    <p:nvPr/>
                  </p:nvSpPr>
                  <p:spPr>
                    <a:xfrm>
                      <a:off x="6986066" y="2737536"/>
                      <a:ext cx="559843" cy="3299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595E"/>
                          </a:solidFill>
                          <a:latin typeface="Century Gothic" panose="020B0502020202020204" pitchFamily="34" charset="0"/>
                        </a:rPr>
                        <a:t>195,1</a:t>
                      </a:r>
                      <a:endParaRPr lang="ru-RU" sz="1600" b="1" dirty="0">
                        <a:solidFill>
                          <a:srgbClr val="FF595E"/>
                        </a:solidFill>
                        <a:latin typeface="Century Gothic" panose="020B0502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43" name="Группа 42"/>
                <p:cNvGrpSpPr/>
                <p:nvPr/>
              </p:nvGrpSpPr>
              <p:grpSpPr>
                <a:xfrm>
                  <a:off x="10725222" y="1535372"/>
                  <a:ext cx="1433740" cy="2773976"/>
                  <a:chOff x="6782724" y="1535372"/>
                  <a:chExt cx="1433740" cy="2773976"/>
                </a:xfrm>
              </p:grpSpPr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6995488" y="4009399"/>
                    <a:ext cx="1204588" cy="29994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rPr>
                      <a:t>Прогноз 2023</a:t>
                    </a:r>
                    <a:endParaRPr lang="ru-RU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entury Gothic" panose="020B0502020202020204" pitchFamily="34" charset="0"/>
                    </a:endParaRPr>
                  </a:p>
                </p:txBody>
              </p:sp>
              <p:grpSp>
                <p:nvGrpSpPr>
                  <p:cNvPr id="45" name="Группа 44"/>
                  <p:cNvGrpSpPr/>
                  <p:nvPr/>
                </p:nvGrpSpPr>
                <p:grpSpPr>
                  <a:xfrm>
                    <a:off x="6782724" y="1535372"/>
                    <a:ext cx="1433740" cy="2388817"/>
                    <a:chOff x="6782724" y="1535372"/>
                    <a:chExt cx="1433740" cy="2388817"/>
                  </a:xfrm>
                </p:grpSpPr>
                <p:sp>
                  <p:nvSpPr>
                    <p:cNvPr id="46" name="TextBox 45"/>
                    <p:cNvSpPr txBox="1"/>
                    <p:nvPr/>
                  </p:nvSpPr>
                  <p:spPr>
                    <a:xfrm>
                      <a:off x="6782724" y="1535372"/>
                      <a:ext cx="737182" cy="3299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6D99C5"/>
                          </a:solidFill>
                          <a:latin typeface="Century Gothic" panose="020B0502020202020204" pitchFamily="34" charset="0"/>
                        </a:rPr>
                        <a:t>2 740,0</a:t>
                      </a:r>
                      <a:endParaRPr lang="ru-RU" sz="1600" b="1" dirty="0">
                        <a:solidFill>
                          <a:srgbClr val="6D99C5"/>
                        </a:solidFill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47" name="Скругленный прямоугольник 46"/>
                    <p:cNvSpPr/>
                    <p:nvPr/>
                  </p:nvSpPr>
                  <p:spPr>
                    <a:xfrm>
                      <a:off x="6862486" y="1993258"/>
                      <a:ext cx="616797" cy="1921711"/>
                    </a:xfrm>
                    <a:prstGeom prst="roundRect">
                      <a:avLst/>
                    </a:prstGeom>
                    <a:solidFill>
                      <a:srgbClr val="6D99C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48" name="Скругленный прямоугольник 47"/>
                    <p:cNvSpPr/>
                    <p:nvPr/>
                  </p:nvSpPr>
                  <p:spPr>
                    <a:xfrm>
                      <a:off x="7655851" y="3050209"/>
                      <a:ext cx="560613" cy="873980"/>
                    </a:xfrm>
                    <a:prstGeom prst="roundRect">
                      <a:avLst/>
                    </a:prstGeom>
                    <a:solidFill>
                      <a:srgbClr val="FF595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7655851" y="2659444"/>
                      <a:ext cx="560613" cy="3299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ru-RU" sz="1600" b="1" smtClean="0">
                          <a:solidFill>
                            <a:srgbClr val="FF595E"/>
                          </a:solidFill>
                          <a:latin typeface="Century Gothic" panose="020B0502020202020204" pitchFamily="34" charset="0"/>
                        </a:rPr>
                        <a:t>247,7</a:t>
                      </a:r>
                      <a:endParaRPr lang="ru-RU" sz="1600" b="1" dirty="0">
                        <a:solidFill>
                          <a:srgbClr val="FF595E"/>
                        </a:solidFill>
                        <a:latin typeface="Century Gothic" panose="020B0502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50" name="Группа 49"/>
                <p:cNvGrpSpPr/>
                <p:nvPr/>
              </p:nvGrpSpPr>
              <p:grpSpPr>
                <a:xfrm>
                  <a:off x="12818432" y="1264149"/>
                  <a:ext cx="1582037" cy="3045199"/>
                  <a:chOff x="7561768" y="1264149"/>
                  <a:chExt cx="1582037" cy="3045199"/>
                </a:xfrm>
              </p:grpSpPr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7832645" y="4009399"/>
                    <a:ext cx="1207513" cy="29994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rPr>
                      <a:t>Прогноз 2024</a:t>
                    </a:r>
                    <a:endParaRPr lang="ru-RU" sz="14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entury Gothic" panose="020B0502020202020204" pitchFamily="34" charset="0"/>
                    </a:endParaRPr>
                  </a:p>
                </p:txBody>
              </p:sp>
              <p:grpSp>
                <p:nvGrpSpPr>
                  <p:cNvPr id="52" name="Группа 51"/>
                  <p:cNvGrpSpPr/>
                  <p:nvPr/>
                </p:nvGrpSpPr>
                <p:grpSpPr>
                  <a:xfrm>
                    <a:off x="7561768" y="1264149"/>
                    <a:ext cx="1582037" cy="2660041"/>
                    <a:chOff x="7561768" y="1264149"/>
                    <a:chExt cx="1582037" cy="2660041"/>
                  </a:xfrm>
                </p:grpSpPr>
                <p:sp>
                  <p:nvSpPr>
                    <p:cNvPr id="53" name="TextBox 52"/>
                    <p:cNvSpPr txBox="1"/>
                    <p:nvPr/>
                  </p:nvSpPr>
                  <p:spPr>
                    <a:xfrm>
                      <a:off x="7561768" y="1264149"/>
                      <a:ext cx="874634" cy="3299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6D99C5"/>
                          </a:solidFill>
                          <a:latin typeface="Century Gothic" panose="020B0502020202020204" pitchFamily="34" charset="0"/>
                        </a:rPr>
                        <a:t>2 936,0</a:t>
                      </a:r>
                      <a:endParaRPr lang="ru-RU" sz="1600" b="1" dirty="0">
                        <a:solidFill>
                          <a:srgbClr val="6D99C5"/>
                        </a:solidFill>
                        <a:latin typeface="Century Gothic" panose="020B0502020202020204" pitchFamily="34" charset="0"/>
                      </a:endParaRPr>
                    </a:p>
                  </p:txBody>
                </p:sp>
                <p:sp>
                  <p:nvSpPr>
                    <p:cNvPr id="54" name="Скругленный прямоугольник 53"/>
                    <p:cNvSpPr/>
                    <p:nvPr/>
                  </p:nvSpPr>
                  <p:spPr>
                    <a:xfrm>
                      <a:off x="7697938" y="1673013"/>
                      <a:ext cx="602294" cy="2241960"/>
                    </a:xfrm>
                    <a:prstGeom prst="roundRect">
                      <a:avLst/>
                    </a:prstGeom>
                    <a:solidFill>
                      <a:srgbClr val="6D99C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5" name="Скругленный прямоугольник 54"/>
                    <p:cNvSpPr/>
                    <p:nvPr/>
                  </p:nvSpPr>
                  <p:spPr>
                    <a:xfrm>
                      <a:off x="8436402" y="3067479"/>
                      <a:ext cx="574239" cy="856711"/>
                    </a:xfrm>
                    <a:prstGeom prst="roundRect">
                      <a:avLst/>
                    </a:prstGeom>
                    <a:solidFill>
                      <a:srgbClr val="FF595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8436403" y="2576770"/>
                      <a:ext cx="707402" cy="3299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595E"/>
                          </a:solidFill>
                          <a:latin typeface="Century Gothic" panose="020B0502020202020204" pitchFamily="34" charset="0"/>
                        </a:rPr>
                        <a:t>247,8</a:t>
                      </a:r>
                      <a:endParaRPr lang="ru-RU" sz="1600" b="1" dirty="0">
                        <a:solidFill>
                          <a:srgbClr val="FF595E"/>
                        </a:solidFill>
                        <a:latin typeface="Century Gothic" panose="020B050202020202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9" name="TextBox 8"/>
              <p:cNvSpPr txBox="1"/>
              <p:nvPr/>
            </p:nvSpPr>
            <p:spPr>
              <a:xfrm>
                <a:off x="8363018" y="4521934"/>
                <a:ext cx="6613952" cy="4837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b="1" dirty="0" smtClean="0">
                    <a:solidFill>
                      <a:srgbClr val="6D99C5"/>
                    </a:solidFill>
                    <a:latin typeface="Century Gothic" panose="020B0502020202020204" pitchFamily="34" charset="0"/>
                  </a:rPr>
                  <a:t>      Муниципальный долг</a:t>
                </a:r>
                <a:r>
                  <a:rPr lang="ru-RU" sz="1400" dirty="0" smtClean="0">
                    <a:latin typeface="Century Gothic" panose="020B0502020202020204" pitchFamily="34" charset="0"/>
                  </a:rPr>
                  <a:t>                       </a:t>
                </a:r>
                <a:r>
                  <a:rPr lang="ru-RU" sz="1400" b="1" dirty="0" smtClean="0">
                    <a:solidFill>
                      <a:srgbClr val="FF595E"/>
                    </a:solidFill>
                    <a:latin typeface="Century Gothic" panose="020B0502020202020204" pitchFamily="34" charset="0"/>
                  </a:rPr>
                  <a:t>Расходы на обслуживание долга</a:t>
                </a:r>
                <a:endParaRPr lang="ru-RU" sz="1400" b="1" dirty="0">
                  <a:solidFill>
                    <a:srgbClr val="FF595E"/>
                  </a:solidFill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10" name="Скругленный прямоугольник 9"/>
            <p:cNvSpPr/>
            <p:nvPr/>
          </p:nvSpPr>
          <p:spPr>
            <a:xfrm>
              <a:off x="411197" y="4485894"/>
              <a:ext cx="164917" cy="224881"/>
            </a:xfrm>
            <a:prstGeom prst="roundRect">
              <a:avLst/>
            </a:prstGeom>
            <a:solidFill>
              <a:srgbClr val="6D99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2765300" y="4485894"/>
              <a:ext cx="164917" cy="224881"/>
            </a:xfrm>
            <a:prstGeom prst="roundRect">
              <a:avLst/>
            </a:prstGeom>
            <a:solidFill>
              <a:srgbClr val="FF5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3" name="Номер слайда 12"/>
          <p:cNvSpPr>
            <a:spLocks noGrp="1"/>
          </p:cNvSpPr>
          <p:nvPr>
            <p:ph type="sldNum" sz="quarter" idx="7"/>
          </p:nvPr>
        </p:nvSpPr>
        <p:spPr>
          <a:xfrm>
            <a:off x="8473356" y="6492876"/>
            <a:ext cx="2133600" cy="365124"/>
          </a:xfrm>
        </p:spPr>
        <p:txBody>
          <a:bodyPr vert="horz" lIns="100804" tIns="50402" rIns="100804" bIns="50402" rtlCol="0" anchor="ctr"/>
          <a:lstStyle/>
          <a:p>
            <a:pPr algn="l"/>
            <a:r>
              <a:rPr lang="ru-RU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+mn-cs"/>
              </a:rPr>
              <a:t>86</a:t>
            </a:r>
            <a:endParaRPr lang="ru-RU" sz="1000" b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+mn-cs"/>
            </a:endParaRP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>
            <a:off x="242062" y="4016857"/>
            <a:ext cx="8640000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100000">
                  <a:srgbClr val="FF595E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252000" y="3471408"/>
            <a:ext cx="8640000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100000">
                  <a:srgbClr val="FF595E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Скругленный прямоугольник 63"/>
          <p:cNvSpPr/>
          <p:nvPr/>
        </p:nvSpPr>
        <p:spPr>
          <a:xfrm>
            <a:off x="504424" y="4941168"/>
            <a:ext cx="8183888" cy="85286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6224986" algn="l"/>
              </a:tabLst>
            </a:pPr>
            <a:r>
              <a:rPr lang="ru-RU" sz="12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Объем муниципального долга к общему объему доходов бюджета без учета безвозмездных поступлений и (или) поступлений налоговых доходов по дополнительным нормативам отчислений от налога на доходы физических лиц составляет </a:t>
            </a:r>
            <a:r>
              <a:rPr lang="ru-RU" sz="12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77,98% </a:t>
            </a:r>
            <a:r>
              <a:rPr lang="ru-RU" sz="12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2022 году, </a:t>
            </a:r>
            <a:r>
              <a:rPr lang="ru-RU" sz="12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78,48% </a:t>
            </a:r>
            <a:r>
              <a:rPr lang="ru-RU" sz="12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2023 году и </a:t>
            </a:r>
            <a:r>
              <a:rPr lang="ru-RU" sz="12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80,86% </a:t>
            </a:r>
          </a:p>
          <a:p>
            <a:pPr algn="ctr">
              <a:tabLst>
                <a:tab pos="6224986" algn="l"/>
              </a:tabLst>
            </a:pPr>
            <a:r>
              <a:rPr lang="ru-RU" sz="12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 </a:t>
            </a:r>
            <a:r>
              <a:rPr lang="ru-RU" sz="1200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2024 году</a:t>
            </a:r>
            <a:endParaRPr lang="ru-RU" sz="1200" dirty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8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116632"/>
            <a:ext cx="8422436" cy="13716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На чем основано составление проекта бюджета города Брянска</a:t>
            </a:r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428596" y="1714488"/>
            <a:ext cx="8501122" cy="1071570"/>
          </a:xfrm>
          <a:prstGeom prst="round2Same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Составление проекта бюджета  </a:t>
            </a:r>
            <a:endParaRPr lang="ru-RU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города Брянска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основано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на: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3429000"/>
            <a:ext cx="2714644" cy="307183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 – экономического развития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Брянска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86116" y="3429000"/>
            <a:ext cx="2786082" cy="30003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налоговой и бюджетной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города Брянска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388" y="3429000"/>
            <a:ext cx="2500330" cy="307183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Брянска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857496"/>
            <a:ext cx="2714644" cy="500066"/>
          </a:xfrm>
          <a:prstGeom prst="round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57554" y="2857496"/>
            <a:ext cx="2714644" cy="500066"/>
          </a:xfrm>
          <a:prstGeom prst="round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86512" y="2857496"/>
            <a:ext cx="2643206" cy="428628"/>
          </a:xfrm>
          <a:prstGeom prst="round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4792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Бюджетный процесс – ежегодное формирование и исполнение бюджета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49424" y="1916832"/>
            <a:ext cx="886152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marL="274320" algn="ctr" eaLnBrk="1" fontAlgn="auto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года. 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lnSpc>
                <a:spcPts val="4000"/>
              </a:lnSpc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lnSpc>
                <a:spcPts val="4000"/>
              </a:lnSpc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lnSpc>
                <a:spcPts val="4000"/>
              </a:lnSpc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</a:t>
            </a:r>
          </a:p>
          <a:p>
            <a:pPr marL="0" algn="ctr">
              <a:lnSpc>
                <a:spcPts val="4000"/>
              </a:lnSpc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предыдущего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lnSpc>
                <a:spcPts val="4000"/>
              </a:lnSpc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года. 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lnSpc>
                <a:spcPts val="4000"/>
              </a:lnSpc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997838"/>
            <a:ext cx="78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6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 города Брянска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alt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altLang="ru-RU" dirty="0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28860" y="1052736"/>
            <a:ext cx="4572032" cy="57606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Доходы бюджета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2064839"/>
            <a:ext cx="2714644" cy="571504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Налоговые доходы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2065533"/>
            <a:ext cx="2786082" cy="571504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Неналоговые доходы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502393" y="2064839"/>
            <a:ext cx="2428892" cy="571504"/>
          </a:xfrm>
          <a:prstGeom prst="flowChartAlternateProcess">
            <a:avLst/>
          </a:prstGeom>
          <a:blipFill>
            <a:blip r:embed="rId6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Безвозмездные поступления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571625" y="1844824"/>
            <a:ext cx="61452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715250" y="1844825"/>
            <a:ext cx="1589" cy="214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643437" y="1844825"/>
            <a:ext cx="795" cy="220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571625" y="1844824"/>
            <a:ext cx="0" cy="214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Блок-схема: альтернативный процесс 34"/>
          <p:cNvSpPr/>
          <p:nvPr/>
        </p:nvSpPr>
        <p:spPr>
          <a:xfrm>
            <a:off x="285720" y="2852936"/>
            <a:ext cx="2714644" cy="307183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налог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физических лиц;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акцизы;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единый налог на вмененный доход;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налог, взимаемый в связи с применением патента;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налоги на имущество;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госпошлина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другие налоги.</a:t>
            </a:r>
          </a:p>
        </p:txBody>
      </p:sp>
      <p:sp>
        <p:nvSpPr>
          <p:cNvPr id="36" name="Блок-схема: альтернативный процесс 35"/>
          <p:cNvSpPr/>
          <p:nvPr/>
        </p:nvSpPr>
        <p:spPr>
          <a:xfrm>
            <a:off x="3393273" y="2852936"/>
            <a:ext cx="2714644" cy="307183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других пошлин и сборов, установленных законодательством, а также штрафов за нарушение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законодательства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муниципального имущества и земли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дминистративные платежи;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штрафные санкции;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другие. </a:t>
            </a:r>
          </a:p>
        </p:txBody>
      </p:sp>
      <p:sp>
        <p:nvSpPr>
          <p:cNvPr id="37" name="Блок-схема: альтернативный процесс 36"/>
          <p:cNvSpPr/>
          <p:nvPr/>
        </p:nvSpPr>
        <p:spPr>
          <a:xfrm>
            <a:off x="6509498" y="2852936"/>
            <a:ext cx="2428892" cy="307183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от других бюджетов бюджетной системы (межбюджетные трансферты), организаций, граждан (кроме налоговых и неналоговых доходов). 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31224" cy="13716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Межбюджетные трансферты – основной вид безвозмездных перечислений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19050" y="1428775"/>
            <a:ext cx="9144000" cy="5410200"/>
          </a:xfrm>
        </p:spPr>
        <p:txBody>
          <a:bodyPr>
            <a:normAutofit/>
          </a:bodyPr>
          <a:lstStyle/>
          <a:p>
            <a:pPr algn="ctr" eaLnBrk="1" hangingPunct="1">
              <a:spcAft>
                <a:spcPts val="0"/>
              </a:spcAft>
              <a:buFont typeface="Wingdings 2" pitchFamily="18" charset="2"/>
              <a:buNone/>
            </a:pPr>
            <a:r>
              <a:rPr lang="ru-RU" altLang="ru-RU" sz="1800" dirty="0" smtClean="0"/>
              <a:t>    </a:t>
            </a: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– это денежные средства, перечисляемые из </a:t>
            </a:r>
          </a:p>
          <a:p>
            <a:pPr algn="ctr" eaLnBrk="1" hangingPunct="1">
              <a:spcAft>
                <a:spcPts val="0"/>
              </a:spcAft>
              <a:buFont typeface="Wingdings 2" pitchFamily="18" charset="2"/>
              <a:buNone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одного бюджета бюджетной системы Российской Федерации другому.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816791"/>
              </p:ext>
            </p:extLst>
          </p:nvPr>
        </p:nvGraphicFramePr>
        <p:xfrm>
          <a:off x="357188" y="2286000"/>
          <a:ext cx="8358188" cy="4403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094"/>
                <a:gridCol w="4179094"/>
              </a:tblGrid>
              <a:tr h="107164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Виды межбюджетных трансфертов</a:t>
                      </a:r>
                      <a:endParaRPr lang="ru-RU" sz="1800" dirty="0"/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Определение </a:t>
                      </a:r>
                      <a:endParaRPr lang="ru-RU" sz="1800" dirty="0"/>
                    </a:p>
                  </a:txBody>
                  <a:tcPr marL="91439" marR="91439" marT="45723" marB="45723" anchor="ctr"/>
                </a:tc>
              </a:tr>
              <a:tr h="1071642"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Предоставляются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без определения конкретной цели их использования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</a:tr>
              <a:tr h="1188800"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Предоставляются на финансирование «переданных» другим публично-правовым образованиям полномочий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</a:tr>
              <a:tr h="10716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Предоставляются на условиях долевого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софинансирования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других бюджетов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 marT="45723" marB="4572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87208" cy="1371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СТРУКТУРА РАСХОДОВ БЮДЖЕТА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города БРЯНСКА </a:t>
            </a:r>
            <a:r>
              <a:rPr lang="ru-RU" sz="2400" dirty="0" smtClean="0">
                <a:solidFill>
                  <a:srgbClr val="FF0000"/>
                </a:solidFill>
              </a:rPr>
              <a:t>на 2022 год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0842975"/>
              </p:ext>
            </p:extLst>
          </p:nvPr>
        </p:nvGraphicFramePr>
        <p:xfrm>
          <a:off x="457200" y="1752600"/>
          <a:ext cx="76200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426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kapustin_ns\Downloads\iconmonstr-shield-17-240(2)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700" y="2939119"/>
            <a:ext cx="548632" cy="334902"/>
          </a:xfrm>
          <a:prstGeom prst="rect">
            <a:avLst/>
          </a:prstGeom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182941" y="146796"/>
            <a:ext cx="8565523" cy="655786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marL="947835" marR="5600" indent="-934535" algn="ctr">
              <a:spcBef>
                <a:spcPct val="0"/>
              </a:spcBef>
            </a:pPr>
            <a:r>
              <a:rPr lang="ru-RU" b="1" spc="-17" dirty="0">
                <a:solidFill>
                  <a:srgbClr val="FF0000"/>
                </a:solidFill>
                <a:latin typeface="+mj-lt"/>
                <a:ea typeface="+mj-ea"/>
                <a:cs typeface="Arial" panose="020B0604020202020204" pitchFamily="34" charset="0"/>
              </a:rPr>
              <a:t>Как </a:t>
            </a:r>
            <a:r>
              <a:rPr lang="ru-RU" b="1" spc="-17" dirty="0" smtClean="0">
                <a:solidFill>
                  <a:srgbClr val="FF0000"/>
                </a:solidFill>
                <a:latin typeface="+mj-lt"/>
                <a:ea typeface="+mj-ea"/>
                <a:cs typeface="Arial" panose="020B0604020202020204" pitchFamily="34" charset="0"/>
              </a:rPr>
              <a:t>формируются </a:t>
            </a:r>
            <a:r>
              <a:rPr lang="ru-RU" b="1" spc="-17" dirty="0">
                <a:solidFill>
                  <a:srgbClr val="FF0000"/>
                </a:solidFill>
                <a:latin typeface="+mj-lt"/>
                <a:ea typeface="+mj-ea"/>
                <a:cs typeface="Arial" panose="020B0604020202020204" pitchFamily="34" charset="0"/>
              </a:rPr>
              <a:t>расходы </a:t>
            </a:r>
            <a:endParaRPr lang="ru-RU" b="1" spc="-17" dirty="0" smtClean="0">
              <a:solidFill>
                <a:srgbClr val="FF0000"/>
              </a:solidFill>
              <a:latin typeface="+mj-lt"/>
              <a:ea typeface="+mj-ea"/>
              <a:cs typeface="Arial" panose="020B0604020202020204" pitchFamily="34" charset="0"/>
            </a:endParaRPr>
          </a:p>
          <a:p>
            <a:pPr marL="947835" marR="5600" indent="-934535" algn="ctr">
              <a:spcBef>
                <a:spcPct val="0"/>
              </a:spcBef>
            </a:pPr>
            <a:r>
              <a:rPr lang="ru-RU" b="1" spc="-17" dirty="0" smtClean="0">
                <a:solidFill>
                  <a:srgbClr val="FF0000"/>
                </a:solidFill>
                <a:latin typeface="+mj-lt"/>
                <a:ea typeface="+mj-ea"/>
                <a:cs typeface="Arial" panose="020B0604020202020204" pitchFamily="34" charset="0"/>
              </a:rPr>
              <a:t> бюджета города Брянска</a:t>
            </a:r>
            <a:endParaRPr lang="ru-RU" b="1" spc="-17" dirty="0">
              <a:solidFill>
                <a:srgbClr val="FF0000"/>
              </a:solidFill>
              <a:latin typeface="+mj-lt"/>
              <a:ea typeface="+mj-ea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0135" y="4509986"/>
            <a:ext cx="1699617" cy="2402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100804" tIns="50402" rIns="100804" bIns="50402" rtlCol="0">
            <a:spAutoFit/>
          </a:bodyPr>
          <a:lstStyle/>
          <a:p>
            <a:pPr algn="r"/>
            <a:r>
              <a:rPr lang="ru-RU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ОБРАЗОВАНИЕ</a:t>
            </a:r>
            <a:endParaRPr lang="ru-RU" sz="900" b="1" dirty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223723" y="4849656"/>
            <a:ext cx="1331538" cy="3787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100804" tIns="50402" rIns="100804" bIns="50402" rtlCol="0">
            <a:spAutoFit/>
          </a:bodyPr>
          <a:lstStyle/>
          <a:p>
            <a:r>
              <a:rPr lang="ru-RU" sz="9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СОЦИАЛЬНАЯ   </a:t>
            </a:r>
            <a:endParaRPr lang="ru-RU" sz="900" b="1" dirty="0" smtClean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ru-RU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ПОЛИТИКА </a:t>
            </a:r>
            <a:endParaRPr lang="ru-RU" sz="900" b="1" dirty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29194" y="5584477"/>
            <a:ext cx="2331621" cy="3787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0804" tIns="50402" rIns="100804" bIns="50402" rtlCol="0">
            <a:spAutoFit/>
          </a:bodyPr>
          <a:lstStyle>
            <a:defPPr>
              <a:defRPr lang="ru-RU"/>
            </a:defPPr>
            <a:lvl1pPr>
              <a:defRPr sz="9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ru-RU" b="1" dirty="0">
                <a:solidFill>
                  <a:schemeClr val="tx1"/>
                </a:solidFill>
                <a:latin typeface="Century Gothic" panose="020B0502020202020204" pitchFamily="34" charset="0"/>
              </a:rPr>
              <a:t>ФИЗИЧЕСКАЯ </a:t>
            </a:r>
            <a:r>
              <a:rPr lang="ru-RU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КУЛЬТУРА,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СПОРТ </a:t>
            </a:r>
            <a:endParaRPr lang="ru-RU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0" y="2890131"/>
            <a:ext cx="1892629" cy="5172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100804" tIns="50402" rIns="100804" bIns="50402" rtlCol="0">
            <a:spAutoFit/>
          </a:bodyPr>
          <a:lstStyle/>
          <a:p>
            <a:pPr algn="r"/>
            <a:r>
              <a:rPr lang="ru-RU" sz="9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ОБСЛУЖИВАНИЕ </a:t>
            </a:r>
            <a:r>
              <a:rPr lang="ru-RU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МУНИЦИПАЛЬНОГО</a:t>
            </a:r>
            <a:endParaRPr lang="en-US" sz="900" b="1" dirty="0" smtClean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ДОЛГА</a:t>
            </a:r>
            <a:endParaRPr lang="ru-RU" sz="900" b="1" dirty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2941" y="832629"/>
            <a:ext cx="8810527" cy="1640671"/>
          </a:xfrm>
          <a:prstGeom prst="rect">
            <a:avLst/>
          </a:prstGeom>
        </p:spPr>
        <p:txBody>
          <a:bodyPr wrap="square" lIns="100804" tIns="50402" rIns="100804" bIns="50402">
            <a:spAutoFit/>
          </a:bodyPr>
          <a:lstStyle/>
          <a:p>
            <a:pPr indent="457200" algn="just"/>
            <a:r>
              <a:rPr lang="ru-RU" sz="16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Расходы бюджета </a:t>
            </a:r>
            <a:r>
              <a:rPr lang="ru-RU" sz="14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– выплачиваемые из бюджета денежные средства, за  исключением средств, являющихся источниками финансирования дефицита  бюджета.</a:t>
            </a:r>
          </a:p>
          <a:p>
            <a:pPr indent="457200" algn="just"/>
            <a:r>
              <a:rPr lang="ru-RU" sz="14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Формирование расходов осуществляется в соответствии с </a:t>
            </a:r>
            <a:r>
              <a:rPr lang="ru-RU" sz="14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расходными обязательствами</a:t>
            </a:r>
            <a:r>
              <a:rPr lang="ru-RU" sz="14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, законодательно закрепленными за соответствующими уровнями  </a:t>
            </a:r>
            <a:r>
              <a:rPr lang="ru-RU" sz="14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бюджетов.</a:t>
            </a:r>
            <a:endParaRPr lang="ru-RU" sz="1400" b="1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indent="457200" algn="just">
              <a:defRPr/>
            </a:pPr>
            <a:r>
              <a:rPr lang="ru-RU" sz="14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Принципы </a:t>
            </a:r>
            <a:r>
              <a:rPr lang="ru-RU" sz="14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формирования расходов </a:t>
            </a:r>
            <a:r>
              <a:rPr lang="ru-RU" sz="14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бюджета: по  </a:t>
            </a:r>
            <a:r>
              <a:rPr lang="ru-RU" sz="14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муниципальным </a:t>
            </a:r>
            <a:r>
              <a:rPr lang="ru-RU" sz="14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программам, по разделам (подразделам) функциональной структуры, по ведомствам.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41853" y="2420983"/>
            <a:ext cx="2268255" cy="3787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0804" tIns="50402" rIns="100804" bIns="50402" rtlCol="0">
            <a:spAutoFit/>
          </a:bodyPr>
          <a:lstStyle/>
          <a:p>
            <a:pPr algn="r"/>
            <a:r>
              <a:rPr lang="ru-RU" sz="9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ОБЩЕГОСУДАРСТВЕННЫЕ ВОПРОСЫ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46316" y="2414823"/>
            <a:ext cx="3086138" cy="3787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100804" tIns="50402" rIns="100804" bIns="50402" rtlCol="0">
            <a:spAutoFit/>
          </a:bodyPr>
          <a:lstStyle/>
          <a:p>
            <a:r>
              <a:rPr lang="ru-RU" sz="9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НАЦИОНАЛЬНАЯ </a:t>
            </a:r>
            <a:r>
              <a:rPr lang="ru-RU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ОБОРОНА,</a:t>
            </a:r>
            <a:r>
              <a:rPr lang="en-US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ПРАВОХРАНИТЕЛЬНАЯ</a:t>
            </a:r>
            <a:r>
              <a:rPr lang="en-US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ДЕЯТЕЛЬНОСТЬ</a:t>
            </a:r>
            <a:endParaRPr lang="ru-RU" sz="900" b="1" dirty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40846" y="2939119"/>
            <a:ext cx="1591251" cy="3787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100804" tIns="50402" rIns="100804" bIns="50402" rtlCol="0">
            <a:spAutoFit/>
          </a:bodyPr>
          <a:lstStyle/>
          <a:p>
            <a:r>
              <a:rPr lang="ru-RU" sz="900" b="1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НАЦИОНАЛЬНАЯ </a:t>
            </a:r>
            <a:endParaRPr lang="ru-RU" sz="900" b="1" dirty="0" smtClean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r>
              <a:rPr lang="ru-RU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ЭКОНОМИКА</a:t>
            </a:r>
            <a:endParaRPr lang="ru-RU" sz="900" b="1" dirty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51787" y="5584477"/>
            <a:ext cx="1689679" cy="5172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00804" tIns="50402" rIns="100804" bIns="50402" rtlCol="0">
            <a:spAutoFit/>
          </a:bodyPr>
          <a:lstStyle/>
          <a:p>
            <a:pPr algn="r"/>
            <a:r>
              <a:rPr lang="ru-RU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ЖИЛИЩНО-КОММУНАЛЬНОЕ </a:t>
            </a:r>
            <a:endParaRPr lang="en-US" sz="900" b="1" dirty="0" smtClean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9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ХОЗЯЙСТВО</a:t>
            </a:r>
            <a:endParaRPr lang="ru-RU" sz="900" b="1" dirty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497551" y="3869893"/>
            <a:ext cx="1646450" cy="3787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100804" tIns="50402" rIns="100804" bIns="50402" rtlCol="0">
            <a:spAutoFit/>
          </a:bodyPr>
          <a:lstStyle/>
          <a:p>
            <a:r>
              <a:rPr lang="ru-RU" sz="900" b="1" dirty="0">
                <a:solidFill>
                  <a:schemeClr val="tx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КУЛЬТУРА И КИНЕМАТОГРАФИЯ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47810744"/>
              </p:ext>
            </p:extLst>
          </p:nvPr>
        </p:nvGraphicFramePr>
        <p:xfrm>
          <a:off x="2286975" y="3128512"/>
          <a:ext cx="4602458" cy="2177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3076" name="Picture 4" descr="C:\Users\kapustin_ns\Downloads\iconmonstr-chart-18-240(2)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117" y="3269806"/>
            <a:ext cx="594286" cy="318387"/>
          </a:xfrm>
          <a:prstGeom prst="rect">
            <a:avLst/>
          </a:prstGeom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3077" name="Picture 5" descr="C:\Users\kapustin_ns\Downloads\iconmonstr-building-33-240(1).pn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29" y="3918881"/>
            <a:ext cx="594286" cy="318387"/>
          </a:xfrm>
          <a:prstGeom prst="rect">
            <a:avLst/>
          </a:prstGeom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3078" name="Picture 6" descr="C:\Users\kapustin_ns\Downloads\iconmonstr-building-27-240(2)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735" y="5192572"/>
            <a:ext cx="594286" cy="31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kapustin_ns\Downloads\iconmonstr-volleyball-1-240(2).pn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575" y="5228443"/>
            <a:ext cx="682251" cy="371862"/>
          </a:xfrm>
          <a:prstGeom prst="rect">
            <a:avLst/>
          </a:prstGeom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3081" name="Picture 9" descr="C:\Users\kapustin_ns\Downloads\iconmonstr-education-1-240(2).png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997" y="4365104"/>
            <a:ext cx="692844" cy="337587"/>
          </a:xfrm>
          <a:prstGeom prst="rect">
            <a:avLst/>
          </a:prstGeom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3082" name="Picture 10" descr="C:\Users\kapustin_ns\Downloads\iconmonstr-calculator-4-240(1).png"/>
          <p:cNvPicPr>
            <a:picLocks noChangeAspect="1" noChangeArrowheads="1"/>
          </p:cNvPicPr>
          <p:nvPr/>
        </p:nvPicPr>
        <p:blipFill>
          <a:blip r:embed="rId10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853" y="3184059"/>
            <a:ext cx="594286" cy="318387"/>
          </a:xfrm>
          <a:prstGeom prst="rect">
            <a:avLst/>
          </a:prstGeom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3083" name="Picture 11" descr="C:\Users\kapustin_ns\Downloads\iconmonstr-building-35-240(4).png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296" y="2799770"/>
            <a:ext cx="594286" cy="328742"/>
          </a:xfrm>
          <a:prstGeom prst="rect">
            <a:avLst/>
          </a:prstGeom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3086" name="Picture 14" descr="C:\Users\kapustin_ns\Downloads\iconmonstr-marketing-9-240.png"/>
          <p:cNvPicPr>
            <a:picLocks noChangeAspect="1" noChangeArrowheads="1"/>
          </p:cNvPicPr>
          <p:nvPr/>
        </p:nvPicPr>
        <p:blipFill>
          <a:blip r:embed="rId1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857" y="3677280"/>
            <a:ext cx="1554286" cy="83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C:\Users\kapustin_ns\Downloads\iconmonstr-user-29-240(3).png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774" y="4702691"/>
            <a:ext cx="594286" cy="318387"/>
          </a:xfrm>
          <a:prstGeom prst="rect">
            <a:avLst/>
          </a:prstGeom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34" name="TextBox 33"/>
          <p:cNvSpPr txBox="1"/>
          <p:nvPr/>
        </p:nvSpPr>
        <p:spPr>
          <a:xfrm>
            <a:off x="8503865" y="656424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12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81628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12501</TotalTime>
  <Words>2618</Words>
  <Application>Microsoft Office PowerPoint</Application>
  <PresentationFormat>Экран (4:3)</PresentationFormat>
  <Paragraphs>758</Paragraphs>
  <Slides>37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Главная</vt:lpstr>
      <vt:lpstr>БЮДЖЕТ ДЛЯ ГРАЖДАН   НА 2022 ГОД И НА ПЛАНОВЫЙ  ПЕРИОД 2023 И 2024 ГОДОВ</vt:lpstr>
      <vt:lpstr>Публичные слушания</vt:lpstr>
      <vt:lpstr>Что такое «Бюджет для граждан»?</vt:lpstr>
      <vt:lpstr>На чем основано составление проекта бюджета города Брянска</vt:lpstr>
      <vt:lpstr>Бюджетный процесс – ежегодное формирование и исполнение бюджета</vt:lpstr>
      <vt:lpstr>Доходы бюджета города Брянска</vt:lpstr>
      <vt:lpstr>Межбюджетные трансферты – основной вид безвозмездных перечислений</vt:lpstr>
      <vt:lpstr>СТРУКТУРА РАСХОДОВ БЮДЖЕТА  города БРЯНСКА на 2022 год</vt:lpstr>
      <vt:lpstr>Презентация PowerPoint</vt:lpstr>
      <vt:lpstr>Дефицит и профицит</vt:lpstr>
      <vt:lpstr>Основные направления бюджетной политики города Брянска</vt:lpstr>
      <vt:lpstr>Основные характеристики  бюджета  города Брянска на 2022 и на плановый период 2023 и 2024 годов                                                                                                      млн. рублей</vt:lpstr>
      <vt:lpstr>Доходы бюджета города Брянска,  млн. рублей</vt:lpstr>
      <vt:lpstr>Презентация PowerPoint</vt:lpstr>
      <vt:lpstr>Безвозмездные поступления в бюджет города Брянска      (млн. рублей)</vt:lpstr>
      <vt:lpstr>расходы бюджета   города Брянска 2022-2024 годов</vt:lpstr>
      <vt:lpstr>Структура расходов бюджета  города Брянска на 2022 год</vt:lpstr>
      <vt:lpstr>распределение расходов «социального блока» 2022-2024 годов</vt:lpstr>
      <vt:lpstr>Сведения о расходах бюджета города брянска  по разделам бюджетной классификации </vt:lpstr>
      <vt:lpstr>Презентация PowerPoint</vt:lpstr>
      <vt:lpstr>Презентация PowerPoint</vt:lpstr>
      <vt:lpstr>Расходы бюджета города Брянска по муниципальным программам на 2022-2024 годы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дефицит бюджета города Брянска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Фин</dc:creator>
  <cp:lastModifiedBy>Светлана Н. Воронцова</cp:lastModifiedBy>
  <cp:revision>748</cp:revision>
  <cp:lastPrinted>2022-01-25T13:28:13Z</cp:lastPrinted>
  <dcterms:created xsi:type="dcterms:W3CDTF">2013-11-19T11:05:07Z</dcterms:created>
  <dcterms:modified xsi:type="dcterms:W3CDTF">2022-01-25T13:39:07Z</dcterms:modified>
</cp:coreProperties>
</file>